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727" r:id="rId3"/>
  </p:sldMasterIdLst>
  <p:notesMasterIdLst>
    <p:notesMasterId r:id="rId13"/>
  </p:notesMasterIdLst>
  <p:sldIdLst>
    <p:sldId id="355" r:id="rId4"/>
    <p:sldId id="356" r:id="rId5"/>
    <p:sldId id="470" r:id="rId6"/>
    <p:sldId id="513" r:id="rId7"/>
    <p:sldId id="514" r:id="rId8"/>
    <p:sldId id="515" r:id="rId9"/>
    <p:sldId id="516" r:id="rId10"/>
    <p:sldId id="517" r:id="rId11"/>
    <p:sldId id="512"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32" autoAdjust="0"/>
  </p:normalViewPr>
  <p:slideViewPr>
    <p:cSldViewPr>
      <p:cViewPr varScale="1">
        <p:scale>
          <a:sx n="110" d="100"/>
          <a:sy n="110" d="100"/>
        </p:scale>
        <p:origin x="1560" y="102"/>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5CF722-98ED-4C35-82CD-16FAD46D9A35}" type="datetimeFigureOut">
              <a:rPr lang="en-GB" smtClean="0"/>
              <a:t>03/10/2019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CF4E76-6325-47CB-86F7-3C6969E63D1E}" type="slidenum">
              <a:rPr lang="en-GB" smtClean="0"/>
              <a:t>‹#›</a:t>
            </a:fld>
            <a:endParaRPr lang="en-GB" dirty="0"/>
          </a:p>
        </p:txBody>
      </p:sp>
    </p:spTree>
    <p:extLst>
      <p:ext uri="{BB962C8B-B14F-4D97-AF65-F5344CB8AC3E}">
        <p14:creationId xmlns:p14="http://schemas.microsoft.com/office/powerpoint/2010/main" val="185402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CF4E76-6325-47CB-86F7-3C6969E63D1E}" type="slidenum">
              <a:rPr lang="en-GB" smtClean="0"/>
              <a:t>1</a:t>
            </a:fld>
            <a:endParaRPr lang="en-GB" dirty="0"/>
          </a:p>
        </p:txBody>
      </p:sp>
    </p:spTree>
    <p:extLst>
      <p:ext uri="{BB962C8B-B14F-4D97-AF65-F5344CB8AC3E}">
        <p14:creationId xmlns:p14="http://schemas.microsoft.com/office/powerpoint/2010/main" val="151015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C96EA8-0C05-5D47-9CF1-53E01147FD2F}" type="slidenum">
              <a:rPr lang="en-US" smtClean="0"/>
              <a:t>‹#›</a:t>
            </a:fld>
            <a:endParaRPr lang="en-US" dirty="0"/>
          </a:p>
        </p:txBody>
      </p:sp>
    </p:spTree>
    <p:extLst>
      <p:ext uri="{BB962C8B-B14F-4D97-AF65-F5344CB8AC3E}">
        <p14:creationId xmlns:p14="http://schemas.microsoft.com/office/powerpoint/2010/main" val="344191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7613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C96EA8-0C05-5D47-9CF1-53E01147FD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4067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FC96EA8-0C05-5D47-9CF1-53E01147FD2F}"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16941595"/>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85800" y="13716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319209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rtl="0" eaLnBrk="1" fontAlgn="base" hangingPunct="1">
        <a:spcBef>
          <a:spcPct val="0"/>
        </a:spcBef>
        <a:spcAft>
          <a:spcPct val="0"/>
        </a:spcAft>
        <a:defRPr sz="3000">
          <a:solidFill>
            <a:srgbClr val="956700"/>
          </a:solidFill>
          <a:latin typeface="+mj-lt"/>
          <a:ea typeface="+mj-ea"/>
          <a:cs typeface="+mj-cs"/>
        </a:defRPr>
      </a:lvl1pPr>
      <a:lvl2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2pPr>
      <a:lvl3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3pPr>
      <a:lvl4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4pPr>
      <a:lvl5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5pPr>
      <a:lvl6pPr marL="4572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6pPr>
      <a:lvl7pPr marL="9144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7pPr>
      <a:lvl8pPr marL="13716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8pPr>
      <a:lvl9pPr marL="18288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defRPr sz="1600">
          <a:solidFill>
            <a:schemeClr val="tx1"/>
          </a:solidFill>
          <a:latin typeface="+mn-lt"/>
          <a:ea typeface="+mn-ea"/>
          <a:cs typeface="+mn-cs"/>
        </a:defRPr>
      </a:lvl2pPr>
      <a:lvl3pPr marL="1143000" indent="-228600" algn="l" rtl="0" eaLnBrk="1" fontAlgn="base" hangingPunct="1">
        <a:spcBef>
          <a:spcPct val="20000"/>
        </a:spcBef>
        <a:spcAft>
          <a:spcPct val="0"/>
        </a:spcAft>
        <a:defRPr sz="1400">
          <a:solidFill>
            <a:schemeClr val="tx1"/>
          </a:solidFill>
          <a:latin typeface="+mn-lt"/>
          <a:ea typeface="+mn-ea"/>
          <a:cs typeface="+mn-cs"/>
        </a:defRPr>
      </a:lvl3pPr>
      <a:lvl4pPr marL="1600200" indent="-228600" algn="l" rtl="0" eaLnBrk="1" fontAlgn="base" hangingPunct="1">
        <a:spcBef>
          <a:spcPct val="20000"/>
        </a:spcBef>
        <a:spcAft>
          <a:spcPct val="0"/>
        </a:spcAft>
        <a:defRPr sz="1200">
          <a:solidFill>
            <a:schemeClr val="tx1"/>
          </a:solidFill>
          <a:latin typeface="+mn-lt"/>
          <a:ea typeface="+mn-ea"/>
          <a:cs typeface="+mn-cs"/>
        </a:defRPr>
      </a:lvl4pPr>
      <a:lvl5pPr marL="2057400" indent="-228600" algn="l" rtl="0" eaLnBrk="1" fontAlgn="base" hangingPunct="1">
        <a:spcBef>
          <a:spcPct val="20000"/>
        </a:spcBef>
        <a:spcAft>
          <a:spcPct val="0"/>
        </a:spcAft>
        <a:defRPr sz="1000">
          <a:solidFill>
            <a:schemeClr val="tx1"/>
          </a:solidFill>
          <a:latin typeface="+mn-lt"/>
          <a:ea typeface="+mn-ea"/>
          <a:cs typeface="+mn-cs"/>
        </a:defRPr>
      </a:lvl5pPr>
      <a:lvl6pPr marL="2514600" indent="-228600" algn="l" rtl="0" eaLnBrk="1" fontAlgn="base" hangingPunct="1">
        <a:spcBef>
          <a:spcPct val="20000"/>
        </a:spcBef>
        <a:spcAft>
          <a:spcPct val="0"/>
        </a:spcAft>
        <a:defRPr sz="1000">
          <a:solidFill>
            <a:schemeClr val="tx1"/>
          </a:solidFill>
          <a:latin typeface="+mn-lt"/>
          <a:ea typeface="+mn-ea"/>
          <a:cs typeface="+mn-cs"/>
        </a:defRPr>
      </a:lvl6pPr>
      <a:lvl7pPr marL="2971800" indent="-228600" algn="l" rtl="0" eaLnBrk="1" fontAlgn="base" hangingPunct="1">
        <a:spcBef>
          <a:spcPct val="20000"/>
        </a:spcBef>
        <a:spcAft>
          <a:spcPct val="0"/>
        </a:spcAft>
        <a:defRPr sz="1000">
          <a:solidFill>
            <a:schemeClr val="tx1"/>
          </a:solidFill>
          <a:latin typeface="+mn-lt"/>
          <a:ea typeface="+mn-ea"/>
          <a:cs typeface="+mn-cs"/>
        </a:defRPr>
      </a:lvl7pPr>
      <a:lvl8pPr marL="3429000" indent="-228600" algn="l" rtl="0" eaLnBrk="1" fontAlgn="base" hangingPunct="1">
        <a:spcBef>
          <a:spcPct val="20000"/>
        </a:spcBef>
        <a:spcAft>
          <a:spcPct val="0"/>
        </a:spcAft>
        <a:defRPr sz="1000">
          <a:solidFill>
            <a:schemeClr val="tx1"/>
          </a:solidFill>
          <a:latin typeface="+mn-lt"/>
          <a:ea typeface="+mn-ea"/>
          <a:cs typeface="+mn-cs"/>
        </a:defRPr>
      </a:lvl8pPr>
      <a:lvl9pPr marL="3886200" indent="-228600" algn="l" rtl="0" eaLnBrk="1" fontAlgn="base" hangingPunct="1">
        <a:spcBef>
          <a:spcPct val="20000"/>
        </a:spcBef>
        <a:spcAft>
          <a:spcPct val="0"/>
        </a:spcAft>
        <a:defRPr sz="1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FC96EA8-0C05-5D47-9CF1-53E01147FD2F}"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888058258"/>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liverpool.ac.uk/intranet/doctoral-college/development/catalogue/humanities-and-social-sciences/" TargetMode="External"/><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liverpool.ac.uk/engage" TargetMode="External"/><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youtube.com/user/engageatliverpool" TargetMode="External"/><Relationship Id="rId4" Type="http://schemas.openxmlformats.org/officeDocument/2006/relationships/hyperlink" Target="mailto:LISTSERV@LISTSERV.LIV.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hyperlink" Target="http://www.methodsnorthwest.ac.uk/news/" TargetMode="External"/><Relationship Id="rId5" Type="http://schemas.openxmlformats.org/officeDocument/2006/relationships/hyperlink" Target="https://www.liverpool.ac.uk/engage/funding-opportunities/methodological-innovation-development-awards/" TargetMode="External"/><Relationship Id="rId4" Type="http://schemas.openxmlformats.org/officeDocument/2006/relationships/hyperlink" Target="https://www.liverpool.ac.uk/humanities-and-social-sciences/postgraduate-research/pgrdevfun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hyperlink" Target="mailto:hsspgr@liv.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 option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713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slide update (bl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 y="-774"/>
            <a:ext cx="9144000" cy="6858774"/>
          </a:xfrm>
          <a:prstGeom prst="rect">
            <a:avLst/>
          </a:prstGeom>
        </p:spPr>
      </p:pic>
      <p:sp>
        <p:nvSpPr>
          <p:cNvPr id="6" name="TextBox 5"/>
          <p:cNvSpPr txBox="1"/>
          <p:nvPr/>
        </p:nvSpPr>
        <p:spPr>
          <a:xfrm>
            <a:off x="988435" y="2153721"/>
            <a:ext cx="6823925" cy="523220"/>
          </a:xfrm>
          <a:prstGeom prst="rect">
            <a:avLst/>
          </a:prstGeom>
          <a:noFill/>
        </p:spPr>
        <p:txBody>
          <a:bodyPr wrap="square" rtlCol="0">
            <a:spAutoFit/>
          </a:bodyPr>
          <a:lstStyle/>
          <a:p>
            <a:pPr lvl="0" fontAlgn="base">
              <a:spcBef>
                <a:spcPct val="20000"/>
              </a:spcBef>
              <a:spcAft>
                <a:spcPct val="0"/>
              </a:spcAft>
            </a:pPr>
            <a:r>
              <a:rPr lang="en-US" sz="2800" b="1" kern="0" dirty="0" smtClean="0">
                <a:solidFill>
                  <a:srgbClr val="FFFFFF"/>
                </a:solidFill>
                <a:latin typeface="Garamond" panose="02020404030301010803" pitchFamily="18" charset="0"/>
                <a:ea typeface="ＭＳ Ｐゴシック"/>
              </a:rPr>
              <a:t>PGR Training and Funding Opportunities</a:t>
            </a:r>
            <a:endParaRPr lang="en-US" sz="2800" b="1" kern="0" dirty="0">
              <a:solidFill>
                <a:srgbClr val="FFFFFF"/>
              </a:solidFill>
              <a:latin typeface="Garamond" panose="02020404030301010803" pitchFamily="18" charset="0"/>
              <a:ea typeface="ＭＳ Ｐゴシック"/>
            </a:endParaRPr>
          </a:p>
        </p:txBody>
      </p:sp>
      <p:sp>
        <p:nvSpPr>
          <p:cNvPr id="11" name="Rectangle 10"/>
          <p:cNvSpPr/>
          <p:nvPr/>
        </p:nvSpPr>
        <p:spPr>
          <a:xfrm>
            <a:off x="817292" y="2153721"/>
            <a:ext cx="45719" cy="2643431"/>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5" y="320825"/>
            <a:ext cx="2316631" cy="595472"/>
          </a:xfrm>
          <a:prstGeom prst="rect">
            <a:avLst/>
          </a:prstGeom>
        </p:spPr>
      </p:pic>
      <p:sp>
        <p:nvSpPr>
          <p:cNvPr id="5" name="Rectangle 4"/>
          <p:cNvSpPr/>
          <p:nvPr/>
        </p:nvSpPr>
        <p:spPr>
          <a:xfrm>
            <a:off x="1000586" y="2924944"/>
            <a:ext cx="5515630" cy="160043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ＭＳ Ｐゴシック"/>
              </a:rPr>
              <a:t>Hayley</a:t>
            </a:r>
            <a:r>
              <a:rPr kumimoji="0" lang="en-US" sz="2000" b="1" i="0" u="none" strike="noStrike" kern="0" cap="none" spc="0" normalizeH="0" noProof="0" dirty="0" smtClean="0">
                <a:ln>
                  <a:noFill/>
                </a:ln>
                <a:solidFill>
                  <a:srgbClr val="FFFFFF"/>
                </a:solidFill>
                <a:effectLst/>
                <a:uLnTx/>
                <a:uFillTx/>
                <a:latin typeface="Garamond" panose="02020404030301010803" pitchFamily="18" charset="0"/>
                <a:ea typeface="ＭＳ Ｐゴシック"/>
              </a:rPr>
              <a:t> Meloy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ＭＳ Ｐゴシック"/>
              </a:rPr>
              <a:t>Faculty PGR Development Officer</a:t>
            </a:r>
            <a:r>
              <a:rPr kumimoji="0" lang="en-US" sz="2000" b="1" i="0" u="none" strike="noStrike" kern="0" cap="none" spc="0" normalizeH="0" baseline="0" noProof="0" dirty="0">
                <a:ln>
                  <a:noFill/>
                </a:ln>
                <a:solidFill>
                  <a:srgbClr val="FFFFFF"/>
                </a:solidFill>
                <a:effectLst/>
                <a:uLnTx/>
                <a:uFillTx/>
                <a:latin typeface="Garamond" panose="02020404030301010803" pitchFamily="18" charset="0"/>
                <a:ea typeface="ＭＳ Ｐゴシック"/>
              </a:rPr>
              <a:t/>
            </a:r>
            <a:br>
              <a:rPr kumimoji="0" lang="en-US" sz="2000" b="1" i="0" u="none" strike="noStrike" kern="0" cap="none" spc="0" normalizeH="0" baseline="0" noProof="0" dirty="0">
                <a:ln>
                  <a:noFill/>
                </a:ln>
                <a:solidFill>
                  <a:srgbClr val="FFFFFF"/>
                </a:solidFill>
                <a:effectLst/>
                <a:uLnTx/>
                <a:uFillTx/>
                <a:latin typeface="Garamond" panose="02020404030301010803" pitchFamily="18" charset="0"/>
                <a:ea typeface="ＭＳ Ｐゴシック"/>
              </a:rPr>
            </a:br>
            <a:r>
              <a:rPr kumimoji="0" lang="en-US" sz="2000" b="1" i="0" u="none" strike="noStrike" kern="0" cap="none" spc="0" normalizeH="0" baseline="0" noProof="0" dirty="0">
                <a:ln>
                  <a:noFill/>
                </a:ln>
                <a:solidFill>
                  <a:srgbClr val="FFFFFF"/>
                </a:solidFill>
                <a:effectLst/>
                <a:uLnTx/>
                <a:uFillTx/>
                <a:latin typeface="Garamond" panose="02020404030301010803" pitchFamily="18" charset="0"/>
                <a:ea typeface="ＭＳ Ｐゴシック"/>
              </a:rPr>
              <a:t/>
            </a:r>
            <a:br>
              <a:rPr kumimoji="0" lang="en-US" sz="2000" b="1" i="0" u="none" strike="noStrike" kern="0" cap="none" spc="0" normalizeH="0" baseline="0" noProof="0" dirty="0">
                <a:ln>
                  <a:noFill/>
                </a:ln>
                <a:solidFill>
                  <a:srgbClr val="FFFFFF"/>
                </a:solidFill>
                <a:effectLst/>
                <a:uLnTx/>
                <a:uFillTx/>
                <a:latin typeface="Garamond" panose="02020404030301010803" pitchFamily="18" charset="0"/>
                <a:ea typeface="ＭＳ Ｐゴシック"/>
              </a:rPr>
            </a:b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ＭＳ Ｐゴシック"/>
              </a:rPr>
              <a:t>Faculty PGR Induction </a:t>
            </a:r>
            <a:r>
              <a:rPr kumimoji="0" lang="en-US" sz="2000" b="1" i="0" u="none" strike="noStrike" kern="0" cap="none" spc="0" normalizeH="0" baseline="0" noProof="0" dirty="0" smtClean="0">
                <a:ln>
                  <a:noFill/>
                </a:ln>
                <a:solidFill>
                  <a:srgbClr val="FFFFFF"/>
                </a:solidFill>
                <a:effectLst/>
                <a:uLnTx/>
                <a:uFillTx/>
                <a:latin typeface="Garamond" panose="02020404030301010803" pitchFamily="18" charset="0"/>
                <a:ea typeface="ＭＳ Ｐゴシック"/>
              </a:rPr>
              <a:t>2019</a:t>
            </a:r>
            <a:r>
              <a:rPr kumimoji="0" lang="en-US" sz="1600" b="1" i="0" u="none" strike="noStrike" kern="0" cap="none" spc="0" normalizeH="0" baseline="0" noProof="0" dirty="0">
                <a:ln>
                  <a:noFill/>
                </a:ln>
                <a:solidFill>
                  <a:srgbClr val="FFFFFF"/>
                </a:solidFill>
                <a:effectLst/>
                <a:uLnTx/>
                <a:uFillTx/>
                <a:latin typeface="Californian FB" panose="0207040306080B030204" pitchFamily="18" charset="0"/>
                <a:ea typeface="ＭＳ Ｐゴシック"/>
              </a:rPr>
              <a:t/>
            </a:r>
            <a:br>
              <a:rPr kumimoji="0" lang="en-US" sz="1600" b="1" i="0" u="none" strike="noStrike" kern="0" cap="none" spc="0" normalizeH="0" baseline="0" noProof="0" dirty="0">
                <a:ln>
                  <a:noFill/>
                </a:ln>
                <a:solidFill>
                  <a:srgbClr val="FFFFFF"/>
                </a:solidFill>
                <a:effectLst/>
                <a:uLnTx/>
                <a:uFillTx/>
                <a:latin typeface="Californian FB" panose="0207040306080B030204" pitchFamily="18" charset="0"/>
                <a:ea typeface="ＭＳ Ｐゴシック"/>
              </a:rPr>
            </a:b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363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9"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899592" y="952054"/>
            <a:ext cx="7826548" cy="584775"/>
          </a:xfrm>
          <a:prstGeom prst="rect">
            <a:avLst/>
          </a:prstGeom>
          <a:noFill/>
        </p:spPr>
        <p:txBody>
          <a:bodyPr wrap="square" rtlCol="0">
            <a:spAutoFit/>
          </a:bodyPr>
          <a:lstStyle/>
          <a:p>
            <a:r>
              <a:rPr lang="en-GB" sz="3200" b="1" dirty="0" smtClean="0">
                <a:solidFill>
                  <a:srgbClr val="FF6600"/>
                </a:solidFill>
                <a:latin typeface="Garamond" panose="02020404030301010803" pitchFamily="18" charset="0"/>
              </a:rPr>
              <a:t>Development Needs Analysis</a:t>
            </a:r>
            <a:endParaRPr lang="en-US" sz="2600" b="1" dirty="0">
              <a:solidFill>
                <a:srgbClr val="FF6600"/>
              </a:solidFill>
              <a:latin typeface="Garamond" panose="02020404030301010803" pitchFamily="18" charset="0"/>
              <a:cs typeface="Arial"/>
            </a:endParaRPr>
          </a:p>
        </p:txBody>
      </p:sp>
      <p:pic>
        <p:nvPicPr>
          <p:cNvPr id="8" name="Picture 7" descr="UoL - Logo - Reverse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9" y="332137"/>
            <a:ext cx="2284266" cy="584160"/>
          </a:xfrm>
          <a:prstGeom prst="rect">
            <a:avLst/>
          </a:prstGeom>
        </p:spPr>
      </p:pic>
      <p:sp>
        <p:nvSpPr>
          <p:cNvPr id="10" name="Rectangle 9"/>
          <p:cNvSpPr/>
          <p:nvPr/>
        </p:nvSpPr>
        <p:spPr>
          <a:xfrm>
            <a:off x="611560" y="1572586"/>
            <a:ext cx="8114580" cy="470898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FFFFFF"/>
                </a:solidFill>
                <a:latin typeface="Garamond" panose="02020404030301010803" pitchFamily="18" charset="0"/>
                <a:ea typeface="ＭＳ Ｐゴシック"/>
              </a:rPr>
              <a:t>Two key purposes: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a:ln>
                <a:noFill/>
              </a:ln>
              <a:solidFill>
                <a:srgbClr val="FFFFFF"/>
              </a:solidFill>
              <a:effectLst/>
              <a:uLnTx/>
              <a:uFillTx/>
              <a:latin typeface="Garamond" panose="02020404030301010803" pitchFamily="18" charset="0"/>
              <a:ea typeface="ＭＳ Ｐゴシック"/>
            </a:endParaRPr>
          </a:p>
          <a:p>
            <a:pPr marL="457200" marR="0" lvl="0" indent="-457200" defTabSz="914400" eaLnBrk="1" fontAlgn="auto" latinLnBrk="0" hangingPunct="1">
              <a:lnSpc>
                <a:spcPct val="100000"/>
              </a:lnSpc>
              <a:spcBef>
                <a:spcPts val="0"/>
              </a:spcBef>
              <a:spcAft>
                <a:spcPts val="0"/>
              </a:spcAft>
              <a:buClrTx/>
              <a:buSzTx/>
              <a:buFontTx/>
              <a:buAutoNum type="arabicParenR"/>
              <a:tabLst/>
              <a:defRPr/>
            </a:pPr>
            <a:r>
              <a:rPr lang="en-US" sz="2000" kern="0" dirty="0" smtClean="0">
                <a:solidFill>
                  <a:srgbClr val="FFFFFF"/>
                </a:solidFill>
                <a:latin typeface="Garamond" panose="02020404030301010803" pitchFamily="18" charset="0"/>
                <a:ea typeface="ＭＳ Ｐゴシック"/>
              </a:rPr>
              <a:t>For individual students to identify their personal training requirements and develop a bespoke training plan, in liaison with their supervisors, which should then also be discussed at the Annual Progress Review Independent Progress Assessment Panel.</a:t>
            </a:r>
          </a:p>
          <a:p>
            <a:pPr marR="0" lvl="0" defTabSz="914400" eaLnBrk="1" fontAlgn="auto" latinLnBrk="0" hangingPunct="1">
              <a:lnSpc>
                <a:spcPct val="100000"/>
              </a:lnSpc>
              <a:spcBef>
                <a:spcPts val="0"/>
              </a:spcBef>
              <a:spcAft>
                <a:spcPts val="0"/>
              </a:spcAft>
              <a:buClrTx/>
              <a:buSzTx/>
              <a:tabLst/>
              <a:defRPr/>
            </a:pPr>
            <a:endParaRPr lang="en-US" sz="2000" kern="0" dirty="0" smtClean="0">
              <a:solidFill>
                <a:srgbClr val="FFFFFF"/>
              </a:solidFill>
              <a:latin typeface="Garamond" panose="02020404030301010803" pitchFamily="18" charset="0"/>
              <a:ea typeface="ＭＳ Ｐゴシック"/>
            </a:endParaRPr>
          </a:p>
          <a:p>
            <a:pPr marL="457200" marR="0" lvl="0" indent="-457200" defTabSz="914400" eaLnBrk="1" fontAlgn="auto" latinLnBrk="0" hangingPunct="1">
              <a:lnSpc>
                <a:spcPct val="100000"/>
              </a:lnSpc>
              <a:spcBef>
                <a:spcPts val="0"/>
              </a:spcBef>
              <a:spcAft>
                <a:spcPts val="0"/>
              </a:spcAft>
              <a:buClrTx/>
              <a:buSzTx/>
              <a:buFont typeface="+mj-lt"/>
              <a:buAutoNum type="arabicParenR" startAt="2"/>
              <a:tabLst/>
              <a:defRPr/>
            </a:pPr>
            <a:r>
              <a:rPr kumimoji="0" lang="en-US" sz="2000" i="0" u="none" strike="noStrike" kern="0" cap="none" spc="0" normalizeH="0" baseline="0" noProof="0" dirty="0" smtClean="0">
                <a:ln>
                  <a:noFill/>
                </a:ln>
                <a:solidFill>
                  <a:srgbClr val="FFFFFF"/>
                </a:solidFill>
                <a:effectLst/>
                <a:uLnTx/>
                <a:uFillTx/>
                <a:latin typeface="Garamond" panose="02020404030301010803" pitchFamily="18" charset="0"/>
                <a:ea typeface="ＭＳ Ｐゴシック"/>
              </a:rPr>
              <a:t>To identify gaps in training provision across</a:t>
            </a:r>
            <a:r>
              <a:rPr kumimoji="0" lang="en-US" sz="2000" i="0" u="none" strike="noStrike" kern="0" cap="none" spc="0" normalizeH="0" noProof="0" dirty="0" smtClean="0">
                <a:ln>
                  <a:noFill/>
                </a:ln>
                <a:solidFill>
                  <a:srgbClr val="FFFFFF"/>
                </a:solidFill>
                <a:effectLst/>
                <a:uLnTx/>
                <a:uFillTx/>
                <a:latin typeface="Garamond" panose="02020404030301010803" pitchFamily="18" charset="0"/>
                <a:ea typeface="ＭＳ Ｐゴシック"/>
              </a:rPr>
              <a:t> </a:t>
            </a:r>
            <a:r>
              <a:rPr kumimoji="0" lang="en-US" sz="2000" i="0" u="none" strike="noStrike" kern="0" cap="none" spc="0" normalizeH="0" baseline="0" noProof="0" dirty="0" smtClean="0">
                <a:ln>
                  <a:noFill/>
                </a:ln>
                <a:solidFill>
                  <a:srgbClr val="FFFFFF"/>
                </a:solidFill>
                <a:effectLst/>
                <a:uLnTx/>
                <a:uFillTx/>
                <a:latin typeface="Garamond" panose="02020404030301010803" pitchFamily="18" charset="0"/>
                <a:ea typeface="ＭＳ Ｐゴシック"/>
              </a:rPr>
              <a:t>cohorts.</a:t>
            </a:r>
            <a:r>
              <a:rPr kumimoji="0" lang="en-US" sz="2000" i="0" u="none" strike="noStrike" kern="0" cap="none" spc="0" normalizeH="0" noProof="0" dirty="0" smtClean="0">
                <a:ln>
                  <a:noFill/>
                </a:ln>
                <a:solidFill>
                  <a:srgbClr val="FFFFFF"/>
                </a:solidFill>
                <a:effectLst/>
                <a:uLnTx/>
                <a:uFillTx/>
                <a:latin typeface="Garamond" panose="02020404030301010803" pitchFamily="18" charset="0"/>
                <a:ea typeface="ＭＳ Ｐゴシック"/>
              </a:rPr>
              <a:t> Departmental Directors of PGR read the DNAs for all PGRs within their Department, to </a:t>
            </a:r>
            <a:r>
              <a:rPr kumimoji="0" lang="en-US" sz="2000" i="0" u="none" strike="noStrike" kern="0" cap="none" spc="0" normalizeH="0" noProof="0" dirty="0" err="1" smtClean="0">
                <a:ln>
                  <a:noFill/>
                </a:ln>
                <a:solidFill>
                  <a:srgbClr val="FFFFFF"/>
                </a:solidFill>
                <a:effectLst/>
                <a:uLnTx/>
                <a:uFillTx/>
                <a:latin typeface="Garamond" panose="02020404030301010803" pitchFamily="18" charset="0"/>
                <a:ea typeface="ＭＳ Ｐゴシック"/>
              </a:rPr>
              <a:t>analyse</a:t>
            </a:r>
            <a:r>
              <a:rPr kumimoji="0" lang="en-US" sz="2000" i="0" u="none" strike="noStrike" kern="0" cap="none" spc="0" normalizeH="0" noProof="0" dirty="0" smtClean="0">
                <a:ln>
                  <a:noFill/>
                </a:ln>
                <a:solidFill>
                  <a:srgbClr val="FFFFFF"/>
                </a:solidFill>
                <a:effectLst/>
                <a:uLnTx/>
                <a:uFillTx/>
                <a:latin typeface="Garamond" panose="02020404030301010803" pitchFamily="18" charset="0"/>
                <a:ea typeface="ＭＳ Ｐゴシック"/>
              </a:rPr>
              <a:t> trends and identify gaps in provision. This information is passed up the School Director of PGR, who will be able to assess whether certain training needs are specific to individual departments, or whether there are trends across the School or Faculty. Relevant training can then either be (a) more widely </a:t>
            </a:r>
            <a:r>
              <a:rPr kumimoji="0" lang="en-US" sz="2000" i="0" u="none" strike="noStrike" kern="0" cap="none" spc="0" normalizeH="0" noProof="0" dirty="0" err="1" smtClean="0">
                <a:ln>
                  <a:noFill/>
                </a:ln>
                <a:solidFill>
                  <a:srgbClr val="FFFFFF"/>
                </a:solidFill>
                <a:effectLst/>
                <a:uLnTx/>
                <a:uFillTx/>
                <a:latin typeface="Garamond" panose="02020404030301010803" pitchFamily="18" charset="0"/>
                <a:ea typeface="ＭＳ Ｐゴシック"/>
              </a:rPr>
              <a:t>publicised</a:t>
            </a:r>
            <a:r>
              <a:rPr kumimoji="0" lang="en-US" sz="2000" i="0" u="none" strike="noStrike" kern="0" cap="none" spc="0" normalizeH="0" noProof="0" dirty="0" smtClean="0">
                <a:ln>
                  <a:noFill/>
                </a:ln>
                <a:solidFill>
                  <a:srgbClr val="FFFFFF"/>
                </a:solidFill>
                <a:effectLst/>
                <a:uLnTx/>
                <a:uFillTx/>
                <a:latin typeface="Garamond" panose="02020404030301010803" pitchFamily="18" charset="0"/>
                <a:ea typeface="ＭＳ Ｐゴシック"/>
              </a:rPr>
              <a:t>, if already existing, or (b) newly developed to address the identified gaps.</a:t>
            </a:r>
            <a:endParaRPr kumimoji="0" lang="en-GB"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6320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72"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899592" y="952054"/>
            <a:ext cx="7826548" cy="584775"/>
          </a:xfrm>
          <a:prstGeom prst="rect">
            <a:avLst/>
          </a:prstGeom>
          <a:noFill/>
        </p:spPr>
        <p:txBody>
          <a:bodyPr wrap="square" rtlCol="0">
            <a:spAutoFit/>
          </a:bodyPr>
          <a:lstStyle/>
          <a:p>
            <a:r>
              <a:rPr lang="en-GB" sz="3200" b="1" dirty="0" smtClean="0">
                <a:solidFill>
                  <a:srgbClr val="FF6600"/>
                </a:solidFill>
                <a:latin typeface="Garamond" panose="02020404030301010803" pitchFamily="18" charset="0"/>
              </a:rPr>
              <a:t>Departmental Training Statements</a:t>
            </a:r>
            <a:endParaRPr lang="en-US" sz="2600" b="1" dirty="0">
              <a:solidFill>
                <a:srgbClr val="FF6600"/>
              </a:solidFill>
              <a:latin typeface="Garamond" panose="02020404030301010803" pitchFamily="18" charset="0"/>
              <a:cs typeface="Arial"/>
            </a:endParaRPr>
          </a:p>
        </p:txBody>
      </p:sp>
      <p:pic>
        <p:nvPicPr>
          <p:cNvPr id="8" name="Picture 7" descr="UoL - Logo - Reverse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9" y="332137"/>
            <a:ext cx="2284266" cy="584160"/>
          </a:xfrm>
          <a:prstGeom prst="rect">
            <a:avLst/>
          </a:prstGeom>
        </p:spPr>
      </p:pic>
      <p:sp>
        <p:nvSpPr>
          <p:cNvPr id="10" name="Rectangle 9"/>
          <p:cNvSpPr/>
          <p:nvPr/>
        </p:nvSpPr>
        <p:spPr>
          <a:xfrm>
            <a:off x="608963" y="1700808"/>
            <a:ext cx="8114580" cy="1292662"/>
          </a:xfrm>
          <a:prstGeom prst="rect">
            <a:avLst/>
          </a:prstGeom>
        </p:spPr>
        <p:txBody>
          <a:bodyPr wrap="square">
            <a:spAutoFit/>
          </a:bodyPr>
          <a:lstStyle/>
          <a:p>
            <a:pPr lvl="0">
              <a:defRPr/>
            </a:pPr>
            <a:r>
              <a:rPr lang="en-US" sz="2000" kern="0" dirty="0" smtClean="0">
                <a:solidFill>
                  <a:srgbClr val="FFFFFF"/>
                </a:solidFill>
                <a:latin typeface="Garamond" panose="02020404030301010803" pitchFamily="18" charset="0"/>
                <a:ea typeface="ＭＳ Ｐゴシック"/>
              </a:rPr>
              <a:t>Each Department has its own PGR Departmental Training Statement, which can </a:t>
            </a:r>
            <a:r>
              <a:rPr lang="en-US" sz="2000" kern="0" dirty="0">
                <a:solidFill>
                  <a:srgbClr val="FFFFFF"/>
                </a:solidFill>
                <a:latin typeface="Garamond" panose="02020404030301010803" pitchFamily="18" charset="0"/>
                <a:ea typeface="ＭＳ Ｐゴシック"/>
              </a:rPr>
              <a:t>be found here: </a:t>
            </a:r>
            <a:r>
              <a:rPr lang="en-US" sz="2000" kern="0" dirty="0">
                <a:solidFill>
                  <a:srgbClr val="FFFFFF"/>
                </a:solidFill>
                <a:latin typeface="Garamond" panose="02020404030301010803" pitchFamily="18" charset="0"/>
                <a:ea typeface="ＭＳ Ｐゴシック"/>
                <a:hlinkClick r:id="rId3"/>
              </a:rPr>
              <a:t>https://www.liverpool.ac.uk/intranet/doctoral-college/development/catalogue/humanities-and-social-sciences</a:t>
            </a:r>
            <a:r>
              <a:rPr lang="en-US" sz="2000" kern="0" dirty="0" smtClean="0">
                <a:solidFill>
                  <a:srgbClr val="FFFFFF"/>
                </a:solidFill>
                <a:latin typeface="Garamond" panose="02020404030301010803" pitchFamily="18" charset="0"/>
                <a:ea typeface="ＭＳ Ｐゴシック"/>
                <a:hlinkClick r:id="rId3"/>
              </a:rPr>
              <a:t>/</a:t>
            </a:r>
            <a:r>
              <a:rPr lang="en-US" sz="2000" kern="0" dirty="0" smtClean="0">
                <a:solidFill>
                  <a:srgbClr val="FFFFFF"/>
                </a:solidFill>
                <a:latin typeface="Garamond" panose="02020404030301010803" pitchFamily="18" charset="0"/>
                <a:ea typeface="ＭＳ Ｐゴシック"/>
              </a:rPr>
              <a:t> </a:t>
            </a:r>
          </a:p>
          <a:p>
            <a:pPr lvl="0">
              <a:defRPr/>
            </a:pPr>
            <a:endParaRPr kumimoji="0" lang="en-GB" b="0" i="0" u="none" strike="noStrike" kern="0" cap="none" spc="0" normalizeH="0" baseline="0" noProof="0" dirty="0">
              <a:ln>
                <a:noFill/>
              </a:ln>
              <a:solidFill>
                <a:sysClr val="windowText" lastClr="000000"/>
              </a:solidFill>
              <a:effectLst/>
              <a:uLnTx/>
              <a:uFillTx/>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852936"/>
            <a:ext cx="6945667" cy="3284226"/>
          </a:xfrm>
          <a:prstGeom prst="rect">
            <a:avLst/>
          </a:prstGeom>
        </p:spPr>
      </p:pic>
    </p:spTree>
    <p:extLst>
      <p:ext uri="{BB962C8B-B14F-4D97-AF65-F5344CB8AC3E}">
        <p14:creationId xmlns:p14="http://schemas.microsoft.com/office/powerpoint/2010/main" val="310888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899592" y="952054"/>
            <a:ext cx="7826548" cy="584775"/>
          </a:xfrm>
          <a:prstGeom prst="rect">
            <a:avLst/>
          </a:prstGeom>
          <a:noFill/>
        </p:spPr>
        <p:txBody>
          <a:bodyPr wrap="square" rtlCol="0">
            <a:spAutoFit/>
          </a:bodyPr>
          <a:lstStyle/>
          <a:p>
            <a:r>
              <a:rPr lang="en-GB" sz="3200" b="1" dirty="0" smtClean="0">
                <a:solidFill>
                  <a:srgbClr val="FF6600"/>
                </a:solidFill>
                <a:latin typeface="Garamond" panose="02020404030301010803" pitchFamily="18" charset="0"/>
              </a:rPr>
              <a:t>engage@liverpool</a:t>
            </a:r>
            <a:endParaRPr lang="en-US" sz="2600" b="1" dirty="0">
              <a:solidFill>
                <a:srgbClr val="FF6600"/>
              </a:solidFill>
              <a:latin typeface="Garamond" panose="02020404030301010803" pitchFamily="18" charset="0"/>
              <a:cs typeface="Arial"/>
            </a:endParaRPr>
          </a:p>
        </p:txBody>
      </p:sp>
      <p:pic>
        <p:nvPicPr>
          <p:cNvPr id="8" name="Picture 7" descr="UoL - Logo - Reverse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9" y="332137"/>
            <a:ext cx="2284266" cy="584160"/>
          </a:xfrm>
          <a:prstGeom prst="rect">
            <a:avLst/>
          </a:prstGeom>
        </p:spPr>
      </p:pic>
      <p:sp>
        <p:nvSpPr>
          <p:cNvPr id="10" name="Rectangle 9"/>
          <p:cNvSpPr/>
          <p:nvPr/>
        </p:nvSpPr>
        <p:spPr>
          <a:xfrm>
            <a:off x="608963" y="1700808"/>
            <a:ext cx="8114580" cy="4093428"/>
          </a:xfrm>
          <a:prstGeom prst="rect">
            <a:avLst/>
          </a:prstGeom>
        </p:spPr>
        <p:txBody>
          <a:bodyPr wrap="square">
            <a:spAutoFit/>
          </a:bodyPr>
          <a:lstStyle/>
          <a:p>
            <a:pPr lvl="0">
              <a:defRPr/>
            </a:pPr>
            <a:r>
              <a:rPr lang="en-GB" sz="2000" dirty="0">
                <a:solidFill>
                  <a:schemeClr val="bg1"/>
                </a:solidFill>
                <a:latin typeface="Garamond" panose="02020404030301010803" pitchFamily="18" charset="0"/>
              </a:rPr>
              <a:t>engage@liverpool is a cross-faculty research and methods initiative at the University of Liverpool. </a:t>
            </a:r>
            <a:endParaRPr lang="en-GB" sz="2000" dirty="0" smtClean="0">
              <a:solidFill>
                <a:schemeClr val="bg1"/>
              </a:solidFill>
              <a:latin typeface="Garamond" panose="02020404030301010803" pitchFamily="18" charset="0"/>
            </a:endParaRPr>
          </a:p>
          <a:p>
            <a:pPr lvl="0">
              <a:defRPr/>
            </a:pPr>
            <a:endParaRPr kumimoji="0" lang="en-GB" sz="2000" b="0" i="0" u="none" strike="noStrike" kern="0" cap="none" spc="0" normalizeH="0" baseline="0" noProof="0" dirty="0">
              <a:ln>
                <a:noFill/>
              </a:ln>
              <a:solidFill>
                <a:schemeClr val="bg1"/>
              </a:solidFill>
              <a:effectLst/>
              <a:uLnTx/>
              <a:uFillTx/>
              <a:latin typeface="Garamond" panose="02020404030301010803" pitchFamily="18" charset="0"/>
            </a:endParaRP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Series of Methodological Training Events</a:t>
            </a: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Short Course</a:t>
            </a:r>
            <a:r>
              <a:rPr lang="en-GB" sz="2000" kern="0" dirty="0" smtClean="0">
                <a:solidFill>
                  <a:schemeClr val="bg1"/>
                </a:solidFill>
                <a:latin typeface="Garamond" panose="02020404030301010803" pitchFamily="18" charset="0"/>
              </a:rPr>
              <a:t> </a:t>
            </a:r>
            <a:r>
              <a:rPr lang="en-GB" sz="2000" kern="0" dirty="0">
                <a:solidFill>
                  <a:schemeClr val="bg1"/>
                </a:solidFill>
                <a:latin typeface="Garamond" panose="02020404030301010803" pitchFamily="18" charset="0"/>
              </a:rPr>
              <a:t>(5 </a:t>
            </a:r>
            <a:r>
              <a:rPr lang="en-GB" sz="2000" kern="0" dirty="0" smtClean="0">
                <a:solidFill>
                  <a:schemeClr val="bg1"/>
                </a:solidFill>
                <a:latin typeface="Garamond" panose="02020404030301010803" pitchFamily="18" charset="0"/>
              </a:rPr>
              <a:t>Credit) Research </a:t>
            </a:r>
            <a:r>
              <a:rPr lang="en-GB" sz="2000" kern="0" dirty="0" smtClean="0">
                <a:solidFill>
                  <a:schemeClr val="bg1"/>
                </a:solidFill>
                <a:latin typeface="Garamond" panose="02020404030301010803" pitchFamily="18" charset="0"/>
              </a:rPr>
              <a:t>Methods Modules</a:t>
            </a:r>
            <a:endParaRPr lang="en-GB" sz="2000" kern="0" dirty="0" smtClean="0">
              <a:solidFill>
                <a:schemeClr val="bg1"/>
              </a:solidFill>
              <a:latin typeface="Garamond" panose="02020404030301010803" pitchFamily="18" charset="0"/>
            </a:endParaRP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Biennial Digital </a:t>
            </a:r>
            <a:r>
              <a:rPr lang="en-GB" sz="2000" kern="0" dirty="0" smtClean="0">
                <a:solidFill>
                  <a:schemeClr val="bg1"/>
                </a:solidFill>
                <a:latin typeface="Garamond" panose="02020404030301010803" pitchFamily="18" charset="0"/>
              </a:rPr>
              <a:t>Research Methods Festival</a:t>
            </a:r>
          </a:p>
          <a:p>
            <a:pPr marL="342900" lvl="0" indent="-342900">
              <a:buFont typeface="Arial" panose="020B0604020202020204" pitchFamily="34" charset="0"/>
              <a:buChar char="•"/>
              <a:defRPr/>
            </a:pPr>
            <a:endParaRPr lang="en-GB" sz="2000" kern="0" dirty="0">
              <a:solidFill>
                <a:schemeClr val="bg1"/>
              </a:solidFill>
              <a:latin typeface="Garamond" panose="02020404030301010803" pitchFamily="18" charset="0"/>
            </a:endParaRP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Check out the engage@liverpool website </a:t>
            </a:r>
            <a:r>
              <a:rPr lang="en-GB" sz="2000" kern="0" dirty="0" smtClean="0">
                <a:solidFill>
                  <a:schemeClr val="bg1"/>
                </a:solidFill>
                <a:latin typeface="Garamond" panose="02020404030301010803" pitchFamily="18" charset="0"/>
                <a:hlinkClick r:id="rId3"/>
              </a:rPr>
              <a:t>www.liverpool.ac.uk/engage</a:t>
            </a:r>
            <a:r>
              <a:rPr lang="en-GB" sz="2000" kern="0" dirty="0" smtClean="0">
                <a:solidFill>
                  <a:schemeClr val="bg1"/>
                </a:solidFill>
                <a:latin typeface="Garamond" panose="02020404030301010803" pitchFamily="18" charset="0"/>
              </a:rPr>
              <a:t> </a:t>
            </a: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Follow us </a:t>
            </a:r>
            <a:r>
              <a:rPr lang="en-GB" sz="2000" kern="0" dirty="0">
                <a:solidFill>
                  <a:schemeClr val="bg1"/>
                </a:solidFill>
                <a:latin typeface="Garamond" panose="02020404030301010803" pitchFamily="18" charset="0"/>
              </a:rPr>
              <a:t>on twitter: </a:t>
            </a:r>
            <a:r>
              <a:rPr lang="en-GB" sz="2000" kern="0" dirty="0" smtClean="0">
                <a:solidFill>
                  <a:schemeClr val="bg1"/>
                </a:solidFill>
                <a:latin typeface="Garamond" panose="02020404030301010803" pitchFamily="18" charset="0"/>
              </a:rPr>
              <a:t>@</a:t>
            </a:r>
            <a:r>
              <a:rPr lang="en-GB" sz="2000" kern="0" dirty="0" err="1" smtClean="0">
                <a:solidFill>
                  <a:schemeClr val="bg1"/>
                </a:solidFill>
                <a:latin typeface="Garamond" panose="02020404030301010803" pitchFamily="18" charset="0"/>
              </a:rPr>
              <a:t>livuniengage</a:t>
            </a:r>
            <a:endParaRPr lang="en-GB" sz="2000" kern="0" dirty="0" smtClean="0">
              <a:solidFill>
                <a:schemeClr val="bg1"/>
              </a:solidFill>
              <a:latin typeface="Garamond" panose="02020404030301010803" pitchFamily="18" charset="0"/>
            </a:endParaRP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Sign up to the engage mailing list by </a:t>
            </a:r>
            <a:r>
              <a:rPr lang="da-DK" sz="2000" dirty="0" smtClean="0">
                <a:solidFill>
                  <a:schemeClr val="bg1"/>
                </a:solidFill>
                <a:latin typeface="Garamond" panose="02020404030301010803" pitchFamily="18" charset="0"/>
              </a:rPr>
              <a:t>sending </a:t>
            </a:r>
            <a:r>
              <a:rPr lang="da-DK" sz="2000" dirty="0">
                <a:solidFill>
                  <a:schemeClr val="bg1"/>
                </a:solidFill>
                <a:latin typeface="Garamond" panose="02020404030301010803" pitchFamily="18" charset="0"/>
              </a:rPr>
              <a:t>"subscribe engagelist" </a:t>
            </a:r>
            <a:r>
              <a:rPr lang="da-DK" sz="2000" dirty="0" smtClean="0">
                <a:solidFill>
                  <a:schemeClr val="bg1"/>
                </a:solidFill>
                <a:latin typeface="Garamond" panose="02020404030301010803" pitchFamily="18" charset="0"/>
              </a:rPr>
              <a:t>to </a:t>
            </a:r>
            <a:r>
              <a:rPr lang="en-GB" sz="2000" u="sng" dirty="0" smtClean="0">
                <a:hlinkClick r:id="rId4"/>
              </a:rPr>
              <a:t>LISTSERV@LISTSERV.LIV.AC.UK</a:t>
            </a:r>
            <a:r>
              <a:rPr lang="en-GB" sz="2000" dirty="0" smtClean="0"/>
              <a:t> </a:t>
            </a:r>
          </a:p>
          <a:p>
            <a:pPr marL="342900" lvl="0" indent="-342900">
              <a:buFont typeface="Arial" panose="020B0604020202020204" pitchFamily="34" charset="0"/>
              <a:buChar char="•"/>
              <a:defRPr/>
            </a:pPr>
            <a:r>
              <a:rPr kumimoji="0" lang="en-GB" sz="2000" b="0" i="0" u="none" strike="noStrike" kern="0" cap="none" spc="0" normalizeH="0" baseline="0" noProof="0" dirty="0" smtClean="0">
                <a:ln>
                  <a:noFill/>
                </a:ln>
                <a:solidFill>
                  <a:schemeClr val="bg1"/>
                </a:solidFill>
                <a:effectLst/>
                <a:uLnTx/>
                <a:uFillTx/>
                <a:latin typeface="Garamond" panose="02020404030301010803" pitchFamily="18" charset="0"/>
              </a:rPr>
              <a:t>Visit</a:t>
            </a:r>
            <a:r>
              <a:rPr kumimoji="0" lang="en-GB" sz="2000" b="0" i="0" u="none" strike="noStrike" kern="0" cap="none" spc="0" normalizeH="0" noProof="0" dirty="0" smtClean="0">
                <a:ln>
                  <a:noFill/>
                </a:ln>
                <a:solidFill>
                  <a:schemeClr val="bg1"/>
                </a:solidFill>
                <a:effectLst/>
                <a:uLnTx/>
                <a:uFillTx/>
                <a:latin typeface="Garamond" panose="02020404030301010803" pitchFamily="18" charset="0"/>
              </a:rPr>
              <a:t> our </a:t>
            </a:r>
            <a:r>
              <a:rPr lang="en-GB" sz="2000" kern="0" dirty="0" smtClean="0">
                <a:solidFill>
                  <a:schemeClr val="bg1"/>
                </a:solidFill>
                <a:latin typeface="Garamond" panose="02020404030301010803" pitchFamily="18" charset="0"/>
              </a:rPr>
              <a:t>Y</a:t>
            </a:r>
            <a:r>
              <a:rPr kumimoji="0" lang="en-GB" sz="2000" b="0" i="0" u="none" strike="noStrike" kern="0" cap="none" spc="0" normalizeH="0" noProof="0" dirty="0" err="1" smtClean="0">
                <a:ln>
                  <a:noFill/>
                </a:ln>
                <a:solidFill>
                  <a:schemeClr val="bg1"/>
                </a:solidFill>
                <a:effectLst/>
                <a:uLnTx/>
                <a:uFillTx/>
                <a:latin typeface="Garamond" panose="02020404030301010803" pitchFamily="18" charset="0"/>
              </a:rPr>
              <a:t>ouTube</a:t>
            </a:r>
            <a:r>
              <a:rPr lang="en-GB" sz="2000" kern="0" dirty="0" smtClean="0">
                <a:solidFill>
                  <a:schemeClr val="bg1"/>
                </a:solidFill>
                <a:latin typeface="Garamond" panose="02020404030301010803" pitchFamily="18" charset="0"/>
              </a:rPr>
              <a:t> </a:t>
            </a:r>
            <a:r>
              <a:rPr lang="en-GB" sz="2000" kern="0" dirty="0">
                <a:solidFill>
                  <a:schemeClr val="bg1"/>
                </a:solidFill>
                <a:latin typeface="Garamond" panose="02020404030301010803" pitchFamily="18" charset="0"/>
              </a:rPr>
              <a:t>channel: </a:t>
            </a:r>
            <a:r>
              <a:rPr lang="en-GB" sz="2000" kern="0" dirty="0">
                <a:solidFill>
                  <a:schemeClr val="bg1"/>
                </a:solidFill>
                <a:latin typeface="Garamond" panose="02020404030301010803" pitchFamily="18" charset="0"/>
                <a:hlinkClick r:id="rId5"/>
              </a:rPr>
              <a:t>https://</a:t>
            </a:r>
            <a:r>
              <a:rPr lang="en-GB" sz="2000" kern="0" dirty="0" smtClean="0">
                <a:solidFill>
                  <a:schemeClr val="bg1"/>
                </a:solidFill>
                <a:latin typeface="Garamond" panose="02020404030301010803" pitchFamily="18" charset="0"/>
                <a:hlinkClick r:id="rId5"/>
              </a:rPr>
              <a:t>www.youtube.com/user/engageatliverpool</a:t>
            </a:r>
            <a:r>
              <a:rPr lang="en-GB" sz="2000" kern="0" dirty="0" smtClean="0">
                <a:solidFill>
                  <a:schemeClr val="bg1"/>
                </a:solidFill>
                <a:latin typeface="Garamond" panose="02020404030301010803" pitchFamily="18" charset="0"/>
              </a:rPr>
              <a:t> </a:t>
            </a:r>
            <a:endParaRPr kumimoji="0" lang="en-GB" sz="2000" b="0" i="0" u="none" strike="noStrike" kern="0" cap="none" spc="0" normalizeH="0" baseline="0" noProof="0" dirty="0">
              <a:ln>
                <a:noFill/>
              </a:ln>
              <a:solidFill>
                <a:schemeClr val="bg1"/>
              </a:solidFill>
              <a:effectLst/>
              <a:uLnTx/>
              <a:uFillTx/>
              <a:latin typeface="Garamond" panose="02020404030301010803"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441" y="229411"/>
            <a:ext cx="3781953" cy="121937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5526792"/>
            <a:ext cx="1133356" cy="11378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5835" y="4293096"/>
            <a:ext cx="231887" cy="188640"/>
          </a:xfrm>
          <a:prstGeom prst="rect">
            <a:avLst/>
          </a:prstGeom>
        </p:spPr>
      </p:pic>
    </p:spTree>
    <p:extLst>
      <p:ext uri="{BB962C8B-B14F-4D97-AF65-F5344CB8AC3E}">
        <p14:creationId xmlns:p14="http://schemas.microsoft.com/office/powerpoint/2010/main" val="7152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899592" y="952054"/>
            <a:ext cx="7826548" cy="584775"/>
          </a:xfrm>
          <a:prstGeom prst="rect">
            <a:avLst/>
          </a:prstGeom>
          <a:noFill/>
        </p:spPr>
        <p:txBody>
          <a:bodyPr wrap="square" rtlCol="0">
            <a:spAutoFit/>
          </a:bodyPr>
          <a:lstStyle/>
          <a:p>
            <a:r>
              <a:rPr lang="en-US" sz="3200" b="1" dirty="0" smtClean="0">
                <a:solidFill>
                  <a:srgbClr val="FF6600"/>
                </a:solidFill>
                <a:latin typeface="Garamond" panose="02020404030301010803" pitchFamily="18" charset="0"/>
                <a:cs typeface="Arial"/>
              </a:rPr>
              <a:t>Methods North West</a:t>
            </a:r>
            <a:endParaRPr lang="en-US" sz="3200" b="1" dirty="0">
              <a:solidFill>
                <a:srgbClr val="FF6600"/>
              </a:solidFill>
              <a:latin typeface="Garamond" panose="02020404030301010803" pitchFamily="18" charset="0"/>
              <a:cs typeface="Arial"/>
            </a:endParaRPr>
          </a:p>
        </p:txBody>
      </p:sp>
      <p:pic>
        <p:nvPicPr>
          <p:cNvPr id="8" name="Picture 7" descr="UoL - Logo - Reverse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9" y="332137"/>
            <a:ext cx="2284266" cy="584160"/>
          </a:xfrm>
          <a:prstGeom prst="rect">
            <a:avLst/>
          </a:prstGeom>
        </p:spPr>
      </p:pic>
      <p:sp>
        <p:nvSpPr>
          <p:cNvPr id="10" name="Rectangle 9"/>
          <p:cNvSpPr/>
          <p:nvPr/>
        </p:nvSpPr>
        <p:spPr>
          <a:xfrm>
            <a:off x="608963" y="1700808"/>
            <a:ext cx="8114580" cy="5601533"/>
          </a:xfrm>
          <a:prstGeom prst="rect">
            <a:avLst/>
          </a:prstGeom>
        </p:spPr>
        <p:txBody>
          <a:bodyPr wrap="square">
            <a:spAutoFit/>
          </a:bodyPr>
          <a:lstStyle/>
          <a:p>
            <a:pPr lvl="0">
              <a:defRPr/>
            </a:pPr>
            <a:r>
              <a:rPr lang="en-GB" sz="2000" dirty="0" smtClean="0">
                <a:solidFill>
                  <a:schemeClr val="bg1"/>
                </a:solidFill>
                <a:latin typeface="Garamond" panose="02020404030301010803" pitchFamily="18" charset="0"/>
              </a:rPr>
              <a:t>Methods North West is a cross-institutional initiative which brings together engage@liverpool, methods@manchester, methods@lancaster and links@keele</a:t>
            </a:r>
          </a:p>
          <a:p>
            <a:pPr lvl="0">
              <a:defRPr/>
            </a:pPr>
            <a:endParaRPr kumimoji="0" lang="en-GB" sz="2000" b="0" i="0" u="none" strike="noStrike" kern="0" cap="none" spc="0" normalizeH="0" baseline="0" noProof="0" dirty="0" smtClean="0">
              <a:ln>
                <a:noFill/>
              </a:ln>
              <a:solidFill>
                <a:schemeClr val="bg1"/>
              </a:solidFill>
              <a:effectLst/>
              <a:uLnTx/>
              <a:uFillTx/>
              <a:latin typeface="Garamond" panose="02020404030301010803" pitchFamily="18" charset="0"/>
            </a:endParaRPr>
          </a:p>
          <a:p>
            <a:pPr lvl="0">
              <a:defRPr/>
            </a:pPr>
            <a:endParaRPr lang="en-GB" sz="2000" kern="0" dirty="0">
              <a:solidFill>
                <a:schemeClr val="bg1"/>
              </a:solidFill>
              <a:latin typeface="Garamond" panose="02020404030301010803" pitchFamily="18" charset="0"/>
            </a:endParaRPr>
          </a:p>
          <a:p>
            <a:pPr lvl="0">
              <a:defRPr/>
            </a:pPr>
            <a:endParaRPr kumimoji="0" lang="en-GB" sz="2000" b="0" i="0" u="none" strike="noStrike" kern="0" cap="none" spc="0" normalizeH="0" baseline="0" noProof="0" dirty="0">
              <a:ln>
                <a:noFill/>
              </a:ln>
              <a:solidFill>
                <a:schemeClr val="bg1"/>
              </a:solidFill>
              <a:effectLst/>
              <a:uLnTx/>
              <a:uFillTx/>
              <a:latin typeface="Garamond" panose="02020404030301010803" pitchFamily="18" charset="0"/>
            </a:endParaRPr>
          </a:p>
          <a:p>
            <a:pPr marL="342900" lvl="0" indent="-342900">
              <a:buFont typeface="Arial" panose="020B0604020202020204" pitchFamily="34" charset="0"/>
              <a:buChar char="•"/>
              <a:defRPr/>
            </a:pPr>
            <a:endParaRPr lang="en-GB" sz="2000" kern="0" noProof="0" dirty="0" smtClean="0">
              <a:solidFill>
                <a:schemeClr val="bg1"/>
              </a:solidFill>
              <a:latin typeface="Garamond" panose="02020404030301010803" pitchFamily="18" charset="0"/>
            </a:endParaRPr>
          </a:p>
          <a:p>
            <a:pPr marL="342900" lvl="0" indent="-342900">
              <a:buFont typeface="Arial" panose="020B0604020202020204" pitchFamily="34" charset="0"/>
              <a:buChar char="•"/>
              <a:defRPr/>
            </a:pPr>
            <a:r>
              <a:rPr lang="en-GB" sz="2000" kern="0" noProof="0" dirty="0" smtClean="0">
                <a:solidFill>
                  <a:schemeClr val="bg1"/>
                </a:solidFill>
                <a:latin typeface="Garamond" panose="02020404030301010803" pitchFamily="18" charset="0"/>
              </a:rPr>
              <a:t>Publicises </a:t>
            </a:r>
            <a:r>
              <a:rPr lang="en-GB" sz="2000" kern="0" dirty="0" smtClean="0">
                <a:solidFill>
                  <a:schemeClr val="bg1"/>
                </a:solidFill>
                <a:latin typeface="Garamond" panose="02020404030301010803" pitchFamily="18" charset="0"/>
              </a:rPr>
              <a:t>events taking place across the consortium ‘ampersands’, accessible to students from any institution</a:t>
            </a:r>
          </a:p>
          <a:p>
            <a:pPr marL="342900" lvl="0" indent="-342900">
              <a:buFont typeface="Arial" panose="020B0604020202020204" pitchFamily="34" charset="0"/>
              <a:buChar char="•"/>
              <a:defRPr/>
            </a:pPr>
            <a:r>
              <a:rPr lang="en-GB" sz="2000" kern="0" noProof="0" dirty="0" smtClean="0">
                <a:solidFill>
                  <a:schemeClr val="bg1"/>
                </a:solidFill>
                <a:latin typeface="Garamond" panose="02020404030301010803" pitchFamily="18" charset="0"/>
              </a:rPr>
              <a:t>Funds innovative methodological and thematic collaborative events</a:t>
            </a: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Runs the Methods X Programme, which consists of </a:t>
            </a:r>
            <a:r>
              <a:rPr lang="en-GB" sz="2000" kern="0" dirty="0" smtClean="0">
                <a:solidFill>
                  <a:schemeClr val="bg1"/>
                </a:solidFill>
                <a:latin typeface="Garamond" panose="02020404030301010803" pitchFamily="18" charset="0"/>
              </a:rPr>
              <a:t>five interdisciplinary </a:t>
            </a:r>
            <a:r>
              <a:rPr lang="en-GB" sz="2000" kern="0" dirty="0" smtClean="0">
                <a:solidFill>
                  <a:schemeClr val="bg1"/>
                </a:solidFill>
                <a:latin typeface="Garamond" panose="02020404030301010803" pitchFamily="18" charset="0"/>
              </a:rPr>
              <a:t>and cross-institutional methodological themes for PGRs to engage with:</a:t>
            </a:r>
          </a:p>
          <a:p>
            <a:pPr marL="800100" lvl="1" indent="-342900">
              <a:buFont typeface="Arial" panose="020B0604020202020204" pitchFamily="34" charset="0"/>
              <a:buChar char="•"/>
              <a:defRPr/>
            </a:pPr>
            <a:r>
              <a:rPr lang="en-GB" sz="2000" kern="0" noProof="0" dirty="0" smtClean="0">
                <a:solidFill>
                  <a:schemeClr val="bg1"/>
                </a:solidFill>
                <a:latin typeface="Garamond" panose="02020404030301010803" pitchFamily="18" charset="0"/>
              </a:rPr>
              <a:t>New Forms of </a:t>
            </a:r>
            <a:r>
              <a:rPr lang="en-GB" sz="2000" kern="0" noProof="0" dirty="0" smtClean="0">
                <a:solidFill>
                  <a:schemeClr val="bg1"/>
                </a:solidFill>
                <a:latin typeface="Garamond" panose="02020404030301010803" pitchFamily="18" charset="0"/>
              </a:rPr>
              <a:t>Data / Digital Methods</a:t>
            </a:r>
            <a:endParaRPr lang="en-GB" sz="2000" kern="0" noProof="0" dirty="0" smtClean="0">
              <a:solidFill>
                <a:schemeClr val="bg1"/>
              </a:solidFill>
              <a:latin typeface="Garamond" panose="02020404030301010803" pitchFamily="18" charset="0"/>
            </a:endParaRPr>
          </a:p>
          <a:p>
            <a:pPr marL="800100" lvl="1"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Quantitative Methods </a:t>
            </a:r>
          </a:p>
          <a:p>
            <a:pPr marL="800100" lvl="1" indent="-342900">
              <a:buFont typeface="Arial" panose="020B0604020202020204" pitchFamily="34" charset="0"/>
              <a:buChar char="•"/>
              <a:defRPr/>
            </a:pPr>
            <a:r>
              <a:rPr lang="en-GB" sz="2000" kern="0" noProof="0" dirty="0" smtClean="0">
                <a:solidFill>
                  <a:schemeClr val="bg1"/>
                </a:solidFill>
                <a:latin typeface="Garamond" panose="02020404030301010803" pitchFamily="18" charset="0"/>
              </a:rPr>
              <a:t>Ethnography</a:t>
            </a:r>
            <a:endParaRPr lang="en-GB" sz="2000" kern="0" noProof="0" dirty="0" smtClean="0">
              <a:solidFill>
                <a:schemeClr val="bg1"/>
              </a:solidFill>
              <a:latin typeface="Garamond" panose="02020404030301010803" pitchFamily="18" charset="0"/>
            </a:endParaRPr>
          </a:p>
          <a:p>
            <a:pPr marL="800100" lvl="1"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Archives, Collections and Documents of Life</a:t>
            </a:r>
          </a:p>
          <a:p>
            <a:pPr marL="800100" lvl="1" indent="-342900">
              <a:buFont typeface="Arial" panose="020B0604020202020204" pitchFamily="34" charset="0"/>
              <a:buChar char="•"/>
              <a:defRPr/>
            </a:pPr>
            <a:r>
              <a:rPr lang="en-GB" sz="2000" dirty="0">
                <a:solidFill>
                  <a:schemeClr val="bg1"/>
                </a:solidFill>
                <a:latin typeface="Garamond" panose="02020404030301010803" pitchFamily="18" charset="0"/>
              </a:rPr>
              <a:t>Interview-based Qualitative Research</a:t>
            </a:r>
          </a:p>
          <a:p>
            <a:pPr marL="800100" lvl="1" indent="-342900">
              <a:buFont typeface="Arial" panose="020B0604020202020204" pitchFamily="34" charset="0"/>
              <a:buChar char="•"/>
              <a:defRPr/>
            </a:pPr>
            <a:endParaRPr lang="en-GB" sz="2000" kern="0" noProof="0" dirty="0" smtClean="0">
              <a:solidFill>
                <a:schemeClr val="bg1"/>
              </a:solidFill>
              <a:latin typeface="Garamond" panose="02020404030301010803" pitchFamily="18" charset="0"/>
            </a:endParaRPr>
          </a:p>
          <a:p>
            <a:pPr marL="342900" lvl="0" indent="-342900">
              <a:buFont typeface="Arial" panose="020B0604020202020204" pitchFamily="34" charset="0"/>
              <a:buChar char="•"/>
              <a:defRPr/>
            </a:pPr>
            <a:endParaRPr kumimoji="0" lang="en-GB" sz="2000" b="0" i="0" u="none" strike="noStrike" kern="0" cap="none" spc="0" normalizeH="0" baseline="0" noProof="0" dirty="0">
              <a:ln>
                <a:noFill/>
              </a:ln>
              <a:solidFill>
                <a:schemeClr val="bg1"/>
              </a:solidFill>
              <a:effectLst/>
              <a:uLnTx/>
              <a:uFillTx/>
              <a:latin typeface="Garamond" panose="02020404030301010803" pitchFamily="18" charset="0"/>
            </a:endParaRPr>
          </a:p>
        </p:txBody>
      </p:sp>
      <p:pic>
        <p:nvPicPr>
          <p:cNvPr id="1026" name="Picture 2" descr="https://www.liverpool.ac.uk/media/livacuk/engage/MNW-logo-624x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07449"/>
            <a:ext cx="594360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9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899592" y="952054"/>
            <a:ext cx="7826548" cy="584775"/>
          </a:xfrm>
          <a:prstGeom prst="rect">
            <a:avLst/>
          </a:prstGeom>
          <a:noFill/>
        </p:spPr>
        <p:txBody>
          <a:bodyPr wrap="square" rtlCol="0">
            <a:spAutoFit/>
          </a:bodyPr>
          <a:lstStyle/>
          <a:p>
            <a:r>
              <a:rPr lang="en-US" sz="3200" b="1" dirty="0" smtClean="0">
                <a:solidFill>
                  <a:srgbClr val="FF6600"/>
                </a:solidFill>
                <a:latin typeface="Garamond" panose="02020404030301010803" pitchFamily="18" charset="0"/>
                <a:cs typeface="Arial"/>
              </a:rPr>
              <a:t>Funding for Events</a:t>
            </a:r>
            <a:endParaRPr lang="en-US" sz="3200" b="1" dirty="0">
              <a:solidFill>
                <a:srgbClr val="FF6600"/>
              </a:solidFill>
              <a:latin typeface="Garamond" panose="02020404030301010803" pitchFamily="18" charset="0"/>
              <a:cs typeface="Arial"/>
            </a:endParaRPr>
          </a:p>
        </p:txBody>
      </p:sp>
      <p:pic>
        <p:nvPicPr>
          <p:cNvPr id="8" name="Picture 7" descr="UoL - Logo - Reverse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9" y="332137"/>
            <a:ext cx="2284266" cy="5841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5" y="320825"/>
            <a:ext cx="2316631" cy="595472"/>
          </a:xfrm>
          <a:prstGeom prst="rect">
            <a:avLst/>
          </a:prstGeom>
        </p:spPr>
      </p:pic>
      <p:sp>
        <p:nvSpPr>
          <p:cNvPr id="10" name="Rectangle 9"/>
          <p:cNvSpPr/>
          <p:nvPr/>
        </p:nvSpPr>
        <p:spPr>
          <a:xfrm>
            <a:off x="608963" y="1700808"/>
            <a:ext cx="8114580" cy="4401205"/>
          </a:xfrm>
          <a:prstGeom prst="rect">
            <a:avLst/>
          </a:prstGeom>
        </p:spPr>
        <p:txBody>
          <a:bodyPr wrap="square">
            <a:spAutoFit/>
          </a:bodyPr>
          <a:lstStyle/>
          <a:p>
            <a:pPr lvl="0">
              <a:defRPr/>
            </a:pPr>
            <a:r>
              <a:rPr lang="en-GB" sz="2000" dirty="0" smtClean="0">
                <a:solidFill>
                  <a:schemeClr val="bg1"/>
                </a:solidFill>
                <a:latin typeface="Garamond" panose="02020404030301010803" pitchFamily="18" charset="0"/>
              </a:rPr>
              <a:t>There is funding available for PGRs to develop their own training events, workshops and conferences. These schemes include:</a:t>
            </a:r>
          </a:p>
          <a:p>
            <a:pPr lvl="0">
              <a:defRPr/>
            </a:pPr>
            <a:endParaRPr lang="en-GB" sz="2000" kern="0" noProof="0" dirty="0">
              <a:solidFill>
                <a:schemeClr val="bg1"/>
              </a:solidFill>
              <a:latin typeface="Garamond" panose="02020404030301010803" pitchFamily="18" charset="0"/>
            </a:endParaRP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Faculty PGR Development Fund</a:t>
            </a:r>
          </a:p>
          <a:p>
            <a:pPr lvl="0">
              <a:defRPr/>
            </a:pPr>
            <a:r>
              <a:rPr lang="en-GB" sz="2000" kern="0" dirty="0">
                <a:solidFill>
                  <a:schemeClr val="bg1"/>
                </a:solidFill>
                <a:latin typeface="Garamond" panose="02020404030301010803" pitchFamily="18" charset="0"/>
                <a:hlinkClick r:id="rId4"/>
              </a:rPr>
              <a:t>https://www.liverpool.ac.uk/humanities-and-social-sciences/postgraduate-research/pgrdevfund</a:t>
            </a:r>
            <a:r>
              <a:rPr lang="en-GB" sz="2000" kern="0" dirty="0" smtClean="0">
                <a:solidFill>
                  <a:schemeClr val="bg1"/>
                </a:solidFill>
                <a:latin typeface="Garamond" panose="02020404030301010803" pitchFamily="18" charset="0"/>
                <a:hlinkClick r:id="rId4"/>
              </a:rPr>
              <a:t>/</a:t>
            </a:r>
            <a:r>
              <a:rPr lang="en-GB" sz="2000" kern="0" dirty="0" smtClean="0">
                <a:solidFill>
                  <a:schemeClr val="bg1"/>
                </a:solidFill>
                <a:latin typeface="Garamond" panose="02020404030301010803" pitchFamily="18" charset="0"/>
              </a:rPr>
              <a:t> </a:t>
            </a:r>
            <a:endParaRPr lang="en-GB" sz="2000" kern="0" noProof="0" dirty="0">
              <a:solidFill>
                <a:schemeClr val="bg1"/>
              </a:solidFill>
              <a:latin typeface="Garamond" panose="02020404030301010803" pitchFamily="18" charset="0"/>
            </a:endParaRPr>
          </a:p>
          <a:p>
            <a:pPr marL="342900" lvl="0" indent="-342900">
              <a:buFont typeface="Arial" panose="020B0604020202020204" pitchFamily="34" charset="0"/>
              <a:buChar char="•"/>
              <a:defRPr/>
            </a:pPr>
            <a:r>
              <a:rPr lang="en-GB" sz="2000" kern="0" dirty="0" smtClean="0">
                <a:solidFill>
                  <a:schemeClr val="bg1"/>
                </a:solidFill>
                <a:latin typeface="Garamond" panose="02020404030301010803" pitchFamily="18" charset="0"/>
              </a:rPr>
              <a:t>engage@liverpool Methodological Innovation and Development Award Scheme (MIDAS)</a:t>
            </a:r>
          </a:p>
          <a:p>
            <a:pPr lvl="0">
              <a:defRPr/>
            </a:pPr>
            <a:r>
              <a:rPr lang="en-GB" sz="2000" kern="0" dirty="0">
                <a:solidFill>
                  <a:schemeClr val="bg1"/>
                </a:solidFill>
                <a:latin typeface="Garamond" panose="02020404030301010803" pitchFamily="18" charset="0"/>
                <a:hlinkClick r:id="rId5"/>
              </a:rPr>
              <a:t>https://www.liverpool.ac.uk/engage/funding-opportunities/methodological-innovation-development-awards</a:t>
            </a:r>
            <a:r>
              <a:rPr lang="en-GB" sz="2000" kern="0" dirty="0" smtClean="0">
                <a:solidFill>
                  <a:schemeClr val="bg1"/>
                </a:solidFill>
                <a:latin typeface="Garamond" panose="02020404030301010803" pitchFamily="18" charset="0"/>
                <a:hlinkClick r:id="rId5"/>
              </a:rPr>
              <a:t>/</a:t>
            </a:r>
            <a:r>
              <a:rPr lang="en-GB" sz="2000" kern="0" dirty="0" smtClean="0">
                <a:solidFill>
                  <a:schemeClr val="bg1"/>
                </a:solidFill>
                <a:latin typeface="Garamond" panose="02020404030301010803" pitchFamily="18" charset="0"/>
              </a:rPr>
              <a:t> </a:t>
            </a:r>
          </a:p>
          <a:p>
            <a:pPr marL="342900" lvl="0" indent="-342900">
              <a:buFont typeface="Arial" panose="020B0604020202020204" pitchFamily="34" charset="0"/>
              <a:buChar char="•"/>
              <a:defRPr/>
            </a:pPr>
            <a:r>
              <a:rPr lang="en-GB" sz="2000" kern="0" noProof="0" dirty="0" smtClean="0">
                <a:solidFill>
                  <a:schemeClr val="bg1"/>
                </a:solidFill>
                <a:latin typeface="Garamond" panose="02020404030301010803" pitchFamily="18" charset="0"/>
              </a:rPr>
              <a:t>Methods North West Collaborative Innovation Grants</a:t>
            </a:r>
          </a:p>
          <a:p>
            <a:pPr lvl="0">
              <a:defRPr/>
            </a:pPr>
            <a:r>
              <a:rPr lang="en-GB" sz="2000" kern="0" dirty="0">
                <a:solidFill>
                  <a:schemeClr val="bg1"/>
                </a:solidFill>
                <a:latin typeface="Garamond" panose="02020404030301010803" pitchFamily="18" charset="0"/>
                <a:hlinkClick r:id="rId6"/>
              </a:rPr>
              <a:t>http://www.methodsnorthwest.ac.uk/news</a:t>
            </a:r>
            <a:r>
              <a:rPr lang="en-GB" sz="2000" kern="0" dirty="0" smtClean="0">
                <a:solidFill>
                  <a:schemeClr val="bg1"/>
                </a:solidFill>
                <a:latin typeface="Garamond" panose="02020404030301010803" pitchFamily="18" charset="0"/>
                <a:hlinkClick r:id="rId6"/>
              </a:rPr>
              <a:t>/</a:t>
            </a:r>
            <a:r>
              <a:rPr lang="en-GB" sz="2000" kern="0" dirty="0" smtClean="0">
                <a:solidFill>
                  <a:schemeClr val="bg1"/>
                </a:solidFill>
                <a:latin typeface="Garamond" panose="02020404030301010803" pitchFamily="18" charset="0"/>
              </a:rPr>
              <a:t> </a:t>
            </a:r>
            <a:endParaRPr lang="en-GB" sz="2000" kern="0" noProof="0" dirty="0">
              <a:solidFill>
                <a:schemeClr val="bg1"/>
              </a:solidFill>
              <a:latin typeface="Garamond" panose="02020404030301010803" pitchFamily="18" charset="0"/>
            </a:endParaRPr>
          </a:p>
          <a:p>
            <a:pPr marL="342900" lvl="0" indent="-342900">
              <a:buFont typeface="Arial" panose="020B0604020202020204" pitchFamily="34" charset="0"/>
              <a:buChar char="•"/>
              <a:defRPr/>
            </a:pPr>
            <a:endParaRPr lang="en-GB" sz="2000" kern="0" noProof="0" dirty="0" smtClean="0">
              <a:solidFill>
                <a:schemeClr val="bg1"/>
              </a:solidFill>
              <a:latin typeface="Garamond" panose="02020404030301010803" pitchFamily="18" charset="0"/>
            </a:endParaRPr>
          </a:p>
          <a:p>
            <a:pPr marL="342900" lvl="0" indent="-342900">
              <a:buFont typeface="Arial" panose="020B0604020202020204" pitchFamily="34" charset="0"/>
              <a:buChar char="•"/>
              <a:defRPr/>
            </a:pPr>
            <a:endParaRPr kumimoji="0" lang="en-GB" sz="2000" b="0" i="0" u="none" strike="noStrike" kern="0" cap="none" spc="0" normalizeH="0" baseline="0" noProof="0" dirty="0">
              <a:ln>
                <a:noFill/>
              </a:ln>
              <a:solidFill>
                <a:schemeClr val="bg1"/>
              </a:solidFill>
              <a:effectLst/>
              <a:uLnTx/>
              <a:uFillTx/>
              <a:latin typeface="Garamond" panose="02020404030301010803" pitchFamily="18" charset="0"/>
            </a:endParaRPr>
          </a:p>
        </p:txBody>
      </p:sp>
    </p:spTree>
    <p:extLst>
      <p:ext uri="{BB962C8B-B14F-4D97-AF65-F5344CB8AC3E}">
        <p14:creationId xmlns:p14="http://schemas.microsoft.com/office/powerpoint/2010/main" val="21850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21" y="-99392"/>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899592" y="952054"/>
            <a:ext cx="7826548" cy="584775"/>
          </a:xfrm>
          <a:prstGeom prst="rect">
            <a:avLst/>
          </a:prstGeom>
          <a:noFill/>
        </p:spPr>
        <p:txBody>
          <a:bodyPr wrap="square" rtlCol="0">
            <a:spAutoFit/>
          </a:bodyPr>
          <a:lstStyle/>
          <a:p>
            <a:r>
              <a:rPr lang="en-US" sz="3200" b="1" dirty="0" smtClean="0">
                <a:solidFill>
                  <a:srgbClr val="FF6600"/>
                </a:solidFill>
                <a:latin typeface="Garamond" panose="02020404030301010803" pitchFamily="18" charset="0"/>
                <a:cs typeface="Arial"/>
              </a:rPr>
              <a:t>Faculty PGR Bulletin and Twitter</a:t>
            </a:r>
            <a:endParaRPr lang="en-US" sz="3200" b="1" dirty="0">
              <a:solidFill>
                <a:srgbClr val="FF6600"/>
              </a:solidFill>
              <a:latin typeface="Garamond" panose="02020404030301010803" pitchFamily="18" charset="0"/>
              <a:cs typeface="Arial"/>
            </a:endParaRPr>
          </a:p>
        </p:txBody>
      </p:sp>
      <p:pic>
        <p:nvPicPr>
          <p:cNvPr id="8" name="Picture 7" descr="UoL - Logo - Reverse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79" y="332137"/>
            <a:ext cx="2284266" cy="5841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5" y="320825"/>
            <a:ext cx="2316631" cy="595472"/>
          </a:xfrm>
          <a:prstGeom prst="rect">
            <a:avLst/>
          </a:prstGeom>
        </p:spPr>
      </p:pic>
      <p:sp>
        <p:nvSpPr>
          <p:cNvPr id="10" name="Rectangle 9"/>
          <p:cNvSpPr/>
          <p:nvPr/>
        </p:nvSpPr>
        <p:spPr>
          <a:xfrm>
            <a:off x="608963" y="1700808"/>
            <a:ext cx="5475205" cy="3170099"/>
          </a:xfrm>
          <a:prstGeom prst="rect">
            <a:avLst/>
          </a:prstGeom>
        </p:spPr>
        <p:txBody>
          <a:bodyPr wrap="square">
            <a:spAutoFit/>
          </a:bodyPr>
          <a:lstStyle/>
          <a:p>
            <a:pPr lvl="0">
              <a:defRPr/>
            </a:pPr>
            <a:r>
              <a:rPr lang="en-GB" sz="2000" dirty="0" smtClean="0">
                <a:solidFill>
                  <a:schemeClr val="bg1"/>
                </a:solidFill>
                <a:latin typeface="Garamond" panose="02020404030301010803" pitchFamily="18" charset="0"/>
              </a:rPr>
              <a:t>You will automatically receive a fortnightly Faculty PGR Bulletin, which details funding opportunities, events and news relevant to PGRs across the Faculty. PGRs are very welcome to submit items for inclusion in this bulletin, just send an email to </a:t>
            </a:r>
            <a:r>
              <a:rPr lang="en-GB" sz="2000" dirty="0" smtClean="0">
                <a:solidFill>
                  <a:schemeClr val="bg1"/>
                </a:solidFill>
                <a:latin typeface="Garamond" panose="02020404030301010803" pitchFamily="18" charset="0"/>
                <a:hlinkClick r:id="rId4"/>
              </a:rPr>
              <a:t>hsspgr@liv.ac.uk</a:t>
            </a:r>
            <a:endParaRPr lang="en-GB" sz="2000" dirty="0" smtClean="0">
              <a:solidFill>
                <a:schemeClr val="bg1"/>
              </a:solidFill>
              <a:latin typeface="Garamond" panose="02020404030301010803" pitchFamily="18" charset="0"/>
            </a:endParaRPr>
          </a:p>
          <a:p>
            <a:pPr lvl="0">
              <a:defRPr/>
            </a:pPr>
            <a:endParaRPr lang="en-GB" sz="2000" kern="0" noProof="0" dirty="0">
              <a:solidFill>
                <a:schemeClr val="bg1"/>
              </a:solidFill>
              <a:latin typeface="Garamond" panose="02020404030301010803" pitchFamily="18" charset="0"/>
            </a:endParaRPr>
          </a:p>
          <a:p>
            <a:pPr lvl="0">
              <a:defRPr/>
            </a:pPr>
            <a:r>
              <a:rPr lang="en-GB" sz="2000" kern="0" dirty="0" smtClean="0">
                <a:solidFill>
                  <a:schemeClr val="bg1"/>
                </a:solidFill>
                <a:latin typeface="Garamond" panose="02020404030301010803" pitchFamily="18" charset="0"/>
              </a:rPr>
              <a:t>You can also receive updates on Twitter by following @</a:t>
            </a:r>
            <a:r>
              <a:rPr lang="en-GB" sz="2000" kern="0" dirty="0" err="1" smtClean="0">
                <a:solidFill>
                  <a:schemeClr val="bg1"/>
                </a:solidFill>
                <a:latin typeface="Garamond" panose="02020404030301010803" pitchFamily="18" charset="0"/>
              </a:rPr>
              <a:t>LivUniHSS_PGR</a:t>
            </a:r>
            <a:r>
              <a:rPr lang="en-GB" sz="2000" kern="0" dirty="0" smtClean="0">
                <a:solidFill>
                  <a:schemeClr val="bg1"/>
                </a:solidFill>
                <a:latin typeface="Garamond" panose="02020404030301010803" pitchFamily="18" charset="0"/>
              </a:rPr>
              <a:t> </a:t>
            </a:r>
            <a:endParaRPr lang="en-GB" sz="2000" kern="0" noProof="0" dirty="0">
              <a:solidFill>
                <a:schemeClr val="bg1"/>
              </a:solidFill>
              <a:latin typeface="Garamond" panose="02020404030301010803" pitchFamily="18" charset="0"/>
            </a:endParaRPr>
          </a:p>
          <a:p>
            <a:pPr marL="342900" lvl="0" indent="-342900">
              <a:buFont typeface="Arial" panose="020B0604020202020204" pitchFamily="34" charset="0"/>
              <a:buChar char="•"/>
              <a:defRPr/>
            </a:pPr>
            <a:endParaRPr lang="en-GB" sz="2000" kern="0" noProof="0" dirty="0" smtClean="0">
              <a:solidFill>
                <a:schemeClr val="bg1"/>
              </a:solidFill>
              <a:latin typeface="Garamond" panose="02020404030301010803" pitchFamily="18" charset="0"/>
            </a:endParaRPr>
          </a:p>
          <a:p>
            <a:pPr marL="342900" lvl="0" indent="-342900">
              <a:buFont typeface="Arial" panose="020B0604020202020204" pitchFamily="34" charset="0"/>
              <a:buChar char="•"/>
              <a:defRPr/>
            </a:pPr>
            <a:endParaRPr kumimoji="0" lang="en-GB" sz="2000" b="0" i="0" u="none" strike="noStrike" kern="0" cap="none" spc="0" normalizeH="0" baseline="0" noProof="0" dirty="0">
              <a:ln>
                <a:noFill/>
              </a:ln>
              <a:solidFill>
                <a:schemeClr val="bg1"/>
              </a:solidFill>
              <a:effectLst/>
              <a:uLnTx/>
              <a:uFillTx/>
              <a:latin typeface="Garamond" panose="02020404030301010803"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721550"/>
            <a:ext cx="2611456" cy="485233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800" y="3959078"/>
            <a:ext cx="231887" cy="188640"/>
          </a:xfrm>
          <a:prstGeom prst="rect">
            <a:avLst/>
          </a:prstGeom>
        </p:spPr>
      </p:pic>
    </p:spTree>
    <p:extLst>
      <p:ext uri="{BB962C8B-B14F-4D97-AF65-F5344CB8AC3E}">
        <p14:creationId xmlns:p14="http://schemas.microsoft.com/office/powerpoint/2010/main" val="160186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descr="livpic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6" y="-9024"/>
            <a:ext cx="9160256" cy="68709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5" y="320825"/>
            <a:ext cx="2316631" cy="595472"/>
          </a:xfrm>
          <a:prstGeom prst="rect">
            <a:avLst/>
          </a:prstGeom>
        </p:spPr>
      </p:pic>
      <p:sp>
        <p:nvSpPr>
          <p:cNvPr id="6" name="Rectangle 5"/>
          <p:cNvSpPr/>
          <p:nvPr/>
        </p:nvSpPr>
        <p:spPr>
          <a:xfrm>
            <a:off x="899592" y="2060848"/>
            <a:ext cx="4572000" cy="1169551"/>
          </a:xfrm>
          <a:prstGeom prst="rect">
            <a:avLst/>
          </a:prstGeom>
        </p:spPr>
        <p:txBody>
          <a:bodyPr>
            <a:spAutoFit/>
          </a:bodyPr>
          <a:lstStyle/>
          <a:p>
            <a:pPr defTabSz="457200">
              <a:lnSpc>
                <a:spcPts val="2800"/>
              </a:lnSpc>
            </a:pPr>
            <a:r>
              <a:rPr lang="en-GB" sz="3200" b="1" dirty="0">
                <a:solidFill>
                  <a:srgbClr val="FF6600"/>
                </a:solidFill>
                <a:latin typeface="Garamond" panose="02020404030301010803" pitchFamily="18" charset="0"/>
                <a:ea typeface="ＭＳ Ｐゴシック" charset="0"/>
                <a:cs typeface="ＭＳ Ｐゴシック" charset="0"/>
              </a:rPr>
              <a:t>ANY QUESTIONS?</a:t>
            </a:r>
            <a:r>
              <a:rPr lang="en-GB" sz="3200" dirty="0">
                <a:solidFill>
                  <a:srgbClr val="FF6600"/>
                </a:solidFill>
                <a:latin typeface="Garamond" panose="02020404030301010803" pitchFamily="18" charset="0"/>
                <a:ea typeface="ＭＳ Ｐゴシック" charset="0"/>
                <a:cs typeface="ＭＳ Ｐゴシック" charset="0"/>
              </a:rPr>
              <a:t/>
            </a:r>
            <a:br>
              <a:rPr lang="en-GB" sz="3200" dirty="0">
                <a:solidFill>
                  <a:srgbClr val="FF6600"/>
                </a:solidFill>
                <a:latin typeface="Garamond" panose="02020404030301010803" pitchFamily="18" charset="0"/>
                <a:ea typeface="ＭＳ Ｐゴシック" charset="0"/>
                <a:cs typeface="ＭＳ Ｐゴシック" charset="0"/>
              </a:rPr>
            </a:br>
            <a:r>
              <a:rPr lang="en-GB" sz="1600" b="1" dirty="0">
                <a:solidFill>
                  <a:srgbClr val="FF6600"/>
                </a:solidFill>
                <a:latin typeface="Garamond" panose="02020404030301010803" pitchFamily="18" charset="0"/>
                <a:ea typeface="ＭＳ Ｐゴシック" charset="0"/>
                <a:cs typeface="ＭＳ Ｐゴシック" charset="0"/>
              </a:rPr>
              <a:t/>
            </a:r>
            <a:br>
              <a:rPr lang="en-GB" sz="1600" b="1" dirty="0">
                <a:solidFill>
                  <a:srgbClr val="FF6600"/>
                </a:solidFill>
                <a:latin typeface="Garamond" panose="02020404030301010803" pitchFamily="18" charset="0"/>
                <a:ea typeface="ＭＳ Ｐゴシック" charset="0"/>
                <a:cs typeface="ＭＳ Ｐゴシック" charset="0"/>
              </a:rPr>
            </a:br>
            <a:endParaRPr lang="en-US" sz="1600" dirty="0">
              <a:solidFill>
                <a:srgbClr val="FF6600"/>
              </a:solidFill>
              <a:latin typeface="Garamond" panose="02020404030301010803" pitchFamily="18" charset="0"/>
              <a:cs typeface="Arial"/>
            </a:endParaRPr>
          </a:p>
        </p:txBody>
      </p:sp>
    </p:spTree>
    <p:extLst>
      <p:ext uri="{BB962C8B-B14F-4D97-AF65-F5344CB8AC3E}">
        <p14:creationId xmlns:p14="http://schemas.microsoft.com/office/powerpoint/2010/main" val="10471569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niversity-of-Liverpool presentation">
  <a:themeElements>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396</Words>
  <Application>Microsoft Office PowerPoint</Application>
  <PresentationFormat>On-screen Show (4:3)</PresentationFormat>
  <Paragraphs>51</Paragraphs>
  <Slides>9</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ＭＳ Ｐゴシック</vt:lpstr>
      <vt:lpstr>Arial</vt:lpstr>
      <vt:lpstr>Calibri</vt:lpstr>
      <vt:lpstr>Californian FB</vt:lpstr>
      <vt:lpstr>Garamond</vt:lpstr>
      <vt:lpstr>1_Office Theme</vt:lpstr>
      <vt:lpstr>University-of-Liverpool presentation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Liverpool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eastwood</dc:creator>
  <cp:lastModifiedBy>Meloy, Hayley</cp:lastModifiedBy>
  <cp:revision>405</cp:revision>
  <cp:lastPrinted>2015-04-13T11:17:31Z</cp:lastPrinted>
  <dcterms:created xsi:type="dcterms:W3CDTF">2015-04-07T14:13:51Z</dcterms:created>
  <dcterms:modified xsi:type="dcterms:W3CDTF">2019-10-03T09:44:34Z</dcterms:modified>
</cp:coreProperties>
</file>