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301" r:id="rId4"/>
    <p:sldId id="302" r:id="rId5"/>
    <p:sldId id="303" r:id="rId6"/>
    <p:sldId id="30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Leary, Brendan" initials="OB" lastIdx="3" clrIdx="0">
    <p:extLst>
      <p:ext uri="{19B8F6BF-5375-455C-9EA6-DF929625EA0E}">
        <p15:presenceInfo xmlns:p15="http://schemas.microsoft.com/office/powerpoint/2012/main" userId="S::boleary@upenn.edu::85bd7981-cc68-4af7-9ff2-0258a7bc7b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64" autoAdjust="0"/>
    <p:restoredTop sz="92701" autoAdjust="0"/>
  </p:normalViewPr>
  <p:slideViewPr>
    <p:cSldViewPr snapToGrid="0">
      <p:cViewPr varScale="1">
        <p:scale>
          <a:sx n="106" d="100"/>
          <a:sy n="106" d="100"/>
        </p:scale>
        <p:origin x="16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6BE6C-3F05-DE43-8BA6-A72C42C11D67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D2C30-0F6D-5443-8341-FC7D15598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7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D2C30-0F6D-5443-8341-FC7D155980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68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D2C30-0F6D-5443-8341-FC7D155980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3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3FA-EEB4-4896-93A8-412DED150F97}" type="datetime1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85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D1F9-C5BC-43F6-BFB2-D4AFB95D2496}" type="datetime1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69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A2EA-65EA-4F9D-8F8B-297DB1262E8D}" type="datetime1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7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7ADE-E551-4F48-85C6-D563E9EA19EC}" type="datetime1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59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1B10-9C2D-4BAB-8DE1-850E4E0E2ACD}" type="datetime1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4917-5065-4918-AFA3-5CDBEE28FD72}" type="datetime1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6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2AF8-7295-425E-B4E9-563AC0B5FD8B}" type="datetime1">
              <a:rPr lang="en-GB" smtClean="0"/>
              <a:t>09/02/2022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54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B8CE-3AFB-4E26-8ECD-162AAE0B084E}" type="datetime1">
              <a:rPr lang="en-GB" smtClean="0"/>
              <a:t>09/02/2022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1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3AC7-30D6-4995-B6E4-D3D30AB0A9E6}" type="datetime1">
              <a:rPr lang="en-GB" smtClean="0"/>
              <a:t>09/02/2022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9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C82-7248-4757-B386-134FBBA3213F}" type="datetime1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13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370B-8BBB-4343-810D-A6FE24745CA5}" type="datetime1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8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F9201-A8B1-44AD-8A9B-B875550E717B}" type="datetime1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E7298-339D-4E97-BF10-A9F58D000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4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0944" y="2063871"/>
            <a:ext cx="9144000" cy="1365129"/>
          </a:xfrm>
        </p:spPr>
        <p:txBody>
          <a:bodyPr>
            <a:normAutofit fontScale="90000"/>
          </a:bodyPr>
          <a:lstStyle/>
          <a:p>
            <a:r>
              <a:rPr lang="en-GB" sz="5000" b="1" dirty="0">
                <a:latin typeface="+mn-lt"/>
              </a:rPr>
              <a:t>Power-sharing Government in Northern Ireland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613" y="5921625"/>
            <a:ext cx="2217068" cy="7998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1</a:t>
            </a:fld>
            <a:endParaRPr lang="en-GB"/>
          </a:p>
        </p:txBody>
      </p:sp>
      <p:pic>
        <p:nvPicPr>
          <p:cNvPr id="6" name="Picture 5" descr="C:\Users\haughey\Desktop\LIV UNI LOGOG.png">
            <a:extLst>
              <a:ext uri="{FF2B5EF4-FFF2-40B4-BE49-F238E27FC236}">
                <a16:creationId xmlns:a16="http://schemas.microsoft.com/office/drawing/2014/main" id="{13D3E17D-5CB9-4D0D-AF74-37358C779FC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77" y="5816659"/>
            <a:ext cx="2829585" cy="8954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123609-477A-4B1A-BF15-44F093E2B0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3532" y="5740280"/>
            <a:ext cx="1328114" cy="111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2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10098199" cy="2387600"/>
          </a:xfrm>
        </p:spPr>
        <p:txBody>
          <a:bodyPr>
            <a:normAutofit/>
          </a:bodyPr>
          <a:lstStyle/>
          <a:p>
            <a:pPr algn="l"/>
            <a:r>
              <a:rPr lang="en-GB" sz="5000" b="1" dirty="0">
                <a:latin typeface="+mn-lt"/>
              </a:rPr>
              <a:t>Introduction and 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66917"/>
          </a:xfrm>
        </p:spPr>
        <p:txBody>
          <a:bodyPr>
            <a:normAutofit/>
          </a:bodyPr>
          <a:lstStyle/>
          <a:p>
            <a:pPr algn="l"/>
            <a:endParaRPr lang="en-GB" dirty="0"/>
          </a:p>
          <a:p>
            <a:pPr algn="l"/>
            <a:r>
              <a:rPr lang="en-GB" dirty="0"/>
              <a:t>Dr Sean Haughey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Institute of Irish Studies</a:t>
            </a:r>
          </a:p>
          <a:p>
            <a:pPr algn="l"/>
            <a:r>
              <a:rPr lang="en-GB" dirty="0"/>
              <a:t>University of Liverpool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3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/>
              <a:t>Bringing people together to discuss </a:t>
            </a:r>
            <a:br>
              <a:rPr lang="en-GB" sz="3200" b="1" dirty="0"/>
            </a:br>
            <a:r>
              <a:rPr lang="en-GB" sz="3200" b="1" dirty="0"/>
              <a:t>power-sharing and democracy in Northern Ireland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8759"/>
            <a:ext cx="10515600" cy="420820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200" dirty="0"/>
              <a:t>University and academic project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200" dirty="0"/>
              <a:t>Funded by Irish Department of Foreign Affairs Reconciliation Fund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GB" sz="2200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 What do people think about how power-sharing government works in Northern Ireland?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 What qualities/characteristics do people want from their government in Northern Ireland?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 What would be the pros and cons of changing to a new system of government in Northern Ireland?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8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84" y="2564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What we are </a:t>
            </a:r>
            <a:r>
              <a:rPr lang="en-GB" sz="3200" b="1" u="sng" dirty="0"/>
              <a:t>not</a:t>
            </a:r>
            <a:r>
              <a:rPr lang="en-GB" sz="3200" b="1" dirty="0"/>
              <a:t> doing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16" y="1499700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dirty="0"/>
              <a:t>As researchers we are not saying the current system for forming a government is good or bad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dirty="0"/>
              <a:t>We are not saying that the current system for forming governments should be changed or that it should remain the same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dirty="0"/>
              <a:t>We are interested in what you think about these issues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93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5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Our focus is on ‘Mandatory Coalition’ and possible alternatives to this system of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1879"/>
            <a:ext cx="10515600" cy="5172704"/>
          </a:xfrm>
        </p:spPr>
        <p:txBody>
          <a:bodyPr>
            <a:normAutofit lnSpcReduction="10000"/>
          </a:bodyPr>
          <a:lstStyle/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THE STATUS QUO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sz="2200" dirty="0"/>
              <a:t>Mandatory coalition: all of the major parties, having secured a certain number of seats, are guaranteed a place in the Executive. 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ALTERNATIVES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sz="2200" dirty="0"/>
              <a:t>More voluntary forms of coalition: parties negotiate amongst themselves to decide who forms the government. Some parties would be in government, other parties would not be in government</a:t>
            </a:r>
          </a:p>
          <a:p>
            <a:pPr marL="457200" lvl="1" indent="0">
              <a:buNone/>
            </a:pPr>
            <a:endParaRPr lang="en-GB" sz="2200" dirty="0"/>
          </a:p>
          <a:p>
            <a:pPr lvl="1">
              <a:buFontTx/>
              <a:buChar char="-"/>
            </a:pPr>
            <a:r>
              <a:rPr lang="en-GB" sz="2200" dirty="0"/>
              <a:t>Voluntary coalition (any coalition arrangement is possible)</a:t>
            </a:r>
          </a:p>
          <a:p>
            <a:pPr lvl="1">
              <a:buFontTx/>
              <a:buChar char="-"/>
            </a:pPr>
            <a:r>
              <a:rPr lang="en-GB" sz="2200" dirty="0"/>
              <a:t>Qualified voluntary coalition (coalitions must have some form of cross-community representation)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06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525" y="-346342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The plan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3325"/>
            <a:ext cx="10515600" cy="4854968"/>
          </a:xfrm>
        </p:spPr>
        <p:txBody>
          <a:bodyPr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GB" sz="1800" dirty="0"/>
              <a:t>SESSION ONE</a:t>
            </a: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GB" sz="1800" dirty="0"/>
              <a:t>Animation on Mandatory Coalition</a:t>
            </a: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GB" sz="1800" dirty="0"/>
              <a:t>Presentation by Dr Joanne McEvoy on why we have this system</a:t>
            </a: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GB" sz="1800" dirty="0"/>
              <a:t>Group discussion on the issues raised</a:t>
            </a: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GB" sz="1800" dirty="0"/>
              <a:t>Summary of group discussions</a:t>
            </a: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GB" sz="1800" dirty="0"/>
              <a:t>Q&amp;A</a:t>
            </a:r>
          </a:p>
          <a:p>
            <a:pPr marL="0" indent="0" algn="ctr"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GB" sz="1800" i="1" dirty="0"/>
              <a:t>BREAK</a:t>
            </a:r>
          </a:p>
          <a:p>
            <a:pPr marL="0" indent="0" algn="ctr">
              <a:lnSpc>
                <a:spcPct val="50000"/>
              </a:lnSpc>
              <a:spcBef>
                <a:spcPts val="600"/>
              </a:spcBef>
              <a:spcAft>
                <a:spcPts val="1000"/>
              </a:spcAft>
              <a:buNone/>
            </a:pPr>
            <a:endParaRPr lang="en-GB" sz="1800" i="1" dirty="0"/>
          </a:p>
          <a:p>
            <a:pPr marL="0" indent="0">
              <a:lnSpc>
                <a:spcPct val="50000"/>
              </a:lnSpc>
              <a:spcAft>
                <a:spcPts val="1000"/>
              </a:spcAft>
              <a:buNone/>
            </a:pPr>
            <a:r>
              <a:rPr lang="en-GB" sz="1800" dirty="0"/>
              <a:t>SESSION TWO</a:t>
            </a:r>
          </a:p>
          <a:p>
            <a:pPr>
              <a:lnSpc>
                <a:spcPct val="50000"/>
              </a:lnSpc>
              <a:spcAft>
                <a:spcPts val="1000"/>
              </a:spcAft>
              <a:buFontTx/>
              <a:buChar char="-"/>
            </a:pPr>
            <a:r>
              <a:rPr lang="en-GB" sz="1800" dirty="0"/>
              <a:t>Animation on alternatives to Mandatory Coalition</a:t>
            </a:r>
          </a:p>
          <a:p>
            <a:pPr>
              <a:lnSpc>
                <a:spcPct val="50000"/>
              </a:lnSpc>
              <a:spcAft>
                <a:spcPts val="1000"/>
              </a:spcAft>
              <a:buFontTx/>
              <a:buChar char="-"/>
            </a:pPr>
            <a:r>
              <a:rPr lang="en-GB" sz="1800" dirty="0"/>
              <a:t>Presentation by Professor Jon Tonge on pros and cons of alternatives to mandatory coalition</a:t>
            </a:r>
          </a:p>
          <a:p>
            <a:pPr>
              <a:lnSpc>
                <a:spcPct val="50000"/>
              </a:lnSpc>
              <a:spcAft>
                <a:spcPts val="1000"/>
              </a:spcAft>
              <a:buFontTx/>
              <a:buChar char="-"/>
            </a:pPr>
            <a:r>
              <a:rPr lang="en-GB" sz="1800" dirty="0"/>
              <a:t>Group discussion on the issues raised</a:t>
            </a:r>
          </a:p>
          <a:p>
            <a:pPr>
              <a:lnSpc>
                <a:spcPct val="50000"/>
              </a:lnSpc>
              <a:spcAft>
                <a:spcPts val="1000"/>
              </a:spcAft>
              <a:buFontTx/>
              <a:buChar char="-"/>
            </a:pPr>
            <a:r>
              <a:rPr lang="en-GB" sz="1800" dirty="0"/>
              <a:t>Summary of group discussions</a:t>
            </a:r>
          </a:p>
          <a:p>
            <a:pPr>
              <a:lnSpc>
                <a:spcPct val="50000"/>
              </a:lnSpc>
              <a:spcAft>
                <a:spcPts val="1000"/>
              </a:spcAft>
              <a:buFontTx/>
              <a:buChar char="-"/>
            </a:pPr>
            <a:r>
              <a:rPr lang="en-GB" sz="1800" dirty="0"/>
              <a:t>Q&amp;A</a:t>
            </a:r>
          </a:p>
          <a:p>
            <a:pPr marL="0" indent="0">
              <a:lnSpc>
                <a:spcPct val="50000"/>
              </a:lnSpc>
              <a:spcAft>
                <a:spcPts val="1000"/>
              </a:spcAft>
              <a:buNone/>
            </a:pPr>
            <a:endParaRPr lang="en-GB" sz="1800" dirty="0"/>
          </a:p>
          <a:p>
            <a:pPr marL="0" indent="0" algn="ctr">
              <a:lnSpc>
                <a:spcPct val="50000"/>
              </a:lnSpc>
              <a:spcAft>
                <a:spcPts val="1000"/>
              </a:spcAft>
              <a:buNone/>
            </a:pPr>
            <a:r>
              <a:rPr lang="en-GB" sz="1800" i="1" dirty="0"/>
              <a:t>FINAL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7298-339D-4E97-BF10-A9F58D0004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25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323</Words>
  <Application>Microsoft Office PowerPoint</Application>
  <PresentationFormat>Widescreen</PresentationFormat>
  <Paragraphs>58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Power-sharing Government in Northern Ireland</vt:lpstr>
      <vt:lpstr>Introduction and welcome</vt:lpstr>
      <vt:lpstr>Bringing people together to discuss  power-sharing and democracy in Northern Ireland</vt:lpstr>
      <vt:lpstr>What we are not doing</vt:lpstr>
      <vt:lpstr>Our focus is on ‘Mandatory Coalition’ and possible alternatives to this system of government</vt:lpstr>
      <vt:lpstr>The plan for today</vt:lpstr>
    </vt:vector>
  </TitlesOfParts>
  <Company>Queens University Belfast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Northern Ireland</dc:title>
  <dc:creator>James Pow</dc:creator>
  <cp:lastModifiedBy>Haughey, Sean [haughey1]</cp:lastModifiedBy>
  <cp:revision>150</cp:revision>
  <cp:lastPrinted>2019-03-29T13:17:00Z</cp:lastPrinted>
  <dcterms:created xsi:type="dcterms:W3CDTF">2018-12-13T12:12:15Z</dcterms:created>
  <dcterms:modified xsi:type="dcterms:W3CDTF">2022-02-09T16:34:08Z</dcterms:modified>
</cp:coreProperties>
</file>