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257" r:id="rId4"/>
    <p:sldId id="320" r:id="rId5"/>
    <p:sldId id="323" r:id="rId6"/>
    <p:sldId id="324" r:id="rId7"/>
    <p:sldId id="322" r:id="rId8"/>
    <p:sldId id="326" r:id="rId9"/>
    <p:sldId id="32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Division</a:t>
            </a:r>
            <a:r>
              <a:rPr lang="en-GB" baseline="0" dirty="0"/>
              <a:t> votes by type, Northern Ireland Assembly, 1999-2000 to 2020-2021  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Simple Majority</c:v>
                </c:pt>
                <c:pt idx="1">
                  <c:v>Cross Community</c:v>
                </c:pt>
                <c:pt idx="2">
                  <c:v>Parallel Consent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F9BE-4634-B4E3-C467B0F105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Simple Majority</c:v>
                </c:pt>
                <c:pt idx="1">
                  <c:v>Cross Community</c:v>
                </c:pt>
                <c:pt idx="2">
                  <c:v>Parallel Consent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660</c:v>
                </c:pt>
                <c:pt idx="1">
                  <c:v>145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BE-4634-B4E3-C467B0F105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7643904"/>
        <c:axId val="2043318592"/>
      </c:barChart>
      <c:catAx>
        <c:axId val="184764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3318592"/>
        <c:crosses val="autoZero"/>
        <c:auto val="1"/>
        <c:lblAlgn val="ctr"/>
        <c:lblOffset val="100"/>
        <c:noMultiLvlLbl val="0"/>
      </c:catAx>
      <c:valAx>
        <c:axId val="204331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764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333441990404377"/>
          <c:y val="0.97280271667072549"/>
          <c:w val="1.0381048275129361E-2"/>
          <c:h val="2.71972833292745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F5858-4D17-4598-A3C5-D646AAC8F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0C3E8-C21B-4D9D-A461-173A7ABB6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1735F-AB38-4264-BD90-5594221F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EE016-39AD-45CD-8A0A-94282EF9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94C05-28A7-4797-84B8-8463555BB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2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5436-196A-48B7-A922-B46586FD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7606C6-9101-4EBB-8165-68B05203D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62B85-0131-47FE-964E-DF789CA01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C31A4-9F3C-451D-AE0D-6C406C39C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FCAE1-B96C-461E-ACA2-5AF9FF97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80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539ADF-5145-495C-BBE5-BD55D3B1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FE4E7-3532-4D54-96FE-1D7348380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04E3E-3D37-4724-A5E8-0C96B650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C4420-D8D7-4494-81D3-BCAC8FB2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2ED3B-79F1-4A26-9B1C-E271501BA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10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88F7-F5DD-4CA6-9A2B-C152BF4E5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2200C-EF6E-4522-9BF0-549D44381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145EB-6D11-48D4-AD19-A87A99A3C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0EC60-58B0-4C7E-A312-FD423A966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9B383-0713-4950-9093-57C6AD83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27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1E0E5-D6CC-4F44-A1B5-DFCBBE5A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3726B-394D-4B67-9C93-048542A90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C5429-5FCA-4FA3-A132-C01B3C3D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3AFC6-1801-4ACD-9E4D-FA0B3AECC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949BB-F105-410A-A9DC-29CB80D1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61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E975B-FFE0-4303-92E4-855D93BF9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13968-F908-4B86-BDD8-8D0CD0864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73CF8-8236-4641-A7BD-75E3F8246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94EA1-FBFE-453B-849E-C70A9D2BA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99E09-7043-43C0-9FC1-AA7018E65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FBF4E-087B-46F2-A204-C0F9E5AF4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54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5BE40-6037-4001-9A1A-D8EFF8A65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6BD7E-6D7C-46F5-86D7-0E93DD48F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47A737-64D1-43ED-B805-DF532D134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7F9983-6695-4A98-8C60-4BC34651E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47B210-478C-4977-B257-CEE684381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AAC6DF-7E4C-4C82-9C38-8CB6CB4C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B513AF-E72E-4007-AE7C-8E8B7E63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672531-EBA5-4075-9099-5340733BF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39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3F854-B355-4F20-AA7D-626B263F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C08693-F70F-4B91-BC46-A5DCC47B7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67A06-6CDA-4791-9B35-4BB47222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ECD70C-C293-4868-948A-6B1DC089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9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ABA0FD-17DF-4CB5-8B6F-CB9A9EF88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3BB02-D33C-4BA7-A968-91CF4510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FE699-A3F5-44BD-98B2-0EB75F35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60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E8354-C5DE-4866-A33E-A1069C4C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90587-CCD7-4A0D-9364-BA4B5D28C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4CF7A-586A-45C6-A91E-BDB1611B7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0193F-95C3-4999-8D1D-91D84584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4CE95-CF4C-49D8-ACD2-8C983893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62124C-B43F-4A2F-BD1A-45397CA7B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880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2504E-C4A4-41A4-9DA1-6F2654121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EDA393-67F5-403D-A64B-37A2556A4C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200740-5B64-4007-8DDB-C41093691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26C49-C9E0-4C0D-A895-9A833C4E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34BECD-37D5-401E-8380-9AE77C5B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3C5BC-8829-47B7-90CE-F8A4EE7E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6A065E-F904-4B47-8D42-4A16868FF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9930A-33C0-47DA-A387-C21D85F58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9772-1913-49B1-8D22-C900ADCCB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E5516-300B-4C36-A4AC-F4D200D63923}" type="datetimeFigureOut">
              <a:rPr lang="en-GB" smtClean="0"/>
              <a:t>17/01/2022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BAF19-183C-426E-BA9E-262254D0D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12FA6-DEE8-4B87-9107-C052F56D2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766B4-3369-4DD0-9F57-6A2BF36EB3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55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.tonge@Liverpool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2155A-475B-45F2-9E13-8BDA045C2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562" y="2510205"/>
            <a:ext cx="10800946" cy="199512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Moving to a more voluntary </a:t>
            </a:r>
            <a:r>
              <a:rPr lang="en-US" b="1" i="1" dirty="0"/>
              <a:t>form of </a:t>
            </a:r>
            <a:r>
              <a:rPr lang="en-US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coalition: </a:t>
            </a:r>
            <a:br>
              <a:rPr lang="en-US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runner or non-runner?</a:t>
            </a:r>
            <a:br>
              <a:rPr lang="en-US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0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0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5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SESSION TWO</a:t>
            </a:r>
            <a:endParaRPr lang="en-US" b="1" i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38611-25F5-4091-9B15-D0AFAEBAF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0037" y="5124450"/>
            <a:ext cx="2964738" cy="1333500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l"/>
            <a:r>
              <a:rPr lang="en-US" sz="2000" dirty="0"/>
              <a:t>Professor Jon Tonge	</a:t>
            </a:r>
          </a:p>
          <a:p>
            <a:pPr algn="l"/>
            <a:r>
              <a:rPr lang="en-US" sz="2000" dirty="0"/>
              <a:t>University of Liverpool</a:t>
            </a:r>
            <a:r>
              <a:rPr lang="en-GB" sz="2000" dirty="0"/>
              <a:t>	 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>
                <a:hlinkClick r:id="rId2"/>
              </a:rPr>
              <a:t>j.tonge@Liverpool.ac.uk</a:t>
            </a:r>
            <a:r>
              <a:rPr lang="en-GB" sz="2000" dirty="0"/>
              <a:t>            </a:t>
            </a:r>
          </a:p>
          <a:p>
            <a:pPr algn="l"/>
            <a:r>
              <a:rPr lang="en-GB" sz="2000" dirty="0"/>
              <a:t>@</a:t>
            </a:r>
            <a:r>
              <a:rPr lang="en-GB" sz="2000" dirty="0" err="1"/>
              <a:t>JonTonge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498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530B4-6A48-4DB4-BE99-4400347D5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1422401"/>
            <a:ext cx="10515600" cy="4899026"/>
          </a:xfrm>
        </p:spPr>
        <p:txBody>
          <a:bodyPr>
            <a:normAutofit fontScale="92500" lnSpcReduction="20000"/>
          </a:bodyPr>
          <a:lstStyle/>
          <a:p>
            <a:r>
              <a:rPr lang="en-GB" sz="2200" dirty="0"/>
              <a:t>The current system has been in place for 21 years and 64 days since December 1999</a:t>
            </a:r>
          </a:p>
          <a:p>
            <a:endParaRPr lang="en-GB" sz="2200" dirty="0"/>
          </a:p>
          <a:p>
            <a:r>
              <a:rPr lang="en-GB" sz="2200" dirty="0"/>
              <a:t>When the system has functioned, it has performed reasonably well in terms of legislation. E.g. Northern Ireland passed 137 Bills from 2007-2016 – not far short of the 153 Bills passed by the Scottish Parliament </a:t>
            </a:r>
          </a:p>
          <a:p>
            <a:endParaRPr lang="en-GB" sz="2200" dirty="0"/>
          </a:p>
          <a:p>
            <a:pPr marL="0" indent="0">
              <a:buNone/>
            </a:pPr>
            <a:r>
              <a:rPr lang="en-GB" sz="2200" dirty="0"/>
              <a:t>BUT</a:t>
            </a:r>
          </a:p>
          <a:p>
            <a:endParaRPr lang="en-GB" sz="2200" dirty="0"/>
          </a:p>
          <a:p>
            <a:r>
              <a:rPr lang="en-GB" sz="2200" dirty="0"/>
              <a:t>Of these 21 years, the institutions have been suspended/closed for 2,873 days (37% of the time). Only 2 Assembly terms have run the full course without early closure. </a:t>
            </a:r>
          </a:p>
          <a:p>
            <a:endParaRPr lang="en-GB" sz="2200" dirty="0"/>
          </a:p>
          <a:p>
            <a:r>
              <a:rPr lang="en-GB" sz="2200" dirty="0"/>
              <a:t>Only 27% of people in Northern Ireland believe parties have cooperated well in the Assembly and Executive </a:t>
            </a:r>
          </a:p>
          <a:p>
            <a:endParaRPr lang="en-GB" sz="2200" dirty="0"/>
          </a:p>
          <a:p>
            <a:r>
              <a:rPr lang="en-GB" sz="2200" dirty="0"/>
              <a:t>The system of Mandatory Coalition often gets the blame for these problems.</a:t>
            </a:r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  <a:p>
            <a:endParaRPr lang="en-GB" sz="2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EDD43F-DDDA-44E0-A940-C2248D7200B9}"/>
              </a:ext>
            </a:extLst>
          </p:cNvPr>
          <p:cNvSpPr txBox="1">
            <a:spLocks/>
          </p:cNvSpPr>
          <p:nvPr/>
        </p:nvSpPr>
        <p:spPr>
          <a:xfrm>
            <a:off x="828675" y="66675"/>
            <a:ext cx="113633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Context: do we need to reform the system?</a:t>
            </a:r>
          </a:p>
        </p:txBody>
      </p:sp>
    </p:spTree>
    <p:extLst>
      <p:ext uri="{BB962C8B-B14F-4D97-AF65-F5344CB8AC3E}">
        <p14:creationId xmlns:p14="http://schemas.microsoft.com/office/powerpoint/2010/main" val="333244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1D943-D09D-44F2-AD67-34E18652E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48004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Voluntary Coalition: what are the pros?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BA9F-F29B-4E61-8508-D92DFC0C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2015158"/>
            <a:ext cx="10934700" cy="4109417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b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GB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Parties have complete freedom: coalition of the willing – positive programme for government and more “collapse-proof”</a:t>
            </a: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Consolidates the prospects of a system of government and opposition and ‘normal’ government. </a:t>
            </a: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Would bring Northern Ireland into line with other devolved administrations.</a:t>
            </a: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Addresses ever-longer periods to form an Executive (now extended to 24 weeks after an election).</a:t>
            </a: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Most Assembly votes are taken via simple majority anyway (see the next slide) not via cross-community rules, so why not extend the voluntary alliances of voting to the Executive?</a:t>
            </a: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98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1D67F-1DDC-419A-9FC3-26D69F460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37" y="889570"/>
            <a:ext cx="10515600" cy="1325563"/>
          </a:xfrm>
        </p:spPr>
        <p:txBody>
          <a:bodyPr>
            <a:normAutofit/>
          </a:bodyPr>
          <a:lstStyle/>
          <a:p>
            <a:r>
              <a:rPr lang="en-GB" sz="3000" dirty="0"/>
              <a:t>“Voluntary” coalitions in Assembly votes anyway: </a:t>
            </a:r>
            <a:br>
              <a:rPr lang="en-GB" sz="3000" dirty="0"/>
            </a:br>
            <a:r>
              <a:rPr lang="en-GB" sz="3000" dirty="0"/>
              <a:t>81% of votes are by simple majority 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12603F8-9207-49A5-B057-EB18D6DF128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914400" y="2095500"/>
          <a:ext cx="10353675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colour logo header1">
            <a:extLst>
              <a:ext uri="{FF2B5EF4-FFF2-40B4-BE49-F238E27FC236}">
                <a16:creationId xmlns:a16="http://schemas.microsoft.com/office/drawing/2014/main" id="{B5FD1BB2-A27B-4B41-99E9-79D2F6A7422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240" y="6136640"/>
            <a:ext cx="1889760" cy="7213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B4D344C-597A-4834-8BAA-E395F8C63711}"/>
              </a:ext>
            </a:extLst>
          </p:cNvPr>
          <p:cNvSpPr txBox="1">
            <a:spLocks/>
          </p:cNvSpPr>
          <p:nvPr/>
        </p:nvSpPr>
        <p:spPr>
          <a:xfrm>
            <a:off x="477474" y="-90371"/>
            <a:ext cx="10515600" cy="11571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Conditions for change</a:t>
            </a:r>
            <a:r>
              <a:rPr lang="en-GB" b="1"/>
              <a:t>?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41123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AB073-5784-41F8-A276-FD29F93C8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113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/>
              <a:t>The public has not necessarily rejected the current system – see the final three slides.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Unstable and undemocratic if large popular parties are excluded?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Could end up with at least one community unrepresented in government – undermines legitimacy?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Doesn’t in itself resolve any policy issues.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Would need to be accompanied by removal of all internal Executive vetoes.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Does not eliminate potential for breakdown. Voluntarism of the arrangement may encourage walkouts – less incentive to stay?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4EA3AD-E1DA-40C8-B3C6-2911A1C1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275" y="25082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Voluntary Coalition: what are the cons?</a:t>
            </a:r>
          </a:p>
        </p:txBody>
      </p:sp>
    </p:spTree>
    <p:extLst>
      <p:ext uri="{BB962C8B-B14F-4D97-AF65-F5344CB8AC3E}">
        <p14:creationId xmlns:p14="http://schemas.microsoft.com/office/powerpoint/2010/main" val="48207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1D943-D09D-44F2-AD67-34E18652E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975" y="394320"/>
            <a:ext cx="11068050" cy="1325563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Qualified Voluntary Coalition: what are the pros?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BA9F-F29B-4E61-8508-D92DFC0CE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1914526"/>
            <a:ext cx="10934700" cy="4210050"/>
          </a:xfrm>
        </p:spPr>
        <p:txBody>
          <a:bodyPr>
            <a:normAutofit fontScale="25000" lnSpcReduction="20000"/>
          </a:bodyPr>
          <a:lstStyle/>
          <a:p>
            <a:pPr marL="0" indent="0" algn="l">
              <a:buNone/>
            </a:pPr>
            <a:br>
              <a:rPr lang="en-GB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GB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Cross-community requirement would ensure no political community is excluded from government, whilst still giving parties the space to negotiate amongst themselves and form a coalition of the willing</a:t>
            </a: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Similar to voluntary coalition, it helps consolidate the prospects of a system of government and opposition and ‘normal’ government.</a:t>
            </a:r>
          </a:p>
          <a:p>
            <a:pPr algn="l"/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There could still be some safeguards/cross-community vetoes in the Executive</a:t>
            </a: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GB" sz="8000" dirty="0">
                <a:solidFill>
                  <a:srgbClr val="000000"/>
                </a:solidFill>
                <a:latin typeface="Calibri" panose="020F0502020204030204" pitchFamily="34" charset="0"/>
              </a:rPr>
              <a:t>Would also address ever-longer periods to form an Executive (now extended to 24 weeks after an election).</a:t>
            </a: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endParaRPr lang="en-GB" sz="8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52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F489C-7C6D-40A2-97CB-C4428EB8B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09713"/>
            <a:ext cx="10515600" cy="4667250"/>
          </a:xfrm>
        </p:spPr>
        <p:txBody>
          <a:bodyPr>
            <a:normAutofit/>
          </a:bodyPr>
          <a:lstStyle/>
          <a:p>
            <a:r>
              <a:rPr lang="en-GB" sz="2200" dirty="0"/>
              <a:t>Could potentially be complicated: how do we ensure cross-community representation in the Executive? If quotas, too rigid? No quotas, potential for tokenism?</a:t>
            </a:r>
          </a:p>
          <a:p>
            <a:endParaRPr lang="en-GB" sz="2200" dirty="0"/>
          </a:p>
          <a:p>
            <a:r>
              <a:rPr lang="en-GB" sz="2200" dirty="0"/>
              <a:t>Need to work out exactly what we mean by </a:t>
            </a:r>
            <a:r>
              <a:rPr lang="en-GB" sz="2200" i="1" dirty="0"/>
              <a:t>Qualified</a:t>
            </a:r>
            <a:r>
              <a:rPr lang="en-GB" sz="2200" dirty="0"/>
              <a:t>.  Ensuring only unionists + nationalists in the Executive? Or unionists + nationalists + ‘others’? </a:t>
            </a:r>
          </a:p>
          <a:p>
            <a:endParaRPr lang="en-GB" sz="2200" dirty="0"/>
          </a:p>
          <a:p>
            <a:r>
              <a:rPr lang="en-GB" sz="2200" dirty="0"/>
              <a:t>What if a major political party is excluded? Unpopular?</a:t>
            </a:r>
          </a:p>
          <a:p>
            <a:endParaRPr lang="en-GB" sz="2200" dirty="0"/>
          </a:p>
          <a:p>
            <a:r>
              <a:rPr lang="en-GB" sz="2200" dirty="0"/>
              <a:t>Still not an automatic solution for resolving policy issues. </a:t>
            </a:r>
          </a:p>
          <a:p>
            <a:endParaRPr lang="en-GB" sz="2200" dirty="0"/>
          </a:p>
          <a:p>
            <a:r>
              <a:rPr lang="en-GB" sz="2200" dirty="0"/>
              <a:t>Not a silver bullet. Doesn’t guarantee stability either.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A95D9A2-0DDF-43A5-AF02-4B8798E5D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968" y="184150"/>
            <a:ext cx="11168063" cy="1325563"/>
          </a:xfrm>
        </p:spPr>
        <p:txBody>
          <a:bodyPr/>
          <a:lstStyle/>
          <a:p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Qualified Voluntary Coalition: what are the cons?</a:t>
            </a:r>
          </a:p>
        </p:txBody>
      </p:sp>
    </p:spTree>
    <p:extLst>
      <p:ext uri="{BB962C8B-B14F-4D97-AF65-F5344CB8AC3E}">
        <p14:creationId xmlns:p14="http://schemas.microsoft.com/office/powerpoint/2010/main" val="227168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577A-EA05-4D74-97ED-A1F580A3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531" y="-66602"/>
            <a:ext cx="10515600" cy="1325563"/>
          </a:xfrm>
        </p:spPr>
        <p:txBody>
          <a:bodyPr/>
          <a:lstStyle/>
          <a:p>
            <a:r>
              <a:rPr lang="en-GB" b="1" dirty="0"/>
              <a:t>Conditions for change? The Public Mood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FB9B5-DB02-40CC-92FF-D187BD52F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531" y="931177"/>
            <a:ext cx="10515600" cy="50753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/>
              <a:t>- Support for </a:t>
            </a:r>
            <a:r>
              <a:rPr lang="en-GB" sz="2200" i="1" dirty="0"/>
              <a:t>principle</a:t>
            </a:r>
            <a:r>
              <a:rPr lang="en-GB" sz="2200" dirty="0"/>
              <a:t> of power-sharing endures. E.g. majority of unionists + nationalists + ‘others’ wanted Stormont to return in 2019 and all three groups believe there should be unionists </a:t>
            </a:r>
            <a:r>
              <a:rPr lang="en-GB" sz="2200" b="1" dirty="0"/>
              <a:t>and </a:t>
            </a:r>
            <a:r>
              <a:rPr lang="en-GB" sz="2200" dirty="0"/>
              <a:t>nationalists in the Executive (Tonge et al. 2019)</a:t>
            </a:r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br>
              <a:rPr lang="en-GB" sz="2500" dirty="0"/>
            </a:br>
            <a:r>
              <a:rPr lang="en-GB" sz="2500" dirty="0"/>
              <a:t>- </a:t>
            </a:r>
            <a:r>
              <a:rPr lang="en-GB" sz="2200" dirty="0"/>
              <a:t>But some public appetite for looking at improving the system?</a:t>
            </a:r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endParaRPr lang="en-GB" sz="2500" dirty="0"/>
          </a:p>
          <a:p>
            <a:pPr marL="0" indent="0">
              <a:buNone/>
            </a:pPr>
            <a:r>
              <a:rPr lang="en-GB" sz="2500" dirty="0"/>
              <a:t> </a:t>
            </a:r>
          </a:p>
          <a:p>
            <a:pPr marL="0" indent="0">
              <a:buNone/>
            </a:pPr>
            <a:endParaRPr lang="en-GB" sz="25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DA7169-446D-4B2E-9962-4318AA974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644934"/>
              </p:ext>
            </p:extLst>
          </p:nvPr>
        </p:nvGraphicFramePr>
        <p:xfrm>
          <a:off x="586531" y="2256740"/>
          <a:ext cx="1032102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214">
                  <a:extLst>
                    <a:ext uri="{9D8B030D-6E8A-4147-A177-3AD203B41FA5}">
                      <a16:colId xmlns:a16="http://schemas.microsoft.com/office/drawing/2014/main" val="3743982659"/>
                    </a:ext>
                  </a:extLst>
                </a:gridCol>
                <a:gridCol w="1283516">
                  <a:extLst>
                    <a:ext uri="{9D8B030D-6E8A-4147-A177-3AD203B41FA5}">
                      <a16:colId xmlns:a16="http://schemas.microsoft.com/office/drawing/2014/main" val="1095758331"/>
                    </a:ext>
                  </a:extLst>
                </a:gridCol>
                <a:gridCol w="2124885">
                  <a:extLst>
                    <a:ext uri="{9D8B030D-6E8A-4147-A177-3AD203B41FA5}">
                      <a16:colId xmlns:a16="http://schemas.microsoft.com/office/drawing/2014/main" val="2296820094"/>
                    </a:ext>
                  </a:extLst>
                </a:gridCol>
                <a:gridCol w="2064205">
                  <a:extLst>
                    <a:ext uri="{9D8B030D-6E8A-4147-A177-3AD203B41FA5}">
                      <a16:colId xmlns:a16="http://schemas.microsoft.com/office/drawing/2014/main" val="268233883"/>
                    </a:ext>
                  </a:extLst>
                </a:gridCol>
                <a:gridCol w="2064205">
                  <a:extLst>
                    <a:ext uri="{9D8B030D-6E8A-4147-A177-3AD203B41FA5}">
                      <a16:colId xmlns:a16="http://schemas.microsoft.com/office/drawing/2014/main" val="3971498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/>
                        <a:t>%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/>
                        <a:t>Unionist electors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/>
                        <a:t>Nationalist electors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/>
                        <a:t>Neither nationalist nor unionist (‘other’)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94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dirty="0"/>
                        <a:t>Agree/strongly agree nationalists and unionist must both be in the Executive</a:t>
                      </a:r>
                    </a:p>
                    <a:p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b="0" dirty="0"/>
                    </a:p>
                    <a:p>
                      <a:pPr algn="ctr"/>
                      <a:r>
                        <a:rPr lang="en-GB" sz="1600" b="0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b="0" dirty="0"/>
                    </a:p>
                    <a:p>
                      <a:pPr algn="ctr"/>
                      <a:r>
                        <a:rPr lang="en-GB" sz="1600" b="0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b="0" dirty="0"/>
                    </a:p>
                    <a:p>
                      <a:pPr algn="ctr"/>
                      <a:r>
                        <a:rPr lang="en-GB" sz="1600" b="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b="0" dirty="0"/>
                    </a:p>
                    <a:p>
                      <a:pPr algn="ctr"/>
                      <a:r>
                        <a:rPr lang="en-GB" sz="1600" b="0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24413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E68A9FB-725E-49EB-93CB-7E66722A2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60" y="4644539"/>
            <a:ext cx="8397380" cy="208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7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AACA-2269-4147-B678-F3CE9D9D2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39" y="-113047"/>
            <a:ext cx="10515600" cy="1325563"/>
          </a:xfrm>
        </p:spPr>
        <p:txBody>
          <a:bodyPr/>
          <a:lstStyle/>
          <a:p>
            <a:pPr algn="ctr"/>
            <a:r>
              <a:rPr lang="en-GB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4C236-F4CF-479C-9EC8-5B8A362DD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516"/>
            <a:ext cx="10515600" cy="5061227"/>
          </a:xfrm>
        </p:spPr>
        <p:txBody>
          <a:bodyPr/>
          <a:lstStyle/>
          <a:p>
            <a:r>
              <a:rPr lang="en-GB" dirty="0"/>
              <a:t>Mandatory coalition system has worked for periods, but has also been blamed for instability and ministerial disputes. </a:t>
            </a:r>
          </a:p>
          <a:p>
            <a:endParaRPr lang="en-GB" dirty="0"/>
          </a:p>
          <a:p>
            <a:r>
              <a:rPr lang="en-GB" dirty="0"/>
              <a:t>More voluntary forms of coalition could improve some things, but they come with their own set of drawbacks</a:t>
            </a:r>
          </a:p>
          <a:p>
            <a:endParaRPr lang="en-GB" dirty="0"/>
          </a:p>
          <a:p>
            <a:r>
              <a:rPr lang="en-GB" dirty="0"/>
              <a:t>Current system: favours inclusivity but can be unstable</a:t>
            </a:r>
          </a:p>
          <a:p>
            <a:endParaRPr lang="en-GB" dirty="0"/>
          </a:p>
          <a:p>
            <a:r>
              <a:rPr lang="en-GB" dirty="0"/>
              <a:t>Voluntary/qualified voluntary: favour ‘coalition of the willing’ but could be less inclusive and do not offer a silver bullet.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41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765</Words>
  <Application>Microsoft Office PowerPoint</Application>
  <PresentationFormat>Widescreen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Moving to a more voluntary form of coalition:  runner or non-runner?   SESSION TWO</vt:lpstr>
      <vt:lpstr>PowerPoint Presentation</vt:lpstr>
      <vt:lpstr>Voluntary Coalition: what are the pros?</vt:lpstr>
      <vt:lpstr>“Voluntary” coalitions in Assembly votes anyway:  81% of votes are by simple majority  </vt:lpstr>
      <vt:lpstr>Voluntary Coalition: what are the cons?</vt:lpstr>
      <vt:lpstr>Qualified Voluntary Coalition: what are the pros?</vt:lpstr>
      <vt:lpstr>Qualified Voluntary Coalition: what are the cons?</vt:lpstr>
      <vt:lpstr>Conditions for change? The Public Mood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Voluntary Coalition:  Runner or Non-Runner?</dc:title>
  <dc:creator>jontonge01@outlook.com</dc:creator>
  <cp:lastModifiedBy>Haughey, Sean [haughey1]</cp:lastModifiedBy>
  <cp:revision>22</cp:revision>
  <dcterms:created xsi:type="dcterms:W3CDTF">2022-01-12T19:38:00Z</dcterms:created>
  <dcterms:modified xsi:type="dcterms:W3CDTF">2022-01-17T14:47:06Z</dcterms:modified>
</cp:coreProperties>
</file>