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1" r:id="rId3"/>
    <p:sldId id="257" r:id="rId4"/>
    <p:sldId id="323" r:id="rId5"/>
    <p:sldId id="324" r:id="rId6"/>
    <p:sldId id="322" r:id="rId7"/>
    <p:sldId id="32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5858-4D17-4598-A3C5-D646AAC8F1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D70C3E8-C21B-4D9D-A461-173A7ABB6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621735F-AB38-4264-BD90-5594221F9C63}"/>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5" name="Footer Placeholder 4">
            <a:extLst>
              <a:ext uri="{FF2B5EF4-FFF2-40B4-BE49-F238E27FC236}">
                <a16:creationId xmlns:a16="http://schemas.microsoft.com/office/drawing/2014/main" id="{E31EE016-39AD-45CD-8A0A-94282EF93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294C05-28A7-4797-84B8-8463555BBAC3}"/>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354122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5436-196A-48B7-A922-B46586FD6D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7606C6-9101-4EBB-8165-68B05203D8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162B85-0131-47FE-964E-DF789CA017EA}"/>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5" name="Footer Placeholder 4">
            <a:extLst>
              <a:ext uri="{FF2B5EF4-FFF2-40B4-BE49-F238E27FC236}">
                <a16:creationId xmlns:a16="http://schemas.microsoft.com/office/drawing/2014/main" id="{0C5C31A4-9F3C-451D-AE0D-6C406C39C5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2FCAE1-B96C-461E-ACA2-5AF9FF97A627}"/>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191080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539ADF-5145-495C-BBE5-BD55D3B128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CFE4E7-3532-4D54-96FE-1D73483802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A04E3E-3D37-4724-A5E8-0C96B650B1C5}"/>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5" name="Footer Placeholder 4">
            <a:extLst>
              <a:ext uri="{FF2B5EF4-FFF2-40B4-BE49-F238E27FC236}">
                <a16:creationId xmlns:a16="http://schemas.microsoft.com/office/drawing/2014/main" id="{3CEC4420-D8D7-4494-81D3-BCAC8FB234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B2ED3B-79F1-4A26-9B1C-E271501BA485}"/>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146710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088F7-F5DD-4CA6-9A2B-C152BF4E55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82200C-EF6E-4522-9BF0-549D443813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2145EB-6D11-48D4-AD19-A87A99A3C614}"/>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5" name="Footer Placeholder 4">
            <a:extLst>
              <a:ext uri="{FF2B5EF4-FFF2-40B4-BE49-F238E27FC236}">
                <a16:creationId xmlns:a16="http://schemas.microsoft.com/office/drawing/2014/main" id="{B8E0EC60-58B0-4C7E-A312-FD423A966B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99B383-0713-4950-9093-57C6AD83FF57}"/>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403427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1E0E5-D6CC-4F44-A1B5-DFCBBE5AA6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53726B-394D-4B67-9C93-048542A90A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DC5429-5FCA-4FA3-A132-C01B3C3DF018}"/>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5" name="Footer Placeholder 4">
            <a:extLst>
              <a:ext uri="{FF2B5EF4-FFF2-40B4-BE49-F238E27FC236}">
                <a16:creationId xmlns:a16="http://schemas.microsoft.com/office/drawing/2014/main" id="{DFE3AFC6-1801-4ACD-9E4D-FA0B3AECC9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C949BB-F105-410A-A9DC-29CB80D19FB5}"/>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4051613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E975B-FFE0-4303-92E4-855D93BF9A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913968-F908-4B86-BDD8-8D0CD08641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873CF8-8236-4641-A7BD-75E3F82467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C94EA1-FBFE-453B-849E-C70A9D2BAB91}"/>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6" name="Footer Placeholder 5">
            <a:extLst>
              <a:ext uri="{FF2B5EF4-FFF2-40B4-BE49-F238E27FC236}">
                <a16:creationId xmlns:a16="http://schemas.microsoft.com/office/drawing/2014/main" id="{9E199E09-7043-43C0-9FC1-AA7018E652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2FBF4E-087B-46F2-A204-C0F9E5AF402E}"/>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1917541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5BE40-6037-4001-9A1A-D8EFF8A65D2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46BD7E-6D7C-46F5-86D7-0E93DD48FC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47A737-64D1-43ED-B805-DF532D1346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7F9983-6695-4A98-8C60-4BC34651E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47B210-478C-4977-B257-CEE6843813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0AAC6DF-7E4C-4C82-9C38-8CB6CB4C9EFB}"/>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8" name="Footer Placeholder 7">
            <a:extLst>
              <a:ext uri="{FF2B5EF4-FFF2-40B4-BE49-F238E27FC236}">
                <a16:creationId xmlns:a16="http://schemas.microsoft.com/office/drawing/2014/main" id="{93B513AF-E72E-4007-AE7C-8E8B7E6310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D672531-EBA5-4075-9099-5340733BFE69}"/>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318339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F854-B355-4F20-AA7D-626B263FD9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2C08693-F70F-4B91-BC46-A5DCC47B71B8}"/>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4" name="Footer Placeholder 3">
            <a:extLst>
              <a:ext uri="{FF2B5EF4-FFF2-40B4-BE49-F238E27FC236}">
                <a16:creationId xmlns:a16="http://schemas.microsoft.com/office/drawing/2014/main" id="{CC767A06-6CDA-4791-9B35-4BB472223F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ECD70C-C293-4868-948A-6B1DC089B485}"/>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84839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ABA0FD-17DF-4CB5-8B6F-CB9A9EF880B2}"/>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3" name="Footer Placeholder 2">
            <a:extLst>
              <a:ext uri="{FF2B5EF4-FFF2-40B4-BE49-F238E27FC236}">
                <a16:creationId xmlns:a16="http://schemas.microsoft.com/office/drawing/2014/main" id="{5513BB02-D33C-4BA7-A968-91CF4510ED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EBFE699-A3F5-44BD-98B2-0EB75F35F46D}"/>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124560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E8354-C5DE-4866-A33E-A1069C4C4B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E90587-CCD7-4A0D-9364-BA4B5D28C7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CB4CF7A-586A-45C6-A91E-BDB1611B7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A0193F-95C3-4999-8D1D-91D845842627}"/>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6" name="Footer Placeholder 5">
            <a:extLst>
              <a:ext uri="{FF2B5EF4-FFF2-40B4-BE49-F238E27FC236}">
                <a16:creationId xmlns:a16="http://schemas.microsoft.com/office/drawing/2014/main" id="{C4F4CE95-CF4C-49D8-ACD2-8C9838933A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62124C-B43F-4A2F-BD1A-45397CA7B242}"/>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148888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2504E-C4A4-41A4-9DA1-6F2654121A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EDA393-67F5-403D-A64B-37A2556A4C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4200740-5B64-4007-8DDB-C41093691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926C49-C9E0-4C0D-A895-9A833C4E0501}"/>
              </a:ext>
            </a:extLst>
          </p:cNvPr>
          <p:cNvSpPr>
            <a:spLocks noGrp="1"/>
          </p:cNvSpPr>
          <p:nvPr>
            <p:ph type="dt" sz="half" idx="10"/>
          </p:nvPr>
        </p:nvSpPr>
        <p:spPr/>
        <p:txBody>
          <a:bodyPr/>
          <a:lstStyle/>
          <a:p>
            <a:fld id="{841E5516-300B-4C36-A4AC-F4D200D63923}" type="datetimeFigureOut">
              <a:rPr lang="en-GB" smtClean="0"/>
              <a:t>21/01/2022</a:t>
            </a:fld>
            <a:endParaRPr lang="en-GB"/>
          </a:p>
        </p:txBody>
      </p:sp>
      <p:sp>
        <p:nvSpPr>
          <p:cNvPr id="6" name="Footer Placeholder 5">
            <a:extLst>
              <a:ext uri="{FF2B5EF4-FFF2-40B4-BE49-F238E27FC236}">
                <a16:creationId xmlns:a16="http://schemas.microsoft.com/office/drawing/2014/main" id="{7834BECD-37D5-401E-8380-9AE77C5BE6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63C5BC-8829-47B7-90CE-F8A4EE7E1760}"/>
              </a:ext>
            </a:extLst>
          </p:cNvPr>
          <p:cNvSpPr>
            <a:spLocks noGrp="1"/>
          </p:cNvSpPr>
          <p:nvPr>
            <p:ph type="sldNum" sz="quarter" idx="12"/>
          </p:nvPr>
        </p:nvSpPr>
        <p:spPr/>
        <p:txBody>
          <a:bodyPr/>
          <a:lstStyle/>
          <a:p>
            <a:fld id="{C40766B4-3369-4DD0-9F57-6A2BF36EB318}" type="slidenum">
              <a:rPr lang="en-GB" smtClean="0"/>
              <a:t>‹#›</a:t>
            </a:fld>
            <a:endParaRPr lang="en-GB"/>
          </a:p>
        </p:txBody>
      </p:sp>
    </p:spTree>
    <p:extLst>
      <p:ext uri="{BB962C8B-B14F-4D97-AF65-F5344CB8AC3E}">
        <p14:creationId xmlns:p14="http://schemas.microsoft.com/office/powerpoint/2010/main" val="3074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6A065E-F904-4B47-8D42-4A16868FF2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29930A-33C0-47DA-A387-C21D85F58F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139772-1913-49B1-8D22-C900ADCCB8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E5516-300B-4C36-A4AC-F4D200D63923}" type="datetimeFigureOut">
              <a:rPr lang="en-GB" smtClean="0"/>
              <a:t>21/01/2022</a:t>
            </a:fld>
            <a:endParaRPr lang="en-GB"/>
          </a:p>
        </p:txBody>
      </p:sp>
      <p:sp>
        <p:nvSpPr>
          <p:cNvPr id="5" name="Footer Placeholder 4">
            <a:extLst>
              <a:ext uri="{FF2B5EF4-FFF2-40B4-BE49-F238E27FC236}">
                <a16:creationId xmlns:a16="http://schemas.microsoft.com/office/drawing/2014/main" id="{C05BAF19-183C-426E-BA9E-262254D0D5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CB12FA6-DEE8-4B87-9107-C052F56D29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766B4-3369-4DD0-9F57-6A2BF36EB318}" type="slidenum">
              <a:rPr lang="en-GB" smtClean="0"/>
              <a:t>‹#›</a:t>
            </a:fld>
            <a:endParaRPr lang="en-GB"/>
          </a:p>
        </p:txBody>
      </p:sp>
    </p:spTree>
    <p:extLst>
      <p:ext uri="{BB962C8B-B14F-4D97-AF65-F5344CB8AC3E}">
        <p14:creationId xmlns:p14="http://schemas.microsoft.com/office/powerpoint/2010/main" val="297755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mcevoy@abdn.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2155A-475B-45F2-9E13-8BDA045C20C8}"/>
              </a:ext>
            </a:extLst>
          </p:cNvPr>
          <p:cNvSpPr>
            <a:spLocks noGrp="1"/>
          </p:cNvSpPr>
          <p:nvPr>
            <p:ph type="ctrTitle"/>
          </p:nvPr>
        </p:nvSpPr>
        <p:spPr>
          <a:xfrm>
            <a:off x="578562" y="1884218"/>
            <a:ext cx="10800946" cy="2621107"/>
          </a:xfrm>
        </p:spPr>
        <p:txBody>
          <a:bodyPr vert="horz" lIns="91440" tIns="45720" rIns="91440" bIns="45720" rtlCol="0" anchor="b">
            <a:normAutofit fontScale="90000"/>
          </a:bodyPr>
          <a:lstStyle/>
          <a:p>
            <a:r>
              <a:rPr lang="en-US" b="1" i="1" kern="1200" dirty="0">
                <a:solidFill>
                  <a:schemeClr val="tx1"/>
                </a:solidFill>
                <a:latin typeface="+mj-lt"/>
                <a:ea typeface="+mj-ea"/>
                <a:cs typeface="+mj-cs"/>
              </a:rPr>
              <a:t>Why do we have power-sharing in Northern Ireland?</a:t>
            </a:r>
            <a:br>
              <a:rPr lang="en-US" sz="2000" b="1" i="1" kern="1200" dirty="0">
                <a:solidFill>
                  <a:schemeClr val="tx1"/>
                </a:solidFill>
                <a:latin typeface="+mj-lt"/>
                <a:ea typeface="+mj-ea"/>
                <a:cs typeface="+mj-cs"/>
              </a:rPr>
            </a:br>
            <a:br>
              <a:rPr lang="en-US" sz="2000" b="1" i="1" kern="1200" dirty="0">
                <a:solidFill>
                  <a:schemeClr val="tx1"/>
                </a:solidFill>
                <a:latin typeface="+mj-lt"/>
                <a:ea typeface="+mj-ea"/>
                <a:cs typeface="+mj-cs"/>
              </a:rPr>
            </a:br>
            <a:br>
              <a:rPr lang="en-US" sz="2000" b="1" i="1" kern="1200" dirty="0">
                <a:solidFill>
                  <a:schemeClr val="tx1"/>
                </a:solidFill>
                <a:latin typeface="+mj-lt"/>
                <a:ea typeface="+mj-ea"/>
                <a:cs typeface="+mj-cs"/>
              </a:rPr>
            </a:br>
            <a:r>
              <a:rPr lang="en-US" sz="2500" b="1" kern="1200" dirty="0">
                <a:solidFill>
                  <a:schemeClr val="tx1"/>
                </a:solidFill>
                <a:latin typeface="+mj-lt"/>
                <a:ea typeface="+mj-ea"/>
                <a:cs typeface="+mj-cs"/>
              </a:rPr>
              <a:t>SESSION </a:t>
            </a:r>
            <a:r>
              <a:rPr lang="en-US" sz="2500" b="1" dirty="0"/>
              <a:t>ONE</a:t>
            </a:r>
            <a:endParaRPr lang="en-US" b="1" i="1"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1CB38611-25F5-4091-9B15-D0AFAEBAF0E3}"/>
              </a:ext>
            </a:extLst>
          </p:cNvPr>
          <p:cNvSpPr>
            <a:spLocks noGrp="1"/>
          </p:cNvSpPr>
          <p:nvPr>
            <p:ph type="subTitle" idx="1"/>
          </p:nvPr>
        </p:nvSpPr>
        <p:spPr>
          <a:xfrm>
            <a:off x="4719782" y="5237018"/>
            <a:ext cx="3531467" cy="1202458"/>
          </a:xfrm>
        </p:spPr>
        <p:txBody>
          <a:bodyPr vert="horz" lIns="91440" tIns="45720" rIns="91440" bIns="45720" rtlCol="0" anchor="ctr">
            <a:normAutofit/>
          </a:bodyPr>
          <a:lstStyle/>
          <a:p>
            <a:pPr algn="l"/>
            <a:r>
              <a:rPr lang="en-US" sz="2000" dirty="0"/>
              <a:t>Dr Joanne McEvoy	</a:t>
            </a:r>
          </a:p>
          <a:p>
            <a:pPr algn="l"/>
            <a:r>
              <a:rPr lang="en-US" sz="2000" dirty="0"/>
              <a:t>University of Aberdeen</a:t>
            </a:r>
            <a:r>
              <a:rPr lang="en-GB" sz="2000" dirty="0"/>
              <a:t>	  </a:t>
            </a:r>
          </a:p>
          <a:p>
            <a:pPr algn="l"/>
            <a:r>
              <a:rPr lang="en-GB" sz="2000" dirty="0">
                <a:hlinkClick r:id="rId2"/>
              </a:rPr>
              <a:t>j.mcevoy@abdn.ac.uk</a:t>
            </a:r>
            <a:r>
              <a:rPr lang="en-GB" sz="2000" dirty="0"/>
              <a:t> </a:t>
            </a:r>
          </a:p>
        </p:txBody>
      </p:sp>
    </p:spTree>
    <p:extLst>
      <p:ext uri="{BB962C8B-B14F-4D97-AF65-F5344CB8AC3E}">
        <p14:creationId xmlns:p14="http://schemas.microsoft.com/office/powerpoint/2010/main" val="47498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7530B4-6A48-4DB4-BE99-4400347D54D7}"/>
              </a:ext>
            </a:extLst>
          </p:cNvPr>
          <p:cNvSpPr>
            <a:spLocks noGrp="1"/>
          </p:cNvSpPr>
          <p:nvPr>
            <p:ph idx="1"/>
          </p:nvPr>
        </p:nvSpPr>
        <p:spPr>
          <a:xfrm>
            <a:off x="847725" y="1422401"/>
            <a:ext cx="10515600" cy="4899026"/>
          </a:xfrm>
        </p:spPr>
        <p:txBody>
          <a:bodyPr>
            <a:normAutofit fontScale="92500" lnSpcReduction="20000"/>
          </a:bodyPr>
          <a:lstStyle/>
          <a:p>
            <a:r>
              <a:rPr lang="en-GB" sz="2200" dirty="0"/>
              <a:t>Creation of Northern Ireland Parliament 1922: Unionist/Nationalist tensions; Ulster Unionist Party dominant</a:t>
            </a:r>
          </a:p>
          <a:p>
            <a:pPr marL="0" indent="0">
              <a:buNone/>
            </a:pPr>
            <a:endParaRPr lang="en-GB" sz="2200" dirty="0"/>
          </a:p>
          <a:p>
            <a:r>
              <a:rPr lang="en-GB" sz="2200" dirty="0"/>
              <a:t>1960s Civil Rights Movement and outbreak of violence (‘the Troubles’)</a:t>
            </a:r>
          </a:p>
          <a:p>
            <a:endParaRPr lang="en-GB" sz="2200" dirty="0"/>
          </a:p>
          <a:p>
            <a:r>
              <a:rPr lang="en-GB" sz="2200" dirty="0"/>
              <a:t>Closing of the NI Parliament in 1972 and return of direct rule until 1998</a:t>
            </a:r>
          </a:p>
          <a:p>
            <a:endParaRPr lang="en-GB" sz="2200" dirty="0"/>
          </a:p>
          <a:p>
            <a:r>
              <a:rPr lang="en-GB" sz="2200" dirty="0"/>
              <a:t>A failed attempt at power-sharing: 1973-74 Sunningdale plan; a ‘moderate middle’, inclusion of the minority nationalist community and the all-Ireland dimension (Council of Ireland)</a:t>
            </a:r>
          </a:p>
          <a:p>
            <a:endParaRPr lang="en-GB" sz="2200" dirty="0"/>
          </a:p>
          <a:p>
            <a:r>
              <a:rPr lang="en-GB" sz="2200" dirty="0"/>
              <a:t>From mid 1980s: a rolling peace process; calls for devolution of power back to Stormont (Blair Government project for UK devolution)</a:t>
            </a:r>
          </a:p>
          <a:p>
            <a:pPr marL="0" indent="0">
              <a:buNone/>
            </a:pPr>
            <a:endParaRPr lang="en-GB" sz="2200" dirty="0"/>
          </a:p>
          <a:p>
            <a:r>
              <a:rPr lang="en-GB" sz="2200" dirty="0"/>
              <a:t>British and Irish Governments working together for a peace deal; committed to NI power-sharing and a North-South dimension</a:t>
            </a:r>
          </a:p>
          <a:p>
            <a:endParaRPr lang="en-GB" sz="2200" dirty="0"/>
          </a:p>
          <a:p>
            <a:pPr marL="0" indent="0">
              <a:buNone/>
            </a:pPr>
            <a:endParaRPr lang="en-GB" sz="2200" dirty="0"/>
          </a:p>
          <a:p>
            <a:endParaRPr lang="en-GB" sz="2200" dirty="0"/>
          </a:p>
          <a:p>
            <a:endParaRPr lang="en-GB" sz="2200" dirty="0"/>
          </a:p>
          <a:p>
            <a:endParaRPr lang="en-GB" sz="2200" dirty="0"/>
          </a:p>
        </p:txBody>
      </p:sp>
      <p:sp>
        <p:nvSpPr>
          <p:cNvPr id="4" name="Title 1">
            <a:extLst>
              <a:ext uri="{FF2B5EF4-FFF2-40B4-BE49-F238E27FC236}">
                <a16:creationId xmlns:a16="http://schemas.microsoft.com/office/drawing/2014/main" id="{90EDD43F-DDDA-44E0-A940-C2248D7200B9}"/>
              </a:ext>
            </a:extLst>
          </p:cNvPr>
          <p:cNvSpPr txBox="1">
            <a:spLocks/>
          </p:cNvSpPr>
          <p:nvPr/>
        </p:nvSpPr>
        <p:spPr>
          <a:xfrm>
            <a:off x="680893" y="96838"/>
            <a:ext cx="1136332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rgbClr val="0070C0"/>
                </a:solidFill>
              </a:rPr>
              <a:t>Context: the path to power-sharing in Northern Ireland</a:t>
            </a:r>
          </a:p>
        </p:txBody>
      </p:sp>
    </p:spTree>
    <p:extLst>
      <p:ext uri="{BB962C8B-B14F-4D97-AF65-F5344CB8AC3E}">
        <p14:creationId xmlns:p14="http://schemas.microsoft.com/office/powerpoint/2010/main" val="333244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1D943-D09D-44F2-AD67-34E18652E446}"/>
              </a:ext>
            </a:extLst>
          </p:cNvPr>
          <p:cNvSpPr>
            <a:spLocks noGrp="1"/>
          </p:cNvSpPr>
          <p:nvPr>
            <p:ph type="title"/>
          </p:nvPr>
        </p:nvSpPr>
        <p:spPr>
          <a:xfrm>
            <a:off x="683491" y="480045"/>
            <a:ext cx="11032259" cy="1367228"/>
          </a:xfrm>
        </p:spPr>
        <p:txBody>
          <a:bodyPr>
            <a:normAutofit/>
          </a:bodyPr>
          <a:lstStyle/>
          <a:p>
            <a:r>
              <a:rPr lang="en-GB" sz="4000" b="1" dirty="0">
                <a:solidFill>
                  <a:srgbClr val="0070C0"/>
                </a:solidFill>
              </a:rPr>
              <a:t>The 1998 Agreement and Cross-community Power-Sharing</a:t>
            </a:r>
          </a:p>
        </p:txBody>
      </p:sp>
      <p:sp>
        <p:nvSpPr>
          <p:cNvPr id="3" name="Content Placeholder 2">
            <a:extLst>
              <a:ext uri="{FF2B5EF4-FFF2-40B4-BE49-F238E27FC236}">
                <a16:creationId xmlns:a16="http://schemas.microsoft.com/office/drawing/2014/main" id="{4C6EBA9F-F29B-4E61-8508-D92DFC0CE105}"/>
              </a:ext>
            </a:extLst>
          </p:cNvPr>
          <p:cNvSpPr>
            <a:spLocks noGrp="1"/>
          </p:cNvSpPr>
          <p:nvPr>
            <p:ph idx="1"/>
          </p:nvPr>
        </p:nvSpPr>
        <p:spPr>
          <a:xfrm>
            <a:off x="732270" y="1728831"/>
            <a:ext cx="10934700" cy="4109417"/>
          </a:xfrm>
        </p:spPr>
        <p:txBody>
          <a:bodyPr>
            <a:normAutofit fontScale="25000" lnSpcReduction="20000"/>
          </a:bodyPr>
          <a:lstStyle/>
          <a:p>
            <a:pPr marL="0" indent="0" algn="l">
              <a:buNone/>
            </a:pPr>
            <a:br>
              <a:rPr lang="en-GB" sz="1800" b="0" i="0" dirty="0">
                <a:solidFill>
                  <a:srgbClr val="000000"/>
                </a:solidFill>
                <a:effectLst/>
                <a:latin typeface="Times New Roman" panose="02020603050405020304" pitchFamily="18" charset="0"/>
              </a:rPr>
            </a:br>
            <a:endParaRPr lang="en-GB" sz="1800" dirty="0">
              <a:solidFill>
                <a:srgbClr val="000000"/>
              </a:solidFill>
              <a:latin typeface="Calibri" panose="020F0502020204030204" pitchFamily="34" charset="0"/>
            </a:endParaRPr>
          </a:p>
          <a:p>
            <a:pPr algn="l">
              <a:lnSpc>
                <a:spcPct val="120000"/>
              </a:lnSpc>
            </a:pPr>
            <a:r>
              <a:rPr lang="en-GB" sz="8800" dirty="0">
                <a:solidFill>
                  <a:srgbClr val="000000"/>
                </a:solidFill>
                <a:latin typeface="Calibri" panose="020F0502020204030204" pitchFamily="34" charset="0"/>
              </a:rPr>
              <a:t>Getting to a deal: fully inclusive of unionists, nationalists, loyalists and republicans – inclusivity central </a:t>
            </a:r>
          </a:p>
          <a:p>
            <a:pPr marL="0" indent="0" algn="l">
              <a:lnSpc>
                <a:spcPct val="120000"/>
              </a:lnSpc>
              <a:buNone/>
            </a:pPr>
            <a:endParaRPr lang="en-GB" sz="8800" dirty="0">
              <a:solidFill>
                <a:srgbClr val="000000"/>
              </a:solidFill>
              <a:latin typeface="Calibri" panose="020F0502020204030204" pitchFamily="34" charset="0"/>
            </a:endParaRPr>
          </a:p>
          <a:p>
            <a:pPr>
              <a:lnSpc>
                <a:spcPct val="120000"/>
              </a:lnSpc>
            </a:pPr>
            <a:r>
              <a:rPr lang="en-GB" sz="8800" dirty="0">
                <a:solidFill>
                  <a:srgbClr val="000000"/>
                </a:solidFill>
                <a:latin typeface="Calibri" panose="020F0502020204030204" pitchFamily="34" charset="0"/>
              </a:rPr>
              <a:t>Power-sharing part of an overall peace package (arms decommissioning etc.)</a:t>
            </a:r>
          </a:p>
          <a:p>
            <a:pPr>
              <a:lnSpc>
                <a:spcPct val="120000"/>
              </a:lnSpc>
            </a:pPr>
            <a:endParaRPr lang="en-GB" sz="8800" dirty="0">
              <a:solidFill>
                <a:srgbClr val="000000"/>
              </a:solidFill>
              <a:latin typeface="Calibri" panose="020F0502020204030204" pitchFamily="34" charset="0"/>
            </a:endParaRPr>
          </a:p>
          <a:p>
            <a:pPr>
              <a:lnSpc>
                <a:spcPct val="120000"/>
              </a:lnSpc>
            </a:pPr>
            <a:r>
              <a:rPr lang="en-GB" sz="8800" dirty="0">
                <a:solidFill>
                  <a:srgbClr val="000000"/>
                </a:solidFill>
                <a:latin typeface="Calibri" panose="020F0502020204030204" pitchFamily="34" charset="0"/>
              </a:rPr>
              <a:t>Power-Sharing as key aspect of Strand 1 (NI political institutions); also Strand 2 (North-South Ministerial Council) and Strand 3 (British-Irish Council)</a:t>
            </a:r>
          </a:p>
          <a:p>
            <a:pPr marL="0" indent="0" algn="l">
              <a:lnSpc>
                <a:spcPct val="120000"/>
              </a:lnSpc>
              <a:buNone/>
            </a:pPr>
            <a:endParaRPr lang="en-GB" sz="8800" dirty="0">
              <a:solidFill>
                <a:srgbClr val="000000"/>
              </a:solidFill>
              <a:latin typeface="Calibri" panose="020F0502020204030204" pitchFamily="34" charset="0"/>
            </a:endParaRPr>
          </a:p>
          <a:p>
            <a:pPr algn="l">
              <a:lnSpc>
                <a:spcPct val="120000"/>
              </a:lnSpc>
            </a:pPr>
            <a:r>
              <a:rPr lang="en-GB" sz="8800" dirty="0">
                <a:solidFill>
                  <a:srgbClr val="000000"/>
                </a:solidFill>
                <a:latin typeface="Calibri" panose="020F0502020204030204" pitchFamily="34" charset="0"/>
              </a:rPr>
              <a:t>The NI Executive’s top two posts (First Minister and Deputy First Minister): cross-community rationale (a UUP and SDLP deal); posts of equal power</a:t>
            </a:r>
          </a:p>
          <a:p>
            <a:pPr marL="0" indent="0" algn="l">
              <a:lnSpc>
                <a:spcPct val="120000"/>
              </a:lnSpc>
              <a:buNone/>
            </a:pPr>
            <a:endParaRPr lang="en-GB" sz="8000" dirty="0">
              <a:solidFill>
                <a:srgbClr val="000000"/>
              </a:solidFill>
              <a:latin typeface="Calibri" panose="020F0502020204030204" pitchFamily="34" charset="0"/>
            </a:endParaRPr>
          </a:p>
          <a:p>
            <a:pPr marL="0" indent="0" algn="l">
              <a:buNone/>
            </a:pPr>
            <a:endParaRPr lang="en-GB" sz="8000" dirty="0">
              <a:solidFill>
                <a:srgbClr val="000000"/>
              </a:solidFill>
              <a:latin typeface="Calibri" panose="020F0502020204030204" pitchFamily="34" charset="0"/>
            </a:endParaRPr>
          </a:p>
          <a:p>
            <a:pPr marL="0" indent="0" algn="l">
              <a:buNone/>
            </a:pPr>
            <a:br>
              <a:rPr lang="en-GB" dirty="0"/>
            </a:br>
            <a:endParaRPr lang="en-GB" dirty="0"/>
          </a:p>
        </p:txBody>
      </p:sp>
    </p:spTree>
    <p:extLst>
      <p:ext uri="{BB962C8B-B14F-4D97-AF65-F5344CB8AC3E}">
        <p14:creationId xmlns:p14="http://schemas.microsoft.com/office/powerpoint/2010/main" val="196998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3AB073-5784-41F8-A276-FD29F93C803D}"/>
              </a:ext>
            </a:extLst>
          </p:cNvPr>
          <p:cNvSpPr>
            <a:spLocks noGrp="1"/>
          </p:cNvSpPr>
          <p:nvPr>
            <p:ph idx="1"/>
          </p:nvPr>
        </p:nvSpPr>
        <p:spPr>
          <a:xfrm>
            <a:off x="946439" y="1468582"/>
            <a:ext cx="10626436" cy="4723390"/>
          </a:xfrm>
        </p:spPr>
        <p:txBody>
          <a:bodyPr>
            <a:normAutofit/>
          </a:bodyPr>
          <a:lstStyle/>
          <a:p>
            <a:r>
              <a:rPr lang="en-GB" sz="2000" dirty="0"/>
              <a:t>For pro-Agreement Unionists: end the violence, secure NI’s place in UK, return to devolution</a:t>
            </a:r>
          </a:p>
          <a:p>
            <a:pPr marL="0" indent="0">
              <a:buNone/>
            </a:pPr>
            <a:endParaRPr lang="en-GB" sz="2000" dirty="0"/>
          </a:p>
          <a:p>
            <a:r>
              <a:rPr lang="en-GB" sz="2000" dirty="0"/>
              <a:t>For Nationalists (Social Democratic and Labour Party): had long called for NI power-sharing and an ‘Irish dimension’ (cross-border bodies)</a:t>
            </a:r>
          </a:p>
          <a:p>
            <a:pPr marL="0" indent="0">
              <a:buNone/>
            </a:pPr>
            <a:endParaRPr lang="en-GB" sz="2000" dirty="0"/>
          </a:p>
          <a:p>
            <a:r>
              <a:rPr lang="en-GB" sz="2000" dirty="0"/>
              <a:t>For Republicans (Sinn </a:t>
            </a:r>
            <a:r>
              <a:rPr lang="en-GB" sz="2000" dirty="0" err="1"/>
              <a:t>Féin</a:t>
            </a:r>
            <a:r>
              <a:rPr lang="en-GB" sz="2000" dirty="0"/>
              <a:t>): as transitional to future Irish unity; strengthening of the Irish dimension; prisoner releases</a:t>
            </a:r>
          </a:p>
          <a:p>
            <a:pPr marL="0" indent="0">
              <a:buNone/>
            </a:pPr>
            <a:endParaRPr lang="en-GB" sz="2000" dirty="0"/>
          </a:p>
          <a:p>
            <a:r>
              <a:rPr lang="en-GB" sz="2000" dirty="0"/>
              <a:t>For Loyalists: secure NI’s place in UK, establish devolved administration</a:t>
            </a:r>
          </a:p>
          <a:p>
            <a:pPr marL="0" indent="0">
              <a:buNone/>
            </a:pPr>
            <a:endParaRPr lang="en-GB" sz="2000" dirty="0"/>
          </a:p>
          <a:p>
            <a:r>
              <a:rPr lang="en-GB" sz="2000" dirty="0"/>
              <a:t>NI Referendum May 1998: turnout 81%: 71.1% ‘yes’ and 28.9% ‘no’</a:t>
            </a:r>
          </a:p>
        </p:txBody>
      </p:sp>
      <p:sp>
        <p:nvSpPr>
          <p:cNvPr id="4" name="Title 1">
            <a:extLst>
              <a:ext uri="{FF2B5EF4-FFF2-40B4-BE49-F238E27FC236}">
                <a16:creationId xmlns:a16="http://schemas.microsoft.com/office/drawing/2014/main" id="{104EA3AD-E1DA-40C8-B3C6-2911A1C1B11E}"/>
              </a:ext>
            </a:extLst>
          </p:cNvPr>
          <p:cNvSpPr>
            <a:spLocks noGrp="1"/>
          </p:cNvSpPr>
          <p:nvPr>
            <p:ph type="title"/>
          </p:nvPr>
        </p:nvSpPr>
        <p:spPr>
          <a:xfrm>
            <a:off x="1057275" y="250825"/>
            <a:ext cx="10515600" cy="1325563"/>
          </a:xfrm>
        </p:spPr>
        <p:txBody>
          <a:bodyPr>
            <a:normAutofit/>
          </a:bodyPr>
          <a:lstStyle/>
          <a:p>
            <a:r>
              <a:rPr lang="en-GB" sz="4000" b="1" dirty="0">
                <a:solidFill>
                  <a:srgbClr val="0070C0"/>
                </a:solidFill>
              </a:rPr>
              <a:t>Parties’ and citizens’ support for power-sharing</a:t>
            </a:r>
          </a:p>
        </p:txBody>
      </p:sp>
    </p:spTree>
    <p:extLst>
      <p:ext uri="{BB962C8B-B14F-4D97-AF65-F5344CB8AC3E}">
        <p14:creationId xmlns:p14="http://schemas.microsoft.com/office/powerpoint/2010/main" val="48207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1D943-D09D-44F2-AD67-34E18652E446}"/>
              </a:ext>
            </a:extLst>
          </p:cNvPr>
          <p:cNvSpPr>
            <a:spLocks noGrp="1"/>
          </p:cNvSpPr>
          <p:nvPr>
            <p:ph type="title"/>
          </p:nvPr>
        </p:nvSpPr>
        <p:spPr>
          <a:xfrm>
            <a:off x="561975" y="394320"/>
            <a:ext cx="11068050" cy="1325563"/>
          </a:xfrm>
        </p:spPr>
        <p:txBody>
          <a:bodyPr>
            <a:normAutofit/>
          </a:bodyPr>
          <a:lstStyle/>
          <a:p>
            <a:r>
              <a:rPr lang="en-GB" sz="4000" b="1" dirty="0">
                <a:solidFill>
                  <a:srgbClr val="0070C0"/>
                </a:solidFill>
              </a:rPr>
              <a:t>The choice of the d’Hondt method to form the NI Executive</a:t>
            </a:r>
          </a:p>
        </p:txBody>
      </p:sp>
      <p:sp>
        <p:nvSpPr>
          <p:cNvPr id="3" name="Content Placeholder 2">
            <a:extLst>
              <a:ext uri="{FF2B5EF4-FFF2-40B4-BE49-F238E27FC236}">
                <a16:creationId xmlns:a16="http://schemas.microsoft.com/office/drawing/2014/main" id="{4C6EBA9F-F29B-4E61-8508-D92DFC0CE105}"/>
              </a:ext>
            </a:extLst>
          </p:cNvPr>
          <p:cNvSpPr>
            <a:spLocks noGrp="1"/>
          </p:cNvSpPr>
          <p:nvPr>
            <p:ph idx="1"/>
          </p:nvPr>
        </p:nvSpPr>
        <p:spPr>
          <a:xfrm>
            <a:off x="781050" y="1562865"/>
            <a:ext cx="10934700" cy="4210050"/>
          </a:xfrm>
        </p:spPr>
        <p:txBody>
          <a:bodyPr>
            <a:normAutofit fontScale="25000" lnSpcReduction="20000"/>
          </a:bodyPr>
          <a:lstStyle/>
          <a:p>
            <a:pPr marL="0" indent="0" algn="l">
              <a:buNone/>
            </a:pPr>
            <a:br>
              <a:rPr lang="en-GB" sz="1800" b="0" i="0" dirty="0">
                <a:solidFill>
                  <a:srgbClr val="000000"/>
                </a:solidFill>
                <a:effectLst/>
                <a:latin typeface="Times New Roman" panose="02020603050405020304" pitchFamily="18" charset="0"/>
              </a:rPr>
            </a:br>
            <a:endParaRPr lang="en-GB" sz="1800" dirty="0">
              <a:solidFill>
                <a:srgbClr val="000000"/>
              </a:solidFill>
              <a:latin typeface="Calibri" panose="020F0502020204030204" pitchFamily="34" charset="0"/>
            </a:endParaRPr>
          </a:p>
          <a:p>
            <a:pPr algn="l">
              <a:lnSpc>
                <a:spcPct val="120000"/>
              </a:lnSpc>
            </a:pPr>
            <a:r>
              <a:rPr lang="en-GB" sz="8000" dirty="0">
                <a:solidFill>
                  <a:srgbClr val="000000"/>
                </a:solidFill>
                <a:latin typeface="Calibri" panose="020F0502020204030204" pitchFamily="34" charset="0"/>
              </a:rPr>
              <a:t>What procedure for allocating ministerial seats (number of seats for each party and which departments)? Bargaining among parties likely to be fraught. Portfolio allocation methods deemed to be more efficient. Familiarity with d’Hondt from years of talks.</a:t>
            </a:r>
          </a:p>
          <a:p>
            <a:pPr marL="0" indent="0" algn="l">
              <a:lnSpc>
                <a:spcPct val="120000"/>
              </a:lnSpc>
              <a:buNone/>
            </a:pPr>
            <a:endParaRPr lang="en-GB" sz="8000" dirty="0">
              <a:solidFill>
                <a:srgbClr val="000000"/>
              </a:solidFill>
              <a:latin typeface="Calibri" panose="020F0502020204030204" pitchFamily="34" charset="0"/>
            </a:endParaRPr>
          </a:p>
          <a:p>
            <a:pPr algn="l">
              <a:lnSpc>
                <a:spcPct val="120000"/>
              </a:lnSpc>
            </a:pPr>
            <a:r>
              <a:rPr lang="en-GB" sz="8000" dirty="0">
                <a:solidFill>
                  <a:srgbClr val="000000"/>
                </a:solidFill>
                <a:latin typeface="Calibri" panose="020F0502020204030204" pitchFamily="34" charset="0"/>
              </a:rPr>
              <a:t>How does d’Hondt work? Executive seats allocated to parties in turn, based on their strength in the Assembly.</a:t>
            </a:r>
          </a:p>
          <a:p>
            <a:pPr marL="0" indent="0" algn="l">
              <a:lnSpc>
                <a:spcPct val="120000"/>
              </a:lnSpc>
              <a:buNone/>
            </a:pPr>
            <a:endParaRPr lang="en-GB" sz="8000" dirty="0">
              <a:solidFill>
                <a:srgbClr val="000000"/>
              </a:solidFill>
              <a:latin typeface="Calibri" panose="020F0502020204030204" pitchFamily="34" charset="0"/>
            </a:endParaRPr>
          </a:p>
          <a:p>
            <a:pPr algn="l">
              <a:lnSpc>
                <a:spcPct val="120000"/>
              </a:lnSpc>
            </a:pPr>
            <a:r>
              <a:rPr lang="en-GB" sz="8000" dirty="0">
                <a:solidFill>
                  <a:srgbClr val="000000"/>
                </a:solidFill>
                <a:latin typeface="Calibri" panose="020F0502020204030204" pitchFamily="34" charset="0"/>
              </a:rPr>
              <a:t>Advantages of using d’Hondt: full inclusivity rather than just exclusive ‘moderate middle’; parties familiar with the procedure (used in European Parliament); principles of proportionality and automaticity (avoiding difficult negotiations)</a:t>
            </a:r>
          </a:p>
          <a:p>
            <a:pPr algn="l">
              <a:lnSpc>
                <a:spcPct val="120000"/>
              </a:lnSpc>
            </a:pPr>
            <a:endParaRPr lang="en-GB" sz="8000" dirty="0">
              <a:solidFill>
                <a:srgbClr val="000000"/>
              </a:solidFill>
              <a:latin typeface="Calibri" panose="020F0502020204030204" pitchFamily="34" charset="0"/>
            </a:endParaRPr>
          </a:p>
          <a:p>
            <a:pPr algn="l">
              <a:lnSpc>
                <a:spcPct val="120000"/>
              </a:lnSpc>
            </a:pPr>
            <a:r>
              <a:rPr lang="en-GB" sz="8000" u="sng" dirty="0">
                <a:solidFill>
                  <a:srgbClr val="000000"/>
                </a:solidFill>
                <a:latin typeface="Calibri" panose="020F0502020204030204" pitchFamily="34" charset="0"/>
              </a:rPr>
              <a:t>But</a:t>
            </a:r>
            <a:r>
              <a:rPr lang="en-GB" sz="8000" dirty="0">
                <a:solidFill>
                  <a:srgbClr val="000000"/>
                </a:solidFill>
                <a:latin typeface="Calibri" panose="020F0502020204030204" pitchFamily="34" charset="0"/>
              </a:rPr>
              <a:t> criticisms: the charge of ‘mandatory coalition’; absence of opportunity to negotiate ministerial positions and a Programme for Government and to build trust</a:t>
            </a:r>
          </a:p>
          <a:p>
            <a:pPr marL="0" indent="0" algn="l">
              <a:buNone/>
            </a:pPr>
            <a:endParaRPr lang="en-GB" sz="8000" dirty="0">
              <a:solidFill>
                <a:srgbClr val="000000"/>
              </a:solidFill>
              <a:latin typeface="Calibri" panose="020F0502020204030204" pitchFamily="34" charset="0"/>
            </a:endParaRPr>
          </a:p>
          <a:p>
            <a:pPr marL="0" indent="0" algn="l">
              <a:buNone/>
            </a:pPr>
            <a:endParaRPr lang="en-GB" sz="8000" dirty="0">
              <a:solidFill>
                <a:srgbClr val="000000"/>
              </a:solidFill>
              <a:latin typeface="Calibri" panose="020F0502020204030204" pitchFamily="34" charset="0"/>
            </a:endParaRPr>
          </a:p>
          <a:p>
            <a:pPr marL="0" indent="0" algn="l">
              <a:buNone/>
            </a:pPr>
            <a:endParaRPr lang="en-GB" sz="8000" dirty="0">
              <a:solidFill>
                <a:srgbClr val="000000"/>
              </a:solidFill>
              <a:latin typeface="Calibri" panose="020F0502020204030204" pitchFamily="34" charset="0"/>
            </a:endParaRPr>
          </a:p>
          <a:p>
            <a:pPr marL="0" indent="0" algn="l">
              <a:buNone/>
            </a:pPr>
            <a:br>
              <a:rPr lang="en-GB" dirty="0"/>
            </a:br>
            <a:endParaRPr lang="en-GB" dirty="0"/>
          </a:p>
        </p:txBody>
      </p:sp>
    </p:spTree>
    <p:extLst>
      <p:ext uri="{BB962C8B-B14F-4D97-AF65-F5344CB8AC3E}">
        <p14:creationId xmlns:p14="http://schemas.microsoft.com/office/powerpoint/2010/main" val="211152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fade">
                                      <p:cBhvr>
                                        <p:cTn id="3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2F489C-7C6D-40A2-97CB-C4428EB8B8E1}"/>
              </a:ext>
            </a:extLst>
          </p:cNvPr>
          <p:cNvSpPr>
            <a:spLocks noGrp="1"/>
          </p:cNvSpPr>
          <p:nvPr>
            <p:ph idx="1"/>
          </p:nvPr>
        </p:nvSpPr>
        <p:spPr>
          <a:xfrm>
            <a:off x="647700" y="1509713"/>
            <a:ext cx="10515600" cy="4667250"/>
          </a:xfrm>
        </p:spPr>
        <p:txBody>
          <a:bodyPr>
            <a:normAutofit lnSpcReduction="10000"/>
          </a:bodyPr>
          <a:lstStyle/>
          <a:p>
            <a:r>
              <a:rPr lang="en-GB" sz="2200" dirty="0"/>
              <a:t>Hampered by political stalemate, instability, suspensions</a:t>
            </a:r>
          </a:p>
          <a:p>
            <a:endParaRPr lang="en-GB" sz="2200" dirty="0"/>
          </a:p>
          <a:p>
            <a:r>
              <a:rPr lang="en-GB" sz="2200" dirty="0"/>
              <a:t>Party disagreements over policy which threaten the institutions</a:t>
            </a:r>
          </a:p>
          <a:p>
            <a:endParaRPr lang="en-GB" sz="2200" dirty="0"/>
          </a:p>
          <a:p>
            <a:r>
              <a:rPr lang="en-GB" sz="2200" dirty="0"/>
              <a:t>Need for British Government to get involved (and Irish Government to encourage resolution)</a:t>
            </a:r>
          </a:p>
          <a:p>
            <a:endParaRPr lang="en-GB" sz="2200" dirty="0"/>
          </a:p>
          <a:p>
            <a:r>
              <a:rPr lang="en-GB" sz="2200" dirty="0"/>
              <a:t>What’s known as the ‘power-sharing dilemma’ (peace but sporadic stalemate); (happens in other similar systems around the world too (NI not unique)</a:t>
            </a:r>
          </a:p>
          <a:p>
            <a:endParaRPr lang="en-GB" sz="2200" dirty="0"/>
          </a:p>
          <a:p>
            <a:r>
              <a:rPr lang="en-GB" sz="2200" dirty="0"/>
              <a:t>Power-sharing remains the default; ‘the only show in town’; a question of institutional reform to help make it work better</a:t>
            </a:r>
          </a:p>
        </p:txBody>
      </p:sp>
      <p:sp>
        <p:nvSpPr>
          <p:cNvPr id="4" name="Title 1">
            <a:extLst>
              <a:ext uri="{FF2B5EF4-FFF2-40B4-BE49-F238E27FC236}">
                <a16:creationId xmlns:a16="http://schemas.microsoft.com/office/drawing/2014/main" id="{AA95D9A2-0DDF-43A5-AF02-4B8798E5DBAE}"/>
              </a:ext>
            </a:extLst>
          </p:cNvPr>
          <p:cNvSpPr>
            <a:spLocks noGrp="1"/>
          </p:cNvSpPr>
          <p:nvPr>
            <p:ph type="title"/>
          </p:nvPr>
        </p:nvSpPr>
        <p:spPr>
          <a:xfrm>
            <a:off x="511968" y="184150"/>
            <a:ext cx="11168063" cy="1325563"/>
          </a:xfrm>
        </p:spPr>
        <p:txBody>
          <a:bodyPr/>
          <a:lstStyle/>
          <a:p>
            <a:r>
              <a:rPr lang="en-GB" b="1" dirty="0">
                <a:solidFill>
                  <a:srgbClr val="0070C0"/>
                </a:solidFill>
              </a:rPr>
              <a:t>Power-sharing problems and its defence</a:t>
            </a:r>
          </a:p>
        </p:txBody>
      </p:sp>
    </p:spTree>
    <p:extLst>
      <p:ext uri="{BB962C8B-B14F-4D97-AF65-F5344CB8AC3E}">
        <p14:creationId xmlns:p14="http://schemas.microsoft.com/office/powerpoint/2010/main" val="227168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CAACA-2269-4147-B678-F3CE9D9D2354}"/>
              </a:ext>
            </a:extLst>
          </p:cNvPr>
          <p:cNvSpPr>
            <a:spLocks noGrp="1"/>
          </p:cNvSpPr>
          <p:nvPr>
            <p:ph type="title"/>
          </p:nvPr>
        </p:nvSpPr>
        <p:spPr>
          <a:xfrm>
            <a:off x="427139" y="-113047"/>
            <a:ext cx="10515600" cy="1325563"/>
          </a:xfrm>
        </p:spPr>
        <p:txBody>
          <a:bodyPr>
            <a:normAutofit/>
          </a:bodyPr>
          <a:lstStyle/>
          <a:p>
            <a:pPr algn="ctr"/>
            <a:r>
              <a:rPr lang="en-GB" sz="4000" b="1" dirty="0">
                <a:solidFill>
                  <a:srgbClr val="0070C0"/>
                </a:solidFill>
              </a:rPr>
              <a:t>Summary: Why Power-Sharing in NI?</a:t>
            </a:r>
          </a:p>
        </p:txBody>
      </p:sp>
      <p:sp>
        <p:nvSpPr>
          <p:cNvPr id="3" name="Content Placeholder 2">
            <a:extLst>
              <a:ext uri="{FF2B5EF4-FFF2-40B4-BE49-F238E27FC236}">
                <a16:creationId xmlns:a16="http://schemas.microsoft.com/office/drawing/2014/main" id="{7754C236-F4CF-479C-9EC8-5B8A362DDE82}"/>
              </a:ext>
            </a:extLst>
          </p:cNvPr>
          <p:cNvSpPr>
            <a:spLocks noGrp="1"/>
          </p:cNvSpPr>
          <p:nvPr>
            <p:ph idx="1"/>
          </p:nvPr>
        </p:nvSpPr>
        <p:spPr>
          <a:xfrm>
            <a:off x="838200" y="1212516"/>
            <a:ext cx="10515600" cy="5061227"/>
          </a:xfrm>
        </p:spPr>
        <p:txBody>
          <a:bodyPr>
            <a:normAutofit/>
          </a:bodyPr>
          <a:lstStyle/>
          <a:p>
            <a:r>
              <a:rPr lang="en-GB" sz="2400" dirty="0"/>
              <a:t>Historical path to cross-community executive power-sharing as a means to move on from conflict, return devolution, promote peace and democracy</a:t>
            </a:r>
          </a:p>
          <a:p>
            <a:pPr marL="0" indent="0">
              <a:buNone/>
            </a:pPr>
            <a:endParaRPr lang="en-GB" sz="2400" dirty="0"/>
          </a:p>
          <a:p>
            <a:r>
              <a:rPr lang="en-GB" sz="2400" dirty="0"/>
              <a:t>Compromise for the political parties in 1998; the best/only way to have devolved government within UK; or open-ended; view that the two main communities must share power</a:t>
            </a:r>
          </a:p>
          <a:p>
            <a:endParaRPr lang="en-GB" sz="2400" dirty="0"/>
          </a:p>
          <a:p>
            <a:r>
              <a:rPr lang="en-GB" sz="2400" dirty="0"/>
              <a:t>Power-sharing as a challenging journey (stalemate, suspensions) but has helped maintain overall peace</a:t>
            </a:r>
          </a:p>
          <a:p>
            <a:endParaRPr lang="en-GB" sz="2400" dirty="0"/>
          </a:p>
          <a:p>
            <a:r>
              <a:rPr lang="en-GB" sz="2400" dirty="0"/>
              <a:t>Moving on, need to address instability: question on whether to reform, when and how? What choices available? Minor tweaking or more radical reform?</a:t>
            </a:r>
          </a:p>
          <a:p>
            <a:endParaRPr lang="en-GB" dirty="0"/>
          </a:p>
        </p:txBody>
      </p:sp>
    </p:spTree>
    <p:extLst>
      <p:ext uri="{BB962C8B-B14F-4D97-AF65-F5344CB8AC3E}">
        <p14:creationId xmlns:p14="http://schemas.microsoft.com/office/powerpoint/2010/main" val="153141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570</TotalTime>
  <Words>683</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Why do we have power-sharing in Northern Ireland?   SESSION ONE</vt:lpstr>
      <vt:lpstr>PowerPoint Presentation</vt:lpstr>
      <vt:lpstr>The 1998 Agreement and Cross-community Power-Sharing</vt:lpstr>
      <vt:lpstr>Parties’ and citizens’ support for power-sharing</vt:lpstr>
      <vt:lpstr>The choice of the d’Hondt method to form the NI Executive</vt:lpstr>
      <vt:lpstr>Power-sharing problems and its defence</vt:lpstr>
      <vt:lpstr>Summary: Why Power-Sharing in 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Voluntary Coalition:  Runner or Non-Runner?</dc:title>
  <dc:creator>jontonge01@outlook.com</dc:creator>
  <cp:lastModifiedBy>Haughey, Sean [haughey1]</cp:lastModifiedBy>
  <cp:revision>51</cp:revision>
  <dcterms:created xsi:type="dcterms:W3CDTF">2022-01-12T19:38:00Z</dcterms:created>
  <dcterms:modified xsi:type="dcterms:W3CDTF">2022-01-21T09:26:20Z</dcterms:modified>
</cp:coreProperties>
</file>