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32" r:id="rId3"/>
    <p:sldId id="309" r:id="rId4"/>
    <p:sldId id="312" r:id="rId5"/>
    <p:sldId id="271" r:id="rId6"/>
    <p:sldId id="261" r:id="rId7"/>
    <p:sldId id="326" r:id="rId8"/>
    <p:sldId id="314" r:id="rId9"/>
    <p:sldId id="329" r:id="rId10"/>
    <p:sldId id="292" r:id="rId11"/>
    <p:sldId id="277" r:id="rId12"/>
    <p:sldId id="279" r:id="rId13"/>
    <p:sldId id="313" r:id="rId14"/>
    <p:sldId id="302" r:id="rId15"/>
    <p:sldId id="258" r:id="rId16"/>
    <p:sldId id="269" r:id="rId17"/>
    <p:sldId id="280" r:id="rId18"/>
    <p:sldId id="331" r:id="rId19"/>
    <p:sldId id="324" r:id="rId20"/>
    <p:sldId id="325" r:id="rId21"/>
    <p:sldId id="323" r:id="rId22"/>
    <p:sldId id="270" r:id="rId23"/>
    <p:sldId id="262" r:id="rId24"/>
    <p:sldId id="316" r:id="rId25"/>
    <p:sldId id="315" r:id="rId26"/>
    <p:sldId id="281" r:id="rId27"/>
    <p:sldId id="341" r:id="rId28"/>
    <p:sldId id="267" r:id="rId29"/>
    <p:sldId id="321" r:id="rId30"/>
    <p:sldId id="319" r:id="rId31"/>
    <p:sldId id="320" r:id="rId32"/>
    <p:sldId id="303" r:id="rId33"/>
    <p:sldId id="259" r:id="rId34"/>
    <p:sldId id="339" r:id="rId35"/>
    <p:sldId id="308" r:id="rId36"/>
    <p:sldId id="344" r:id="rId37"/>
    <p:sldId id="338" r:id="rId38"/>
    <p:sldId id="295" r:id="rId39"/>
    <p:sldId id="342" r:id="rId40"/>
    <p:sldId id="343" r:id="rId41"/>
    <p:sldId id="266" r:id="rId42"/>
    <p:sldId id="337" r:id="rId43"/>
    <p:sldId id="275" r:id="rId44"/>
    <p:sldId id="32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539" autoAdjust="0"/>
  </p:normalViewPr>
  <p:slideViewPr>
    <p:cSldViewPr snapToGrid="0">
      <p:cViewPr varScale="1">
        <p:scale>
          <a:sx n="60" d="100"/>
          <a:sy n="60" d="100"/>
        </p:scale>
        <p:origin x="64" y="44"/>
      </p:cViewPr>
      <p:guideLst/>
    </p:cSldViewPr>
  </p:slideViewPr>
  <p:notesTextViewPr>
    <p:cViewPr>
      <p:scale>
        <a:sx n="1" d="1"/>
        <a:sy n="1" d="1"/>
      </p:scale>
      <p:origin x="0" y="0"/>
    </p:cViewPr>
  </p:notesTextViewPr>
  <p:notesViewPr>
    <p:cSldViewPr snapToGrid="0">
      <p:cViewPr varScale="1">
        <p:scale>
          <a:sx n="91" d="100"/>
          <a:sy n="91" d="100"/>
        </p:scale>
        <p:origin x="289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3B46B-6306-498A-8B01-262DEC5C8258}" type="doc">
      <dgm:prSet loTypeId="urn:microsoft.com/office/officeart/2009/layout/CircleArrowProcess" loCatId="process" qsTypeId="urn:microsoft.com/office/officeart/2005/8/quickstyle/3d9" qsCatId="3D" csTypeId="urn:microsoft.com/office/officeart/2005/8/colors/accent1_2" csCatId="accent1" phldr="1"/>
      <dgm:spPr/>
      <dgm:t>
        <a:bodyPr/>
        <a:lstStyle/>
        <a:p>
          <a:endParaRPr lang="en-GB"/>
        </a:p>
      </dgm:t>
    </dgm:pt>
    <dgm:pt modelId="{299D960D-593F-42F8-8288-EF7CB2974D8C}">
      <dgm:prSet phldrT="[Text]" custT="1"/>
      <dgm:spPr/>
      <dgm:t>
        <a:bodyPr/>
        <a:lstStyle/>
        <a:p>
          <a:r>
            <a:rPr lang="en-US" sz="2000" dirty="0">
              <a:solidFill>
                <a:schemeClr val="accent2">
                  <a:lumMod val="75000"/>
                </a:schemeClr>
              </a:solidFill>
            </a:rPr>
            <a:t>teaching</a:t>
          </a:r>
          <a:endParaRPr lang="en-GB" sz="2000" dirty="0">
            <a:solidFill>
              <a:schemeClr val="accent2">
                <a:lumMod val="75000"/>
              </a:schemeClr>
            </a:solidFill>
          </a:endParaRPr>
        </a:p>
      </dgm:t>
    </dgm:pt>
    <dgm:pt modelId="{29D7BF15-356C-45D3-AAAE-EB0D70E23E26}" type="parTrans" cxnId="{7FD1C047-3D4C-46D8-AA95-658517011EE1}">
      <dgm:prSet/>
      <dgm:spPr/>
      <dgm:t>
        <a:bodyPr/>
        <a:lstStyle/>
        <a:p>
          <a:endParaRPr lang="en-GB"/>
        </a:p>
      </dgm:t>
    </dgm:pt>
    <dgm:pt modelId="{55ACCE40-6071-46B3-AC57-BDB645446FAC}" type="sibTrans" cxnId="{7FD1C047-3D4C-46D8-AA95-658517011EE1}">
      <dgm:prSet/>
      <dgm:spPr/>
      <dgm:t>
        <a:bodyPr/>
        <a:lstStyle/>
        <a:p>
          <a:endParaRPr lang="en-GB"/>
        </a:p>
      </dgm:t>
    </dgm:pt>
    <dgm:pt modelId="{75C9634E-52FD-493A-B360-9AFB6D98EBC4}">
      <dgm:prSet phldrT="[Text]" custT="1"/>
      <dgm:spPr/>
      <dgm:t>
        <a:bodyPr/>
        <a:lstStyle/>
        <a:p>
          <a:r>
            <a:rPr lang="en-US" sz="2000" dirty="0">
              <a:solidFill>
                <a:schemeClr val="accent2">
                  <a:lumMod val="75000"/>
                </a:schemeClr>
              </a:solidFill>
            </a:rPr>
            <a:t>using</a:t>
          </a:r>
          <a:endParaRPr lang="en-GB" sz="2000" dirty="0">
            <a:solidFill>
              <a:schemeClr val="accent2">
                <a:lumMod val="75000"/>
              </a:schemeClr>
            </a:solidFill>
          </a:endParaRPr>
        </a:p>
      </dgm:t>
    </dgm:pt>
    <dgm:pt modelId="{E3029574-2F48-4341-8FE0-800DBBCF16BC}" type="parTrans" cxnId="{3E0AF618-D6E4-4C53-8C49-1E5BCC3326B8}">
      <dgm:prSet/>
      <dgm:spPr/>
      <dgm:t>
        <a:bodyPr/>
        <a:lstStyle/>
        <a:p>
          <a:endParaRPr lang="en-GB"/>
        </a:p>
      </dgm:t>
    </dgm:pt>
    <dgm:pt modelId="{32AC78F9-D8AA-4F99-82D4-B7449CB600B5}" type="sibTrans" cxnId="{3E0AF618-D6E4-4C53-8C49-1E5BCC3326B8}">
      <dgm:prSet/>
      <dgm:spPr/>
      <dgm:t>
        <a:bodyPr/>
        <a:lstStyle/>
        <a:p>
          <a:endParaRPr lang="en-GB"/>
        </a:p>
      </dgm:t>
    </dgm:pt>
    <dgm:pt modelId="{1593F60E-A3C7-46F4-91D8-6A1F43C340E8}">
      <dgm:prSet phldrT="[Text]" custT="1"/>
      <dgm:spPr/>
      <dgm:t>
        <a:bodyPr/>
        <a:lstStyle/>
        <a:p>
          <a:r>
            <a:rPr lang="en-US" sz="2000" dirty="0">
              <a:solidFill>
                <a:schemeClr val="accent2">
                  <a:lumMod val="75000"/>
                </a:schemeClr>
              </a:solidFill>
            </a:rPr>
            <a:t>learning</a:t>
          </a:r>
          <a:endParaRPr lang="en-GB" sz="2000" dirty="0">
            <a:solidFill>
              <a:schemeClr val="accent2">
                <a:lumMod val="75000"/>
              </a:schemeClr>
            </a:solidFill>
          </a:endParaRPr>
        </a:p>
      </dgm:t>
    </dgm:pt>
    <dgm:pt modelId="{BD180029-5F3A-4D8C-B716-FAFFAE276759}" type="parTrans" cxnId="{5F2C1BBF-4300-460B-AB6A-6BD2A1A20C17}">
      <dgm:prSet/>
      <dgm:spPr/>
      <dgm:t>
        <a:bodyPr/>
        <a:lstStyle/>
        <a:p>
          <a:endParaRPr lang="en-GB"/>
        </a:p>
      </dgm:t>
    </dgm:pt>
    <dgm:pt modelId="{69AC0A34-4A3E-4F4D-98B4-991E16FD1212}" type="sibTrans" cxnId="{5F2C1BBF-4300-460B-AB6A-6BD2A1A20C17}">
      <dgm:prSet/>
      <dgm:spPr/>
      <dgm:t>
        <a:bodyPr/>
        <a:lstStyle/>
        <a:p>
          <a:endParaRPr lang="en-GB"/>
        </a:p>
      </dgm:t>
    </dgm:pt>
    <dgm:pt modelId="{F3ABC884-3C3F-43D0-BF44-FEC4B70A27D1}" type="pres">
      <dgm:prSet presAssocID="{C663B46B-6306-498A-8B01-262DEC5C8258}" presName="Name0" presStyleCnt="0">
        <dgm:presLayoutVars>
          <dgm:chMax val="7"/>
          <dgm:chPref val="7"/>
          <dgm:dir/>
          <dgm:animLvl val="lvl"/>
        </dgm:presLayoutVars>
      </dgm:prSet>
      <dgm:spPr/>
    </dgm:pt>
    <dgm:pt modelId="{B37DAEBD-EE7A-44A9-9B93-B914DC0B02F6}" type="pres">
      <dgm:prSet presAssocID="{299D960D-593F-42F8-8288-EF7CB2974D8C}" presName="Accent1" presStyleCnt="0"/>
      <dgm:spPr/>
    </dgm:pt>
    <dgm:pt modelId="{9E5BDAC6-E2B1-4096-9772-6091B614844F}" type="pres">
      <dgm:prSet presAssocID="{299D960D-593F-42F8-8288-EF7CB2974D8C}" presName="Accent" presStyleLbl="node1" presStyleIdx="0" presStyleCnt="3"/>
      <dgm:spPr/>
    </dgm:pt>
    <dgm:pt modelId="{1141AF4D-4A39-4225-A794-BF2ABEE76654}" type="pres">
      <dgm:prSet presAssocID="{299D960D-593F-42F8-8288-EF7CB2974D8C}" presName="Parent1" presStyleLbl="revTx" presStyleIdx="0" presStyleCnt="3">
        <dgm:presLayoutVars>
          <dgm:chMax val="1"/>
          <dgm:chPref val="1"/>
          <dgm:bulletEnabled val="1"/>
        </dgm:presLayoutVars>
      </dgm:prSet>
      <dgm:spPr/>
    </dgm:pt>
    <dgm:pt modelId="{F262C560-313E-46FB-B05F-8C42C649E391}" type="pres">
      <dgm:prSet presAssocID="{75C9634E-52FD-493A-B360-9AFB6D98EBC4}" presName="Accent2" presStyleCnt="0"/>
      <dgm:spPr/>
    </dgm:pt>
    <dgm:pt modelId="{3B962856-9D83-495F-9AF8-056803964A62}" type="pres">
      <dgm:prSet presAssocID="{75C9634E-52FD-493A-B360-9AFB6D98EBC4}" presName="Accent" presStyleLbl="node1" presStyleIdx="1" presStyleCnt="3"/>
      <dgm:spPr/>
    </dgm:pt>
    <dgm:pt modelId="{67DBBBB4-FD13-4010-8238-EEDDE92C0685}" type="pres">
      <dgm:prSet presAssocID="{75C9634E-52FD-493A-B360-9AFB6D98EBC4}" presName="Parent2" presStyleLbl="revTx" presStyleIdx="1" presStyleCnt="3">
        <dgm:presLayoutVars>
          <dgm:chMax val="1"/>
          <dgm:chPref val="1"/>
          <dgm:bulletEnabled val="1"/>
        </dgm:presLayoutVars>
      </dgm:prSet>
      <dgm:spPr/>
    </dgm:pt>
    <dgm:pt modelId="{E5EF1255-1E57-4517-9513-C59FC1BED509}" type="pres">
      <dgm:prSet presAssocID="{1593F60E-A3C7-46F4-91D8-6A1F43C340E8}" presName="Accent3" presStyleCnt="0"/>
      <dgm:spPr/>
    </dgm:pt>
    <dgm:pt modelId="{452CDEC1-C149-4993-A79C-CB8C583B5DA4}" type="pres">
      <dgm:prSet presAssocID="{1593F60E-A3C7-46F4-91D8-6A1F43C340E8}" presName="Accent" presStyleLbl="node1" presStyleIdx="2" presStyleCnt="3"/>
      <dgm:spPr/>
    </dgm:pt>
    <dgm:pt modelId="{51379752-AADB-4A8F-AE49-BB38943A5841}" type="pres">
      <dgm:prSet presAssocID="{1593F60E-A3C7-46F4-91D8-6A1F43C340E8}" presName="Parent3" presStyleLbl="revTx" presStyleIdx="2" presStyleCnt="3">
        <dgm:presLayoutVars>
          <dgm:chMax val="1"/>
          <dgm:chPref val="1"/>
          <dgm:bulletEnabled val="1"/>
        </dgm:presLayoutVars>
      </dgm:prSet>
      <dgm:spPr/>
    </dgm:pt>
  </dgm:ptLst>
  <dgm:cxnLst>
    <dgm:cxn modelId="{FEFB2418-440A-4D24-B28C-5B2E8A2269C5}" type="presOf" srcId="{C663B46B-6306-498A-8B01-262DEC5C8258}" destId="{F3ABC884-3C3F-43D0-BF44-FEC4B70A27D1}" srcOrd="0" destOrd="0" presId="urn:microsoft.com/office/officeart/2009/layout/CircleArrowProcess"/>
    <dgm:cxn modelId="{3E0AF618-D6E4-4C53-8C49-1E5BCC3326B8}" srcId="{C663B46B-6306-498A-8B01-262DEC5C8258}" destId="{75C9634E-52FD-493A-B360-9AFB6D98EBC4}" srcOrd="1" destOrd="0" parTransId="{E3029574-2F48-4341-8FE0-800DBBCF16BC}" sibTransId="{32AC78F9-D8AA-4F99-82D4-B7449CB600B5}"/>
    <dgm:cxn modelId="{980ECD46-EFF2-4836-815D-ACC3B95815B3}" type="presOf" srcId="{1593F60E-A3C7-46F4-91D8-6A1F43C340E8}" destId="{51379752-AADB-4A8F-AE49-BB38943A5841}" srcOrd="0" destOrd="0" presId="urn:microsoft.com/office/officeart/2009/layout/CircleArrowProcess"/>
    <dgm:cxn modelId="{7FD1C047-3D4C-46D8-AA95-658517011EE1}" srcId="{C663B46B-6306-498A-8B01-262DEC5C8258}" destId="{299D960D-593F-42F8-8288-EF7CB2974D8C}" srcOrd="0" destOrd="0" parTransId="{29D7BF15-356C-45D3-AAAE-EB0D70E23E26}" sibTransId="{55ACCE40-6071-46B3-AC57-BDB645446FAC}"/>
    <dgm:cxn modelId="{8C58C9A1-B677-4D06-A3AB-E79256F08794}" type="presOf" srcId="{299D960D-593F-42F8-8288-EF7CB2974D8C}" destId="{1141AF4D-4A39-4225-A794-BF2ABEE76654}" srcOrd="0" destOrd="0" presId="urn:microsoft.com/office/officeart/2009/layout/CircleArrowProcess"/>
    <dgm:cxn modelId="{5F2C1BBF-4300-460B-AB6A-6BD2A1A20C17}" srcId="{C663B46B-6306-498A-8B01-262DEC5C8258}" destId="{1593F60E-A3C7-46F4-91D8-6A1F43C340E8}" srcOrd="2" destOrd="0" parTransId="{BD180029-5F3A-4D8C-B716-FAFFAE276759}" sibTransId="{69AC0A34-4A3E-4F4D-98B4-991E16FD1212}"/>
    <dgm:cxn modelId="{9770CDC4-E0CA-414A-88D6-453AC0675B4A}" type="presOf" srcId="{75C9634E-52FD-493A-B360-9AFB6D98EBC4}" destId="{67DBBBB4-FD13-4010-8238-EEDDE92C0685}" srcOrd="0" destOrd="0" presId="urn:microsoft.com/office/officeart/2009/layout/CircleArrowProcess"/>
    <dgm:cxn modelId="{EC118D31-516B-4C80-8DC0-000F08DE8A19}" type="presParOf" srcId="{F3ABC884-3C3F-43D0-BF44-FEC4B70A27D1}" destId="{B37DAEBD-EE7A-44A9-9B93-B914DC0B02F6}" srcOrd="0" destOrd="0" presId="urn:microsoft.com/office/officeart/2009/layout/CircleArrowProcess"/>
    <dgm:cxn modelId="{D9839F7A-E585-4525-9E59-5D6D4D6BA2FE}" type="presParOf" srcId="{B37DAEBD-EE7A-44A9-9B93-B914DC0B02F6}" destId="{9E5BDAC6-E2B1-4096-9772-6091B614844F}" srcOrd="0" destOrd="0" presId="urn:microsoft.com/office/officeart/2009/layout/CircleArrowProcess"/>
    <dgm:cxn modelId="{41B39447-F633-4787-BE48-50E01CA44F46}" type="presParOf" srcId="{F3ABC884-3C3F-43D0-BF44-FEC4B70A27D1}" destId="{1141AF4D-4A39-4225-A794-BF2ABEE76654}" srcOrd="1" destOrd="0" presId="urn:microsoft.com/office/officeart/2009/layout/CircleArrowProcess"/>
    <dgm:cxn modelId="{7CCB923D-FC9C-448F-9030-7C9C96A2E320}" type="presParOf" srcId="{F3ABC884-3C3F-43D0-BF44-FEC4B70A27D1}" destId="{F262C560-313E-46FB-B05F-8C42C649E391}" srcOrd="2" destOrd="0" presId="urn:microsoft.com/office/officeart/2009/layout/CircleArrowProcess"/>
    <dgm:cxn modelId="{691C0786-9EB4-4383-9912-BC9106036A16}" type="presParOf" srcId="{F262C560-313E-46FB-B05F-8C42C649E391}" destId="{3B962856-9D83-495F-9AF8-056803964A62}" srcOrd="0" destOrd="0" presId="urn:microsoft.com/office/officeart/2009/layout/CircleArrowProcess"/>
    <dgm:cxn modelId="{CD2A7B6E-FE4E-4204-A43B-0DEEE902BA78}" type="presParOf" srcId="{F3ABC884-3C3F-43D0-BF44-FEC4B70A27D1}" destId="{67DBBBB4-FD13-4010-8238-EEDDE92C0685}" srcOrd="3" destOrd="0" presId="urn:microsoft.com/office/officeart/2009/layout/CircleArrowProcess"/>
    <dgm:cxn modelId="{DF7E7896-DACC-43BC-A4D6-CE5AD93DB05E}" type="presParOf" srcId="{F3ABC884-3C3F-43D0-BF44-FEC4B70A27D1}" destId="{E5EF1255-1E57-4517-9513-C59FC1BED509}" srcOrd="4" destOrd="0" presId="urn:microsoft.com/office/officeart/2009/layout/CircleArrowProcess"/>
    <dgm:cxn modelId="{FD61364A-A263-4B87-9B2D-F06A448ED242}" type="presParOf" srcId="{E5EF1255-1E57-4517-9513-C59FC1BED509}" destId="{452CDEC1-C149-4993-A79C-CB8C583B5DA4}" srcOrd="0" destOrd="0" presId="urn:microsoft.com/office/officeart/2009/layout/CircleArrowProcess"/>
    <dgm:cxn modelId="{BCAEBCBF-D78E-4BFA-9C03-AF73F242DBE0}" type="presParOf" srcId="{F3ABC884-3C3F-43D0-BF44-FEC4B70A27D1}" destId="{51379752-AADB-4A8F-AE49-BB38943A584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BDAC6-E2B1-4096-9772-6091B614844F}">
      <dsp:nvSpPr>
        <dsp:cNvPr id="0" name=""/>
        <dsp:cNvSpPr/>
      </dsp:nvSpPr>
      <dsp:spPr>
        <a:xfrm>
          <a:off x="2126770" y="0"/>
          <a:ext cx="1690080" cy="169033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141AF4D-4A39-4225-A794-BF2ABEE76654}">
      <dsp:nvSpPr>
        <dsp:cNvPr id="0" name=""/>
        <dsp:cNvSpPr/>
      </dsp:nvSpPr>
      <dsp:spPr>
        <a:xfrm>
          <a:off x="2500333" y="610263"/>
          <a:ext cx="939145" cy="46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sp3d extrusionH="28000" prstMaterial="matte"/>
        </a:bodyPr>
        <a:lstStyle/>
        <a:p>
          <a:pPr marL="0" lvl="0" indent="0" algn="ctr" defTabSz="889000">
            <a:lnSpc>
              <a:spcPct val="90000"/>
            </a:lnSpc>
            <a:spcBef>
              <a:spcPct val="0"/>
            </a:spcBef>
            <a:spcAft>
              <a:spcPct val="35000"/>
            </a:spcAft>
            <a:buNone/>
          </a:pPr>
          <a:r>
            <a:rPr lang="en-US" sz="2000" kern="1200" dirty="0">
              <a:solidFill>
                <a:schemeClr val="accent2">
                  <a:lumMod val="75000"/>
                </a:schemeClr>
              </a:solidFill>
            </a:rPr>
            <a:t>teaching</a:t>
          </a:r>
          <a:endParaRPr lang="en-GB" sz="2000" kern="1200" dirty="0">
            <a:solidFill>
              <a:schemeClr val="accent2">
                <a:lumMod val="75000"/>
              </a:schemeClr>
            </a:solidFill>
          </a:endParaRPr>
        </a:p>
      </dsp:txBody>
      <dsp:txXfrm>
        <a:off x="2500333" y="610263"/>
        <a:ext cx="939145" cy="469460"/>
      </dsp:txXfrm>
    </dsp:sp>
    <dsp:sp modelId="{3B962856-9D83-495F-9AF8-056803964A62}">
      <dsp:nvSpPr>
        <dsp:cNvPr id="0" name=""/>
        <dsp:cNvSpPr/>
      </dsp:nvSpPr>
      <dsp:spPr>
        <a:xfrm>
          <a:off x="1657356" y="971224"/>
          <a:ext cx="1690080" cy="169033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7DBBBB4-FD13-4010-8238-EEDDE92C0685}">
      <dsp:nvSpPr>
        <dsp:cNvPr id="0" name=""/>
        <dsp:cNvSpPr/>
      </dsp:nvSpPr>
      <dsp:spPr>
        <a:xfrm>
          <a:off x="2032823" y="1587105"/>
          <a:ext cx="939145" cy="46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sp3d extrusionH="28000" prstMaterial="matte"/>
        </a:bodyPr>
        <a:lstStyle/>
        <a:p>
          <a:pPr marL="0" lvl="0" indent="0" algn="ctr" defTabSz="889000">
            <a:lnSpc>
              <a:spcPct val="90000"/>
            </a:lnSpc>
            <a:spcBef>
              <a:spcPct val="0"/>
            </a:spcBef>
            <a:spcAft>
              <a:spcPct val="35000"/>
            </a:spcAft>
            <a:buNone/>
          </a:pPr>
          <a:r>
            <a:rPr lang="en-US" sz="2000" kern="1200" dirty="0">
              <a:solidFill>
                <a:schemeClr val="accent2">
                  <a:lumMod val="75000"/>
                </a:schemeClr>
              </a:solidFill>
            </a:rPr>
            <a:t>using</a:t>
          </a:r>
          <a:endParaRPr lang="en-GB" sz="2000" kern="1200" dirty="0">
            <a:solidFill>
              <a:schemeClr val="accent2">
                <a:lumMod val="75000"/>
              </a:schemeClr>
            </a:solidFill>
          </a:endParaRPr>
        </a:p>
      </dsp:txBody>
      <dsp:txXfrm>
        <a:off x="2032823" y="1587105"/>
        <a:ext cx="939145" cy="469460"/>
      </dsp:txXfrm>
    </dsp:sp>
    <dsp:sp modelId="{452CDEC1-C149-4993-A79C-CB8C583B5DA4}">
      <dsp:nvSpPr>
        <dsp:cNvPr id="0" name=""/>
        <dsp:cNvSpPr/>
      </dsp:nvSpPr>
      <dsp:spPr>
        <a:xfrm>
          <a:off x="2247059" y="2058672"/>
          <a:ext cx="1452041" cy="1452623"/>
        </a:xfrm>
        <a:prstGeom prst="blockArc">
          <a:avLst>
            <a:gd name="adj1" fmla="val 13500000"/>
            <a:gd name="adj2" fmla="val 10800000"/>
            <a:gd name="adj3" fmla="val 1274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1379752-AADB-4A8F-AE49-BB38943A5841}">
      <dsp:nvSpPr>
        <dsp:cNvPr id="0" name=""/>
        <dsp:cNvSpPr/>
      </dsp:nvSpPr>
      <dsp:spPr>
        <a:xfrm>
          <a:off x="2502555" y="2565352"/>
          <a:ext cx="939145" cy="46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sp3d extrusionH="28000" prstMaterial="matte"/>
        </a:bodyPr>
        <a:lstStyle/>
        <a:p>
          <a:pPr marL="0" lvl="0" indent="0" algn="ctr" defTabSz="889000">
            <a:lnSpc>
              <a:spcPct val="90000"/>
            </a:lnSpc>
            <a:spcBef>
              <a:spcPct val="0"/>
            </a:spcBef>
            <a:spcAft>
              <a:spcPct val="35000"/>
            </a:spcAft>
            <a:buNone/>
          </a:pPr>
          <a:r>
            <a:rPr lang="en-US" sz="2000" kern="1200" dirty="0">
              <a:solidFill>
                <a:schemeClr val="accent2">
                  <a:lumMod val="75000"/>
                </a:schemeClr>
              </a:solidFill>
            </a:rPr>
            <a:t>learning</a:t>
          </a:r>
          <a:endParaRPr lang="en-GB" sz="2000" kern="1200" dirty="0">
            <a:solidFill>
              <a:schemeClr val="accent2">
                <a:lumMod val="75000"/>
              </a:schemeClr>
            </a:solidFill>
          </a:endParaRPr>
        </a:p>
      </dsp:txBody>
      <dsp:txXfrm>
        <a:off x="2502555" y="2565352"/>
        <a:ext cx="939145" cy="46946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47C23-E3B3-4F2B-A53C-3590868D9ADF}"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70D0D-F834-4AD5-89A0-5AFA8066CCC0}" type="slidenum">
              <a:rPr lang="en-GB" smtClean="0"/>
              <a:t>‹#›</a:t>
            </a:fld>
            <a:endParaRPr lang="en-GB"/>
          </a:p>
        </p:txBody>
      </p:sp>
    </p:spTree>
    <p:extLst>
      <p:ext uri="{BB962C8B-B14F-4D97-AF65-F5344CB8AC3E}">
        <p14:creationId xmlns:p14="http://schemas.microsoft.com/office/powerpoint/2010/main" val="216627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giving you an overview what awaits you in this talk, I’d like to issue a word of caution / warning, just to set expectations right:</a:t>
            </a:r>
          </a:p>
          <a:p>
            <a:r>
              <a:rPr lang="en-US" dirty="0"/>
              <a:t>Aims of this talk </a:t>
            </a:r>
          </a:p>
          <a:p>
            <a:pPr marL="171450" indent="-171450">
              <a:buFont typeface="Arial" panose="020B0604020202020204" pitchFamily="34" charset="0"/>
              <a:buChar char="•"/>
            </a:pPr>
            <a:r>
              <a:rPr lang="en-US" dirty="0"/>
              <a:t>Give ideas for exploration </a:t>
            </a:r>
          </a:p>
          <a:p>
            <a:pPr marL="171450" indent="-171450">
              <a:buFont typeface="Arial" panose="020B0604020202020204" pitchFamily="34" charset="0"/>
              <a:buChar char="•"/>
            </a:pPr>
            <a:r>
              <a:rPr lang="en-US" dirty="0"/>
              <a:t>Articulate questions / challenges</a:t>
            </a:r>
          </a:p>
          <a:p>
            <a:pPr marL="171450" indent="-171450">
              <a:buFont typeface="Arial" panose="020B0604020202020204" pitchFamily="34" charset="0"/>
              <a:buChar char="•"/>
            </a:pPr>
            <a:r>
              <a:rPr lang="en-US" dirty="0" err="1"/>
              <a:t>otentially</a:t>
            </a:r>
            <a:r>
              <a:rPr lang="en-US" dirty="0"/>
              <a:t> even change your perspective on the issues discussed</a:t>
            </a:r>
          </a:p>
          <a:p>
            <a:endParaRPr lang="en-US" b="1" dirty="0"/>
          </a:p>
          <a:p>
            <a:pPr marL="0" indent="0">
              <a:buNone/>
            </a:pPr>
            <a:r>
              <a:rPr lang="en-US" sz="2800" b="1" dirty="0"/>
              <a:t>BUT NOT</a:t>
            </a:r>
            <a:r>
              <a:rPr lang="en-US" b="1" dirty="0"/>
              <a:t> – providing definite answers/recipes.</a:t>
            </a:r>
          </a:p>
          <a:p>
            <a:pPr marL="0" indent="0">
              <a:buNone/>
            </a:pPr>
            <a:r>
              <a:rPr lang="en-US" b="1" dirty="0"/>
              <a:t>This doesn’t seem to be adequate anyway, especially in this topic which is very much in flux with new perspectives, developments and issues arising constantly. One of which you might have also noticed is the advanced in “text production” based on Artificial Intelligence or machine learning. I will comeback to this briefly when talking about MT.</a:t>
            </a:r>
            <a:endParaRPr lang="en-GB" b="1" dirty="0"/>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3</a:t>
            </a:fld>
            <a:endParaRPr lang="en-GB"/>
          </a:p>
        </p:txBody>
      </p:sp>
    </p:spTree>
    <p:extLst>
      <p:ext uri="{BB962C8B-B14F-4D97-AF65-F5344CB8AC3E}">
        <p14:creationId xmlns:p14="http://schemas.microsoft.com/office/powerpoint/2010/main" val="372160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teach: new emergent language phenomena especially in internet speech: hybrid spoken and written language; the form is written but the function is closer to spoken language; internet communication; texting; etc. increase of multimodality, use of emojis and other symbols; important aspects: speed is more important than accuracy; relationships and identity very important; at the same time: communication/meaning is very context sensitive</a:t>
            </a:r>
          </a:p>
          <a:p>
            <a:endParaRPr lang="en-US" dirty="0"/>
          </a:p>
          <a:p>
            <a:r>
              <a:rPr lang="en-US" dirty="0"/>
              <a:t>We will not learn languages to use it to perform routine situations such as in transactional situations:</a:t>
            </a:r>
          </a:p>
          <a:p>
            <a:pPr lvl="1"/>
            <a:r>
              <a:rPr lang="en-US" dirty="0"/>
              <a:t>asking for directions; buying something on the market; completing an application form </a:t>
            </a:r>
            <a:r>
              <a:rPr lang="en-US" b="1" dirty="0"/>
              <a:t>OR writing an essay for a teacher to get a grade</a:t>
            </a:r>
            <a:endParaRPr lang="en-GB" b="1" dirty="0"/>
          </a:p>
        </p:txBody>
      </p:sp>
      <p:sp>
        <p:nvSpPr>
          <p:cNvPr id="4" name="Slide Number Placeholder 3"/>
          <p:cNvSpPr>
            <a:spLocks noGrp="1"/>
          </p:cNvSpPr>
          <p:nvPr>
            <p:ph type="sldNum" sz="quarter" idx="5"/>
          </p:nvPr>
        </p:nvSpPr>
        <p:spPr/>
        <p:txBody>
          <a:bodyPr/>
          <a:lstStyle/>
          <a:p>
            <a:fld id="{2B870D0D-F834-4AD5-89A0-5AFA8066CCC0}" type="slidenum">
              <a:rPr lang="en-GB" smtClean="0"/>
              <a:t>14</a:t>
            </a:fld>
            <a:endParaRPr lang="en-GB"/>
          </a:p>
        </p:txBody>
      </p:sp>
    </p:spTree>
    <p:extLst>
      <p:ext uri="{BB962C8B-B14F-4D97-AF65-F5344CB8AC3E}">
        <p14:creationId xmlns:p14="http://schemas.microsoft.com/office/powerpoint/2010/main" val="2713396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machine translation?</a:t>
            </a:r>
          </a:p>
          <a:p>
            <a:endParaRPr lang="en-US" dirty="0"/>
          </a:p>
          <a:p>
            <a:pPr marL="0" indent="0">
              <a:buNone/>
            </a:pPr>
            <a:r>
              <a:rPr lang="en-US" dirty="0"/>
              <a:t>vs.</a:t>
            </a:r>
          </a:p>
          <a:p>
            <a:pPr marL="0" indent="0">
              <a:buNone/>
            </a:pPr>
            <a:r>
              <a:rPr lang="en-US" dirty="0"/>
              <a:t>CAT Computer assisted translation – human intervention is needed to produce the finished translation</a:t>
            </a:r>
          </a:p>
          <a:p>
            <a:pPr marL="0" indent="0">
              <a:buNone/>
            </a:pPr>
            <a:r>
              <a:rPr lang="en-US" dirty="0"/>
              <a:t>vs. </a:t>
            </a:r>
            <a:r>
              <a:rPr lang="en-US" dirty="0" err="1"/>
              <a:t>dictionnaries</a:t>
            </a:r>
            <a:r>
              <a:rPr lang="en-US" dirty="0"/>
              <a:t>, glossaries, word lists and other tools that are used in translation but </a:t>
            </a:r>
          </a:p>
          <a:p>
            <a:endParaRPr lang="en-US" dirty="0"/>
          </a:p>
          <a:p>
            <a:endParaRPr lang="en-US" dirty="0"/>
          </a:p>
          <a:p>
            <a:r>
              <a:rPr lang="en-US" dirty="0"/>
              <a:t>Where does it come from?</a:t>
            </a:r>
          </a:p>
          <a:p>
            <a:r>
              <a:rPr lang="en-US" dirty="0"/>
              <a:t>How is it used?</a:t>
            </a:r>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15</a:t>
            </a:fld>
            <a:endParaRPr lang="en-GB"/>
          </a:p>
        </p:txBody>
      </p:sp>
    </p:spTree>
    <p:extLst>
      <p:ext uri="{BB962C8B-B14F-4D97-AF65-F5344CB8AC3E}">
        <p14:creationId xmlns:p14="http://schemas.microsoft.com/office/powerpoint/2010/main" val="103084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war efforts: machine translation as application for computer development; enthusiastic, translation as variant of code breaking; encoding and decoding still used, in the terminology</a:t>
            </a:r>
          </a:p>
          <a:p>
            <a:r>
              <a:rPr lang="en-GB" dirty="0"/>
              <a:t>Warren weaver memorandum 1949 – computer for code breaking</a:t>
            </a:r>
          </a:p>
          <a:p>
            <a:r>
              <a:rPr lang="en-GB" dirty="0"/>
              <a:t>Also name “machine” comes from this time where computers were huge “machines”</a:t>
            </a:r>
          </a:p>
          <a:p>
            <a:r>
              <a:rPr lang="en-GB" dirty="0"/>
              <a:t>1966 of the ALPAC report (Automatic Language Processing Advisory Committee, 1966).</a:t>
            </a:r>
          </a:p>
          <a:p>
            <a:r>
              <a:rPr lang="en-GB" dirty="0"/>
              <a:t>METEO – weather forecast – very specialist domain with some successes</a:t>
            </a:r>
          </a:p>
        </p:txBody>
      </p:sp>
      <p:sp>
        <p:nvSpPr>
          <p:cNvPr id="4" name="Slide Number Placeholder 3"/>
          <p:cNvSpPr>
            <a:spLocks noGrp="1"/>
          </p:cNvSpPr>
          <p:nvPr>
            <p:ph type="sldNum" sz="quarter" idx="5"/>
          </p:nvPr>
        </p:nvSpPr>
        <p:spPr/>
        <p:txBody>
          <a:bodyPr/>
          <a:lstStyle/>
          <a:p>
            <a:fld id="{2B870D0D-F834-4AD5-89A0-5AFA8066CCC0}" type="slidenum">
              <a:rPr lang="en-GB" smtClean="0"/>
              <a:t>16</a:t>
            </a:fld>
            <a:endParaRPr lang="en-GB"/>
          </a:p>
        </p:txBody>
      </p:sp>
    </p:spTree>
    <p:extLst>
      <p:ext uri="{BB962C8B-B14F-4D97-AF65-F5344CB8AC3E}">
        <p14:creationId xmlns:p14="http://schemas.microsoft.com/office/powerpoint/2010/main" val="405345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18</a:t>
            </a:fld>
            <a:endParaRPr lang="en-GB"/>
          </a:p>
        </p:txBody>
      </p:sp>
    </p:spTree>
    <p:extLst>
      <p:ext uri="{BB962C8B-B14F-4D97-AF65-F5344CB8AC3E}">
        <p14:creationId xmlns:p14="http://schemas.microsoft.com/office/powerpoint/2010/main" val="200374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19</a:t>
            </a:fld>
            <a:endParaRPr lang="en-GB"/>
          </a:p>
        </p:txBody>
      </p:sp>
    </p:spTree>
    <p:extLst>
      <p:ext uri="{BB962C8B-B14F-4D97-AF65-F5344CB8AC3E}">
        <p14:creationId xmlns:p14="http://schemas.microsoft.com/office/powerpoint/2010/main" val="191986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we must not forget: MT operates on a fundamental different level than human translation / human language processing.</a:t>
            </a:r>
          </a:p>
          <a:p>
            <a:r>
              <a:rPr lang="en-US" dirty="0"/>
              <a:t>MT has no concept of meaning as such; MT is based on the computation of language as series of units. MT (and AI more generally) operates on the basis of processing large amounts of data, and pattern recognition; </a:t>
            </a:r>
          </a:p>
          <a:p>
            <a:r>
              <a:rPr lang="en-US" dirty="0"/>
              <a:t>Human language use refers to shared knowledge of the world and (shared) experience. Computers have no access to this type of processing language</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22</a:t>
            </a:fld>
            <a:endParaRPr lang="en-GB"/>
          </a:p>
        </p:txBody>
      </p:sp>
    </p:spTree>
    <p:extLst>
      <p:ext uri="{BB962C8B-B14F-4D97-AF65-F5344CB8AC3E}">
        <p14:creationId xmlns:p14="http://schemas.microsoft.com/office/powerpoint/2010/main" val="82666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Jolley &amp; </a:t>
            </a:r>
            <a:r>
              <a:rPr lang="en-US" dirty="0" err="1"/>
              <a:t>Maimone</a:t>
            </a:r>
            <a:r>
              <a:rPr lang="en-US" dirty="0"/>
              <a:t> 2022 – most comprehensive and up to date overview; must read. 5 domains of literature/research/scholarship, there of which are </a:t>
            </a:r>
          </a:p>
          <a:p>
            <a:pPr lvl="1"/>
            <a:r>
              <a:rPr lang="en-US" dirty="0"/>
              <a:t>MT and CAT systems</a:t>
            </a:r>
          </a:p>
          <a:p>
            <a:pPr lvl="1"/>
            <a:r>
              <a:rPr lang="en-US" dirty="0"/>
              <a:t>MT in translation training</a:t>
            </a:r>
          </a:p>
          <a:p>
            <a:pPr lvl="1"/>
            <a:r>
              <a:rPr lang="en-US" b="1" dirty="0"/>
              <a:t>MT and language learning and teaching</a:t>
            </a:r>
          </a:p>
          <a:p>
            <a:pPr lvl="1"/>
            <a:r>
              <a:rPr lang="en-US" b="1" dirty="0"/>
              <a:t>MT use and perceptions</a:t>
            </a:r>
          </a:p>
          <a:p>
            <a:pPr lvl="1"/>
            <a:r>
              <a:rPr lang="en-US" b="1" dirty="0"/>
              <a:t>MT and dishonesty </a:t>
            </a:r>
          </a:p>
          <a:p>
            <a:r>
              <a:rPr lang="en-GB" dirty="0"/>
              <a:t>But rather than the domains/</a:t>
            </a:r>
            <a:r>
              <a:rPr lang="en-GB" dirty="0" err="1"/>
              <a:t>arease</a:t>
            </a:r>
            <a:r>
              <a:rPr lang="en-GB" dirty="0"/>
              <a:t> what seems relevant for us today is the main questions they ask, i.e.</a:t>
            </a:r>
          </a:p>
        </p:txBody>
      </p:sp>
      <p:sp>
        <p:nvSpPr>
          <p:cNvPr id="4" name="Slide Number Placeholder 3"/>
          <p:cNvSpPr>
            <a:spLocks noGrp="1"/>
          </p:cNvSpPr>
          <p:nvPr>
            <p:ph type="sldNum" sz="quarter" idx="5"/>
          </p:nvPr>
        </p:nvSpPr>
        <p:spPr/>
        <p:txBody>
          <a:bodyPr/>
          <a:lstStyle/>
          <a:p>
            <a:fld id="{2B870D0D-F834-4AD5-89A0-5AFA8066CCC0}" type="slidenum">
              <a:rPr lang="en-GB" smtClean="0"/>
              <a:t>28</a:t>
            </a:fld>
            <a:endParaRPr lang="en-GB"/>
          </a:p>
        </p:txBody>
      </p:sp>
    </p:spTree>
    <p:extLst>
      <p:ext uri="{BB962C8B-B14F-4D97-AF65-F5344CB8AC3E}">
        <p14:creationId xmlns:p14="http://schemas.microsoft.com/office/powerpoint/2010/main" val="700264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led to suggestions of banning MT (Socket / </a:t>
            </a:r>
            <a:r>
              <a:rPr lang="en-US" dirty="0" err="1"/>
              <a:t>Ducar</a:t>
            </a:r>
            <a:r>
              <a:rPr lang="en-US" dirty="0"/>
              <a:t>) or creating tasks that focus on work that cannot be assisted by MT</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30</a:t>
            </a:fld>
            <a:endParaRPr lang="en-GB"/>
          </a:p>
        </p:txBody>
      </p:sp>
    </p:spTree>
    <p:extLst>
      <p:ext uri="{BB962C8B-B14F-4D97-AF65-F5344CB8AC3E}">
        <p14:creationId xmlns:p14="http://schemas.microsoft.com/office/powerpoint/2010/main" val="3912813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26 French learners, Beginner levels (A1 &amp; A2)</a:t>
            </a:r>
          </a:p>
          <a:p>
            <a:pPr lvl="1"/>
            <a:r>
              <a:rPr lang="en-US" dirty="0"/>
              <a:t>Computer tracking study: 3 components: screen recording,  retrospective recall,  post-interview</a:t>
            </a:r>
            <a:endParaRPr lang="en-GB" dirty="0"/>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32</a:t>
            </a:fld>
            <a:endParaRPr lang="en-GB"/>
          </a:p>
        </p:txBody>
      </p:sp>
    </p:spTree>
    <p:extLst>
      <p:ext uri="{BB962C8B-B14F-4D97-AF65-F5344CB8AC3E}">
        <p14:creationId xmlns:p14="http://schemas.microsoft.com/office/powerpoint/2010/main" val="4008377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MT work – parallel corpora; data driven; algorithmic bias;  strengths and limitations</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35</a:t>
            </a:fld>
            <a:endParaRPr lang="en-GB"/>
          </a:p>
        </p:txBody>
      </p:sp>
    </p:spTree>
    <p:extLst>
      <p:ext uri="{BB962C8B-B14F-4D97-AF65-F5344CB8AC3E}">
        <p14:creationId xmlns:p14="http://schemas.microsoft.com/office/powerpoint/2010/main" val="24300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Eurocentric view? We must not forget the digital divisions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Computer mediated &amp; increasingly generated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digital age – not only since COVID – longer process; but COVID accelerated developments, and permeated changes much more broadly across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still Eurocentric?  - digital divides are increasing</a:t>
            </a:r>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4</a:t>
            </a:fld>
            <a:endParaRPr lang="en-GB"/>
          </a:p>
        </p:txBody>
      </p:sp>
    </p:spTree>
    <p:extLst>
      <p:ext uri="{BB962C8B-B14F-4D97-AF65-F5344CB8AC3E}">
        <p14:creationId xmlns:p14="http://schemas.microsoft.com/office/powerpoint/2010/main" val="1036724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for MT literacy in language education</a:t>
            </a:r>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42</a:t>
            </a:fld>
            <a:endParaRPr lang="en-GB"/>
          </a:p>
        </p:txBody>
      </p:sp>
    </p:spTree>
    <p:extLst>
      <p:ext uri="{BB962C8B-B14F-4D97-AF65-F5344CB8AC3E}">
        <p14:creationId xmlns:p14="http://schemas.microsoft.com/office/powerpoint/2010/main" val="185943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age</a:t>
            </a:r>
          </a:p>
          <a:p>
            <a:endParaRPr lang="en-US" dirty="0"/>
          </a:p>
          <a:p>
            <a:r>
              <a:rPr lang="en-US" dirty="0"/>
              <a:t>“</a:t>
            </a:r>
            <a:r>
              <a:rPr lang="en-US" dirty="0" err="1"/>
              <a:t>Interaktionsorientiertes</a:t>
            </a:r>
            <a:r>
              <a:rPr lang="en-US" dirty="0"/>
              <a:t> </a:t>
            </a:r>
            <a:r>
              <a:rPr lang="en-US" dirty="0" err="1"/>
              <a:t>Schreiben</a:t>
            </a:r>
            <a:r>
              <a:rPr lang="en-US" dirty="0"/>
              <a:t>” / “</a:t>
            </a:r>
            <a:r>
              <a:rPr lang="en-US" dirty="0" err="1"/>
              <a:t>mündlich</a:t>
            </a:r>
            <a:r>
              <a:rPr lang="en-US" dirty="0"/>
              <a:t> </a:t>
            </a:r>
            <a:r>
              <a:rPr lang="en-US" dirty="0" err="1"/>
              <a:t>geprägtes</a:t>
            </a:r>
            <a:r>
              <a:rPr lang="en-US" dirty="0"/>
              <a:t> </a:t>
            </a:r>
            <a:r>
              <a:rPr lang="en-US" dirty="0" err="1"/>
              <a:t>Schreiben</a:t>
            </a:r>
            <a:r>
              <a:rPr lang="en-US" dirty="0"/>
              <a:t>” </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5</a:t>
            </a:fld>
            <a:endParaRPr lang="en-GB"/>
          </a:p>
        </p:txBody>
      </p:sp>
    </p:spTree>
    <p:extLst>
      <p:ext uri="{BB962C8B-B14F-4D97-AF65-F5344CB8AC3E}">
        <p14:creationId xmlns:p14="http://schemas.microsoft.com/office/powerpoint/2010/main" val="389437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is only observable through performance.</a:t>
            </a:r>
          </a:p>
          <a:p>
            <a:r>
              <a:rPr lang="en-US" dirty="0"/>
              <a:t>Always two involved / language performance in language use never only the individual is at stake, it’s always a social act</a:t>
            </a:r>
          </a:p>
          <a:p>
            <a:endParaRPr lang="en-US" dirty="0"/>
          </a:p>
          <a:p>
            <a:r>
              <a:rPr lang="en-US" dirty="0"/>
              <a:t> </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6</a:t>
            </a:fld>
            <a:endParaRPr lang="en-GB"/>
          </a:p>
        </p:txBody>
      </p:sp>
    </p:spTree>
    <p:extLst>
      <p:ext uri="{BB962C8B-B14F-4D97-AF65-F5344CB8AC3E}">
        <p14:creationId xmlns:p14="http://schemas.microsoft.com/office/powerpoint/2010/main" val="356565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proficiency – narrower vs wider conception</a:t>
            </a:r>
          </a:p>
          <a:p>
            <a:r>
              <a:rPr lang="en-US" dirty="0"/>
              <a:t>But here still very much </a:t>
            </a:r>
            <a:r>
              <a:rPr lang="en-US" dirty="0" err="1"/>
              <a:t>centred</a:t>
            </a:r>
            <a:r>
              <a:rPr lang="en-US" dirty="0"/>
              <a:t> around skills, strategies and linguistic competences</a:t>
            </a:r>
          </a:p>
        </p:txBody>
      </p:sp>
      <p:sp>
        <p:nvSpPr>
          <p:cNvPr id="4" name="Slide Number Placeholder 3"/>
          <p:cNvSpPr>
            <a:spLocks noGrp="1"/>
          </p:cNvSpPr>
          <p:nvPr>
            <p:ph type="sldNum" sz="quarter" idx="5"/>
          </p:nvPr>
        </p:nvSpPr>
        <p:spPr/>
        <p:txBody>
          <a:bodyPr/>
          <a:lstStyle/>
          <a:p>
            <a:fld id="{2B870D0D-F834-4AD5-89A0-5AFA8066CCC0}" type="slidenum">
              <a:rPr lang="en-GB" smtClean="0"/>
              <a:t>7</a:t>
            </a:fld>
            <a:endParaRPr lang="en-GB"/>
          </a:p>
        </p:txBody>
      </p:sp>
    </p:spTree>
    <p:extLst>
      <p:ext uri="{BB962C8B-B14F-4D97-AF65-F5344CB8AC3E}">
        <p14:creationId xmlns:p14="http://schemas.microsoft.com/office/powerpoint/2010/main" val="117839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Surprising absence of technology in the CEFR; no mention of digital capabilities in contributing to performance</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9</a:t>
            </a:fld>
            <a:endParaRPr lang="en-GB"/>
          </a:p>
        </p:txBody>
      </p:sp>
    </p:spTree>
    <p:extLst>
      <p:ext uri="{BB962C8B-B14F-4D97-AF65-F5344CB8AC3E}">
        <p14:creationId xmlns:p14="http://schemas.microsoft.com/office/powerpoint/2010/main" val="156347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 encompassing levels of proficiency; also of partial proficiencies</a:t>
            </a:r>
          </a:p>
          <a:p>
            <a:r>
              <a:rPr lang="en-US" dirty="0"/>
              <a:t>profile – shows some variation across different skills – but general </a:t>
            </a:r>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10</a:t>
            </a:fld>
            <a:endParaRPr lang="en-GB"/>
          </a:p>
        </p:txBody>
      </p:sp>
    </p:spTree>
    <p:extLst>
      <p:ext uri="{BB962C8B-B14F-4D97-AF65-F5344CB8AC3E}">
        <p14:creationId xmlns:p14="http://schemas.microsoft.com/office/powerpoint/2010/main" val="162232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teaching – developing language proficiency</a:t>
            </a:r>
          </a:p>
          <a:p>
            <a:r>
              <a:rPr lang="en-US" dirty="0"/>
              <a:t>Roles/agency: dominant opposition: teacher=competent user – learner=deficient user + exclusion of other users</a:t>
            </a:r>
          </a:p>
          <a:p>
            <a:pPr lvl="1"/>
            <a:r>
              <a:rPr lang="en-US" dirty="0"/>
              <a:t>Teacher: knowledge source: model of (spoken) language; privileged access to language material</a:t>
            </a:r>
          </a:p>
          <a:p>
            <a:pPr lvl="1"/>
            <a:r>
              <a:rPr lang="en-US" dirty="0"/>
              <a:t>Learner</a:t>
            </a:r>
          </a:p>
          <a:p>
            <a:r>
              <a:rPr lang="en-US" dirty="0"/>
              <a:t>Spaces/places – dominant opposition: </a:t>
            </a:r>
            <a:r>
              <a:rPr lang="en-US" dirty="0" err="1"/>
              <a:t>classroom-home+exclusion</a:t>
            </a:r>
            <a:r>
              <a:rPr lang="en-US" dirty="0"/>
              <a:t> of public/social spaces</a:t>
            </a:r>
          </a:p>
          <a:p>
            <a:pPr lvl="1"/>
            <a:r>
              <a:rPr lang="en-US" dirty="0"/>
              <a:t>Classroom: focus of interaction – teacher/learner; learner/learner; organizes learning process; spatially, temporally, socially</a:t>
            </a:r>
          </a:p>
          <a:p>
            <a:pPr lvl="1"/>
            <a:r>
              <a:rPr lang="en-US" dirty="0"/>
              <a:t>“Home” – learner: homework; teacher: marking; both: class preparation</a:t>
            </a:r>
          </a:p>
          <a:p>
            <a:pPr lvl="1"/>
            <a:endParaRPr lang="en-US" dirty="0"/>
          </a:p>
          <a:p>
            <a:r>
              <a:rPr lang="en-US" dirty="0"/>
              <a:t>Language acquisition – or rather language development is a complex and dynamic process. The language learner is not merely acquiring a new language system, mainly by interacting with the teacher and materials, but developing communicative resources as language user in its own right.</a:t>
            </a:r>
          </a:p>
          <a:p>
            <a:r>
              <a:rPr lang="en-US" dirty="0"/>
              <a:t>Language use is no longer bound to the classroom or the interaction with materials provided by the teacher. Connectivity opens up many ways to connect and communicate outside the classroom / the formal learning situation. It also allows the interaction with resources and apps that have no direct link to the formal learning environment.  </a:t>
            </a:r>
          </a:p>
          <a:p>
            <a:pPr lvl="1"/>
            <a:endParaRPr lang="en-US" dirty="0"/>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11</a:t>
            </a:fld>
            <a:endParaRPr lang="en-GB"/>
          </a:p>
        </p:txBody>
      </p:sp>
    </p:spTree>
    <p:extLst>
      <p:ext uri="{BB962C8B-B14F-4D97-AF65-F5344CB8AC3E}">
        <p14:creationId xmlns:p14="http://schemas.microsoft.com/office/powerpoint/2010/main" val="21658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 = more narrow sense of language teaching / language acquisition: </a:t>
            </a:r>
          </a:p>
          <a:p>
            <a:r>
              <a:rPr lang="en-US" dirty="0"/>
              <a:t>We are all more or less in the business of supporting the development of  learners’ language proficiency</a:t>
            </a:r>
          </a:p>
          <a:p>
            <a:pPr marL="628650" lvl="1" indent="-171450">
              <a:spcBef>
                <a:spcPts val="0"/>
              </a:spcBef>
              <a:buFont typeface="Arial" panose="020B0604020202020204" pitchFamily="34" charset="0"/>
              <a:buChar char="•"/>
            </a:pPr>
            <a:r>
              <a:rPr lang="en-GB" dirty="0"/>
              <a:t>Meaningful input/output - language use</a:t>
            </a:r>
          </a:p>
          <a:p>
            <a:pPr marL="628650" lvl="1" indent="-171450">
              <a:spcBef>
                <a:spcPts val="0"/>
              </a:spcBef>
              <a:buFont typeface="Arial" panose="020B0604020202020204" pitchFamily="34" charset="0"/>
              <a:buChar char="•"/>
            </a:pPr>
            <a:r>
              <a:rPr lang="en-GB" dirty="0"/>
              <a:t>Attention to form - language awareness</a:t>
            </a:r>
          </a:p>
          <a:p>
            <a:pPr marL="628650" lvl="1" indent="-171450">
              <a:spcBef>
                <a:spcPts val="0"/>
              </a:spcBef>
              <a:buFont typeface="Arial" panose="020B0604020202020204" pitchFamily="34" charset="0"/>
              <a:buChar char="•"/>
            </a:pPr>
            <a:r>
              <a:rPr lang="en-GB" dirty="0"/>
              <a:t>Fluency - language automaticity</a:t>
            </a:r>
          </a:p>
          <a:p>
            <a:pPr marL="457200" lvl="1" indent="0">
              <a:spcBef>
                <a:spcPts val="0"/>
              </a:spcBef>
              <a:buFont typeface="Arial" panose="020B0604020202020204" pitchFamily="34" charset="0"/>
              <a:buNone/>
            </a:pPr>
            <a:r>
              <a:rPr lang="en-GB" dirty="0"/>
              <a:t>We could / should add sociocultural knowledge, pragmatics; and also knowledge and use of tools and technologies</a:t>
            </a:r>
          </a:p>
          <a:p>
            <a:endParaRPr lang="en-GB" dirty="0"/>
          </a:p>
        </p:txBody>
      </p:sp>
      <p:sp>
        <p:nvSpPr>
          <p:cNvPr id="4" name="Slide Number Placeholder 3"/>
          <p:cNvSpPr>
            <a:spLocks noGrp="1"/>
          </p:cNvSpPr>
          <p:nvPr>
            <p:ph type="sldNum" sz="quarter" idx="5"/>
          </p:nvPr>
        </p:nvSpPr>
        <p:spPr/>
        <p:txBody>
          <a:bodyPr/>
          <a:lstStyle/>
          <a:p>
            <a:fld id="{2B870D0D-F834-4AD5-89A0-5AFA8066CCC0}" type="slidenum">
              <a:rPr lang="en-GB" smtClean="0"/>
              <a:t>12</a:t>
            </a:fld>
            <a:endParaRPr lang="en-GB"/>
          </a:p>
        </p:txBody>
      </p:sp>
    </p:spTree>
    <p:extLst>
      <p:ext uri="{BB962C8B-B14F-4D97-AF65-F5344CB8AC3E}">
        <p14:creationId xmlns:p14="http://schemas.microsoft.com/office/powerpoint/2010/main" val="1231542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9F9E-372D-1F5F-BBD6-DAA2A35656A5}"/>
              </a:ext>
            </a:extLst>
          </p:cNvPr>
          <p:cNvSpPr>
            <a:spLocks noGrp="1"/>
          </p:cNvSpPr>
          <p:nvPr>
            <p:ph type="ctrTitle"/>
          </p:nvPr>
        </p:nvSpPr>
        <p:spPr>
          <a:xfrm>
            <a:off x="1524000" y="1122363"/>
            <a:ext cx="9144000" cy="2387600"/>
          </a:xfrm>
          <a:solidFill>
            <a:schemeClr val="bg1">
              <a:alpha val="85000"/>
            </a:schemeClr>
          </a:solidFill>
          <a:effectLst>
            <a:softEdge rad="127000"/>
          </a:effectLst>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EE20036-46DC-FA2D-ED03-611F52C3E066}"/>
              </a:ext>
            </a:extLst>
          </p:cNvPr>
          <p:cNvSpPr>
            <a:spLocks noGrp="1"/>
          </p:cNvSpPr>
          <p:nvPr>
            <p:ph type="subTitle" idx="1"/>
          </p:nvPr>
        </p:nvSpPr>
        <p:spPr>
          <a:xfrm>
            <a:off x="1524000" y="3236913"/>
            <a:ext cx="9144000" cy="1016615"/>
          </a:xfrm>
          <a:solidFill>
            <a:schemeClr val="bg1">
              <a:alpha val="85000"/>
            </a:schemeClr>
          </a:solidFill>
          <a:effectLst>
            <a:softEdge rad="127000"/>
          </a:effectLst>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Click to edit Master subtitle style</a:t>
            </a:r>
            <a:endParaRPr lang="en-GB" dirty="0"/>
          </a:p>
        </p:txBody>
      </p:sp>
      <p:sp>
        <p:nvSpPr>
          <p:cNvPr id="8" name="Rectangle 7">
            <a:extLst>
              <a:ext uri="{FF2B5EF4-FFF2-40B4-BE49-F238E27FC236}">
                <a16:creationId xmlns:a16="http://schemas.microsoft.com/office/drawing/2014/main" id="{EECF692F-5B18-8A22-DF41-1340B1372B13}"/>
              </a:ext>
            </a:extLst>
          </p:cNvPr>
          <p:cNvSpPr/>
          <p:nvPr userDrawn="1"/>
        </p:nvSpPr>
        <p:spPr>
          <a:xfrm>
            <a:off x="8763925" y="5259294"/>
            <a:ext cx="3156453" cy="1446305"/>
          </a:xfrm>
          <a:prstGeom prst="rect">
            <a:avLst/>
          </a:prstGeom>
          <a:solidFill>
            <a:schemeClr val="tx1">
              <a:lumMod val="95000"/>
              <a:lumOff val="5000"/>
              <a:alpha val="42000"/>
            </a:scheme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Text&#10;&#10;Description automatically generated with medium confidence">
            <a:extLst>
              <a:ext uri="{FF2B5EF4-FFF2-40B4-BE49-F238E27FC236}">
                <a16:creationId xmlns:a16="http://schemas.microsoft.com/office/drawing/2014/main" id="{33C2E489-6313-0FBE-A3F6-2098AF109F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95" y="5367574"/>
            <a:ext cx="2844208" cy="1311891"/>
          </a:xfrm>
          <a:prstGeom prst="rect">
            <a:avLst/>
          </a:prstGeom>
        </p:spPr>
      </p:pic>
    </p:spTree>
    <p:extLst>
      <p:ext uri="{BB962C8B-B14F-4D97-AF65-F5344CB8AC3E}">
        <p14:creationId xmlns:p14="http://schemas.microsoft.com/office/powerpoint/2010/main" val="132574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424A-293C-58D6-760C-ABA99C50F8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F2BC58-CDFC-6B9C-9516-8384EEDB0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23E8C-5098-5D30-6747-51B0447EB94B}"/>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5" name="Footer Placeholder 4">
            <a:extLst>
              <a:ext uri="{FF2B5EF4-FFF2-40B4-BE49-F238E27FC236}">
                <a16:creationId xmlns:a16="http://schemas.microsoft.com/office/drawing/2014/main" id="{4DA0372F-36BC-E852-F32C-2B35454F4D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6D58C4C-8857-39CB-5777-27CDF9B931DE}"/>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346107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1BFA7-F9E6-9AD0-9202-B660AF80CD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9315C8-B602-1B7B-348A-829A4EB20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8C881-6406-24BE-3D47-97470B444537}"/>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5" name="Footer Placeholder 4">
            <a:extLst>
              <a:ext uri="{FF2B5EF4-FFF2-40B4-BE49-F238E27FC236}">
                <a16:creationId xmlns:a16="http://schemas.microsoft.com/office/drawing/2014/main" id="{592F7A03-690C-9D5B-2700-9D298A56AB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26869F6-9038-8FCF-7848-F071E07F6539}"/>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3923625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88160" y="593367"/>
            <a:ext cx="10888241"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hasCustomPrompt="1"/>
          </p:nvPr>
        </p:nvSpPr>
        <p:spPr>
          <a:xfrm>
            <a:off x="395635" y="1536633"/>
            <a:ext cx="11380765"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667"/>
            </a:lvl1pPr>
            <a:lvl2pPr marL="1176837" lvl="1" indent="-380990">
              <a:spcBef>
                <a:spcPts val="0"/>
              </a:spcBef>
              <a:spcAft>
                <a:spcPts val="0"/>
              </a:spcAft>
              <a:buSzPts val="1400"/>
              <a:buFont typeface="Arial" panose="020B0604020202020204" pitchFamily="34" charset="0"/>
              <a:buChar char="•"/>
              <a:defRPr sz="2400"/>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r>
              <a:rPr lang="en-US" dirty="0" err="1"/>
              <a:t>óefnvwefjnv</a:t>
            </a:r>
            <a:endParaRPr lang="en-US" dirty="0"/>
          </a:p>
          <a:p>
            <a:r>
              <a:rPr lang="en-US" dirty="0" err="1"/>
              <a:t>ófnvwófjnv</a:t>
            </a:r>
            <a:endParaRPr lang="en-US" dirty="0"/>
          </a:p>
          <a:p>
            <a:r>
              <a:rPr lang="en-US" dirty="0"/>
              <a:t>‘</a:t>
            </a:r>
            <a:r>
              <a:rPr lang="en-US" dirty="0" err="1"/>
              <a:t>jsfvn’sjvn</a:t>
            </a:r>
            <a:r>
              <a:rPr lang="en-US" dirty="0"/>
              <a:t> </a:t>
            </a:r>
          </a:p>
          <a:p>
            <a:pPr lvl="1"/>
            <a:r>
              <a:rPr lang="en-US" dirty="0"/>
              <a:t>‘</a:t>
            </a:r>
            <a:r>
              <a:rPr lang="en-US" dirty="0" err="1"/>
              <a:t>lsjv</a:t>
            </a:r>
            <a:r>
              <a:rPr lang="en-US" dirty="0"/>
              <a:t> ‘</a:t>
            </a:r>
            <a:r>
              <a:rPr lang="en-US" dirty="0" err="1"/>
              <a:t>lsjf</a:t>
            </a:r>
            <a:r>
              <a:rPr lang="en-US" dirty="0"/>
              <a:t> </a:t>
            </a:r>
          </a:p>
          <a:p>
            <a:pPr lvl="1"/>
            <a:r>
              <a:rPr lang="en-US" dirty="0" err="1"/>
              <a:t>ódvn’lfjknv</a:t>
            </a:r>
            <a:r>
              <a:rPr lang="en-US" dirty="0"/>
              <a:t> </a:t>
            </a:r>
          </a:p>
          <a:p>
            <a:pPr lvl="1"/>
            <a:r>
              <a:rPr lang="en-US" dirty="0"/>
              <a:t>‘</a:t>
            </a:r>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2860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1B209-1ECF-B171-757C-4638DD8364A5}"/>
              </a:ext>
            </a:extLst>
          </p:cNvPr>
          <p:cNvSpPr>
            <a:spLocks noGrp="1"/>
          </p:cNvSpPr>
          <p:nvPr>
            <p:ph type="title"/>
          </p:nvPr>
        </p:nvSpPr>
        <p:spPr>
          <a:effectLst>
            <a:softEdge rad="63500"/>
          </a:effectLst>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3F39E-FA0D-18A5-293C-982EB1266375}"/>
              </a:ext>
            </a:extLst>
          </p:cNvPr>
          <p:cNvSpPr>
            <a:spLocks noGrp="1"/>
          </p:cNvSpPr>
          <p:nvPr>
            <p:ph idx="1"/>
          </p:nvPr>
        </p:nvSpPr>
        <p:spPr>
          <a:effectLst>
            <a:softEdge rad="63500"/>
          </a:effectLst>
        </p:spPr>
        <p:txBody>
          <a:bodyPr tIns="180000" bIns="180000"/>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8BEA9E9-F950-5605-46AB-9824868CBEC8}"/>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5" name="Footer Placeholder 4">
            <a:extLst>
              <a:ext uri="{FF2B5EF4-FFF2-40B4-BE49-F238E27FC236}">
                <a16:creationId xmlns:a16="http://schemas.microsoft.com/office/drawing/2014/main" id="{2332B00E-FDBC-7B16-4263-472CB35D6A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59CD170-998A-D23D-538B-1EBBCBC77E98}"/>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175323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67DB-700B-7401-C4CF-F40510CB05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442FAE-60F0-F26B-DB2A-9518D1DD3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85208F-5486-BE28-0294-00127FBBC8A5}"/>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5" name="Footer Placeholder 4">
            <a:extLst>
              <a:ext uri="{FF2B5EF4-FFF2-40B4-BE49-F238E27FC236}">
                <a16:creationId xmlns:a16="http://schemas.microsoft.com/office/drawing/2014/main" id="{A3F5AE6F-2800-F2C2-4D4A-3C0D16769A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237F113-EE6A-FC07-452F-25AEA318AE31}"/>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259107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1D96-3FB4-9F06-D9F4-B27871BF4B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0839FE-E81A-E448-4ECE-B80E6DC452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41214F-E703-C04B-5166-5B17FCE8BEB0}"/>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C73E6A7-1B89-9FAC-3BF1-108030F7107A}"/>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6" name="Footer Placeholder 5">
            <a:extLst>
              <a:ext uri="{FF2B5EF4-FFF2-40B4-BE49-F238E27FC236}">
                <a16:creationId xmlns:a16="http://schemas.microsoft.com/office/drawing/2014/main" id="{AF399548-50BA-6EB6-1941-429ED98819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3038CEB-A045-35F0-E8D7-209F8243E20F}"/>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38594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A007-2F52-D6F1-A1EA-0E3F3C9827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687D9A-E75A-CE2E-4152-ADD0CBD44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01DD1-B56C-AEC0-5042-A4C295CDE9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17FDA4-A8B0-86AD-788B-6DBE2CE28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543D20-1A1D-9D02-D005-A51D0805D6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C1B2A2-D7B3-2B19-10E7-89FF8EE4C0DC}"/>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8" name="Footer Placeholder 7">
            <a:extLst>
              <a:ext uri="{FF2B5EF4-FFF2-40B4-BE49-F238E27FC236}">
                <a16:creationId xmlns:a16="http://schemas.microsoft.com/office/drawing/2014/main" id="{1D66CC20-3A2B-A917-E77C-ABBDC53FC0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1F9A4F8-3FB3-ADE4-73B5-BC70A2F45998}"/>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410723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5D04-7BA4-335F-B58E-2F04E73F9B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BA3D06-D207-F8F3-B12F-4E993A1572F8}"/>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4" name="Footer Placeholder 3">
            <a:extLst>
              <a:ext uri="{FF2B5EF4-FFF2-40B4-BE49-F238E27FC236}">
                <a16:creationId xmlns:a16="http://schemas.microsoft.com/office/drawing/2014/main" id="{88A22645-A7EE-0098-ED36-0A156167B2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817CCF3-C27D-4122-F6FA-8B4407AA8E0B}"/>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184828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C3D4A-310B-04CC-1BB6-87288421C84F}"/>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3" name="Footer Placeholder 2">
            <a:extLst>
              <a:ext uri="{FF2B5EF4-FFF2-40B4-BE49-F238E27FC236}">
                <a16:creationId xmlns:a16="http://schemas.microsoft.com/office/drawing/2014/main" id="{0A57A1DD-ABEC-6C2B-7F69-8D7C858D944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CB07FC2-CF44-865A-2C6E-3D8DB04F61AF}"/>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9742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9A28-923A-F32E-59D7-269AC69A3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1EE2BD-B485-7766-6B57-61D4779E2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BED656-25F1-6BB5-5463-E96EE1345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7A7E97-0572-7796-9A79-A689CE92C4C3}"/>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6" name="Footer Placeholder 5">
            <a:extLst>
              <a:ext uri="{FF2B5EF4-FFF2-40B4-BE49-F238E27FC236}">
                <a16:creationId xmlns:a16="http://schemas.microsoft.com/office/drawing/2014/main" id="{70759143-524C-731C-423D-2B7276A5291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C7A32D-9176-99A6-C2AE-68F1F541AB46}"/>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340534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7514-302D-E5C8-9F6C-FFA52CE28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3418DB-C7D7-07B3-ABF4-84F08BE7B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831600-F396-3A5E-AA4E-20C78CC21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43EEB-94B2-950F-A302-48A7A782B9FF}"/>
              </a:ext>
            </a:extLst>
          </p:cNvPr>
          <p:cNvSpPr>
            <a:spLocks noGrp="1"/>
          </p:cNvSpPr>
          <p:nvPr>
            <p:ph type="dt" sz="half" idx="10"/>
          </p:nvPr>
        </p:nvSpPr>
        <p:spPr>
          <a:xfrm>
            <a:off x="838200" y="6356350"/>
            <a:ext cx="2743200" cy="365125"/>
          </a:xfrm>
          <a:prstGeom prst="rect">
            <a:avLst/>
          </a:prstGeom>
        </p:spPr>
        <p:txBody>
          <a:bodyPr/>
          <a:lstStyle/>
          <a:p>
            <a:fld id="{ECD532FE-2F52-4B4A-B7BC-7B578BD4C256}" type="datetimeFigureOut">
              <a:rPr lang="en-GB" smtClean="0"/>
              <a:t>27/04/2023</a:t>
            </a:fld>
            <a:endParaRPr lang="en-GB"/>
          </a:p>
        </p:txBody>
      </p:sp>
      <p:sp>
        <p:nvSpPr>
          <p:cNvPr id="6" name="Footer Placeholder 5">
            <a:extLst>
              <a:ext uri="{FF2B5EF4-FFF2-40B4-BE49-F238E27FC236}">
                <a16:creationId xmlns:a16="http://schemas.microsoft.com/office/drawing/2014/main" id="{1DAC7DB7-571A-3168-5253-0E81F6FDEB9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D2E1E14-D62E-7139-C0A7-D9396C325918}"/>
              </a:ext>
            </a:extLst>
          </p:cNvPr>
          <p:cNvSpPr>
            <a:spLocks noGrp="1"/>
          </p:cNvSpPr>
          <p:nvPr>
            <p:ph type="sldNum" sz="quarter" idx="12"/>
          </p:nvPr>
        </p:nvSpPr>
        <p:spPr/>
        <p:txBody>
          <a:bodyPr/>
          <a:lstStyle/>
          <a:p>
            <a:fld id="{788855AD-D16B-4FB5-B0D0-2FD091EA391E}" type="slidenum">
              <a:rPr lang="en-GB" smtClean="0"/>
              <a:t>‹#›</a:t>
            </a:fld>
            <a:endParaRPr lang="en-GB"/>
          </a:p>
        </p:txBody>
      </p:sp>
    </p:spTree>
    <p:extLst>
      <p:ext uri="{BB962C8B-B14F-4D97-AF65-F5344CB8AC3E}">
        <p14:creationId xmlns:p14="http://schemas.microsoft.com/office/powerpoint/2010/main" val="360058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33142-7727-3BF2-F7EE-97AAEA491DC0}"/>
              </a:ext>
            </a:extLst>
          </p:cNvPr>
          <p:cNvSpPr>
            <a:spLocks noGrp="1"/>
          </p:cNvSpPr>
          <p:nvPr>
            <p:ph type="title"/>
          </p:nvPr>
        </p:nvSpPr>
        <p:spPr>
          <a:xfrm>
            <a:off x="838200" y="365125"/>
            <a:ext cx="10515600" cy="1325563"/>
          </a:xfrm>
          <a:prstGeom prst="rect">
            <a:avLst/>
          </a:prstGeom>
          <a:solidFill>
            <a:schemeClr val="bg1">
              <a:alpha val="80000"/>
            </a:schemeClr>
          </a:solidFill>
          <a:effectLst>
            <a:softEdge rad="63500"/>
          </a:effectLst>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8960D10-4152-3312-5CA4-7489EC3B7699}"/>
              </a:ext>
            </a:extLst>
          </p:cNvPr>
          <p:cNvSpPr>
            <a:spLocks noGrp="1"/>
          </p:cNvSpPr>
          <p:nvPr>
            <p:ph type="body" idx="1"/>
          </p:nvPr>
        </p:nvSpPr>
        <p:spPr>
          <a:xfrm>
            <a:off x="838200" y="1825625"/>
            <a:ext cx="10515600" cy="4351338"/>
          </a:xfrm>
          <a:prstGeom prst="rect">
            <a:avLst/>
          </a:prstGeom>
          <a:solidFill>
            <a:schemeClr val="bg1">
              <a:alpha val="80000"/>
            </a:schemeClr>
          </a:solidFill>
          <a:effectLst>
            <a:softEdge rad="63500"/>
          </a:effectLst>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D69D3F7-166C-CD2A-9EA5-1045EDD1F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88855AD-D16B-4FB5-B0D0-2FD091EA391E}" type="slidenum">
              <a:rPr lang="en-GB" smtClean="0"/>
              <a:pPr/>
              <a:t>‹#›</a:t>
            </a:fld>
            <a:endParaRPr lang="en-GB" dirty="0"/>
          </a:p>
        </p:txBody>
      </p:sp>
    </p:spTree>
    <p:extLst>
      <p:ext uri="{BB962C8B-B14F-4D97-AF65-F5344CB8AC3E}">
        <p14:creationId xmlns:p14="http://schemas.microsoft.com/office/powerpoint/2010/main" val="1352480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accent2">
              <a:lumMod val="75000"/>
            </a:schemeClr>
          </a:solidFill>
          <a:latin typeface="Arial" panose="020B0604020202020204" pitchFamily="34" charset="0"/>
          <a:ea typeface="Microsoft GothicNeo" panose="020B0503020000020004" pitchFamily="34" charset="-127"/>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yncedreview.com/2020/05/20/neural-network-ai-is-the-future-of-the-translation-industr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iw-Zm_89X8AhWLUsAKHckkCHsQFnoECCUQAQ&amp;url=https%3A%2F%2Felicit.org%2F&amp;usg=AOvVaw3l2pDP6p1adaMK6JV7lbxq" TargetMode="External"/><Relationship Id="rId2" Type="http://schemas.openxmlformats.org/officeDocument/2006/relationships/hyperlink" Target="https://www.google.com/search?q=chat+GPT&amp;client=firefox-b-e&amp;tbm=isch&amp;source=iu&amp;ictx=1&amp;vet=1&amp;fir=a8RyEn2Yl-nypM%252CljK664npABekJM%252C%252Fg%252F11rsc2xsp1&amp;usg=AI4_-kS7FuWOOS0K_toOpoixJF2FVqQG8w&amp;sa=X&amp;ved=2ahUKEwjoldDs8tX8AhVJQkEAHVoRBu4Q_B16BAgnEAI#imgrc=a8RyEn2Yl-nypM" TargetMode="Externa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openai.com/dall-e-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kseacademy.com/cambridge/b1-preliminary-pet/writing/email-english/"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4000/alsic.5705" TargetMode="External"/><Relationship Id="rId2" Type="http://schemas.openxmlformats.org/officeDocument/2006/relationships/hyperlink" Target="https://doi.org/10.1111/flan.1236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i.org/10.1007/1-4020-3591-8_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2DA753-2CCF-B6E3-1922-C75F7E2A66BE}"/>
              </a:ext>
            </a:extLst>
          </p:cNvPr>
          <p:cNvGrpSpPr/>
          <p:nvPr/>
        </p:nvGrpSpPr>
        <p:grpSpPr>
          <a:xfrm>
            <a:off x="1524000" y="1698171"/>
            <a:ext cx="9144000" cy="2795531"/>
            <a:chOff x="1524000" y="1334280"/>
            <a:chExt cx="9144000" cy="2795531"/>
          </a:xfrm>
        </p:grpSpPr>
        <p:sp>
          <p:nvSpPr>
            <p:cNvPr id="3" name="Subtitle 2">
              <a:extLst>
                <a:ext uri="{FF2B5EF4-FFF2-40B4-BE49-F238E27FC236}">
                  <a16:creationId xmlns:a16="http://schemas.microsoft.com/office/drawing/2014/main" id="{5B8E9100-9C1C-4997-16EB-49EAE0936CFA}"/>
                </a:ext>
              </a:extLst>
            </p:cNvPr>
            <p:cNvSpPr>
              <a:spLocks noGrp="1"/>
            </p:cNvSpPr>
            <p:nvPr>
              <p:ph type="subTitle" idx="1"/>
            </p:nvPr>
          </p:nvSpPr>
          <p:spPr>
            <a:xfrm>
              <a:off x="1595534" y="3340019"/>
              <a:ext cx="9072465" cy="789792"/>
            </a:xfrm>
            <a:solidFill>
              <a:schemeClr val="bg1">
                <a:alpha val="85000"/>
              </a:schemeClr>
            </a:solidFill>
            <a:effectLst>
              <a:softEdge rad="139700"/>
            </a:effectLst>
          </p:spPr>
          <p:txBody>
            <a:bodyPr anchor="ctr" anchorCtr="0"/>
            <a:lstStyle/>
            <a:p>
              <a:pPr>
                <a:spcBef>
                  <a:spcPts val="1200"/>
                </a:spcBef>
              </a:pPr>
              <a:r>
                <a:rPr lang="en-US" b="1" i="1" dirty="0">
                  <a:solidFill>
                    <a:schemeClr val="accent2">
                      <a:lumMod val="75000"/>
                    </a:schemeClr>
                  </a:solidFill>
                </a:rPr>
                <a:t>Thomas Jochum-Critchley (University of York)</a:t>
              </a:r>
            </a:p>
          </p:txBody>
        </p:sp>
        <p:sp>
          <p:nvSpPr>
            <p:cNvPr id="2" name="Title 1">
              <a:extLst>
                <a:ext uri="{FF2B5EF4-FFF2-40B4-BE49-F238E27FC236}">
                  <a16:creationId xmlns:a16="http://schemas.microsoft.com/office/drawing/2014/main" id="{A193D8E6-EE26-7CB3-10DC-6741CB25A511}"/>
                </a:ext>
              </a:extLst>
            </p:cNvPr>
            <p:cNvSpPr>
              <a:spLocks noGrp="1"/>
            </p:cNvSpPr>
            <p:nvPr>
              <p:ph type="ctrTitle"/>
            </p:nvPr>
          </p:nvSpPr>
          <p:spPr>
            <a:xfrm>
              <a:off x="1524000" y="1334280"/>
              <a:ext cx="9144000" cy="2038403"/>
            </a:xfrm>
            <a:solidFill>
              <a:schemeClr val="bg1">
                <a:alpha val="85000"/>
              </a:schemeClr>
            </a:solidFill>
            <a:effectLst>
              <a:softEdge rad="215900"/>
            </a:effectLst>
          </p:spPr>
          <p:txBody>
            <a:bodyPr anchor="ctr" anchorCtr="0">
              <a:normAutofit/>
            </a:bodyPr>
            <a:lstStyle/>
            <a:p>
              <a:r>
                <a:rPr lang="en-US" sz="3600" b="1" dirty="0">
                  <a:solidFill>
                    <a:schemeClr val="accent2">
                      <a:lumMod val="75000"/>
                    </a:schemeClr>
                  </a:solidFill>
                </a:rPr>
                <a:t>Machine translation literacy and language education: </a:t>
              </a:r>
              <a:r>
                <a:rPr lang="en-GB" sz="3600" b="1" dirty="0">
                  <a:solidFill>
                    <a:schemeClr val="accent2">
                      <a:lumMod val="75000"/>
                    </a:schemeClr>
                  </a:solidFill>
                </a:rPr>
                <a:t>teaching, learning and using languages in the digital age.</a:t>
              </a:r>
            </a:p>
          </p:txBody>
        </p:sp>
      </p:grpSp>
      <p:sp>
        <p:nvSpPr>
          <p:cNvPr id="4" name="TextBox 3">
            <a:extLst>
              <a:ext uri="{FF2B5EF4-FFF2-40B4-BE49-F238E27FC236}">
                <a16:creationId xmlns:a16="http://schemas.microsoft.com/office/drawing/2014/main" id="{7227E632-2875-1ED6-C33F-10381744F1F6}"/>
              </a:ext>
            </a:extLst>
          </p:cNvPr>
          <p:cNvSpPr txBox="1"/>
          <p:nvPr/>
        </p:nvSpPr>
        <p:spPr>
          <a:xfrm>
            <a:off x="0" y="0"/>
            <a:ext cx="12192000" cy="677108"/>
          </a:xfrm>
          <a:prstGeom prst="rect">
            <a:avLst/>
          </a:prstGeom>
          <a:solidFill>
            <a:schemeClr val="bg1">
              <a:alpha val="93000"/>
            </a:schemeClr>
          </a:solidFill>
          <a:effectLst>
            <a:softEdge rad="25400"/>
          </a:effectLst>
        </p:spPr>
        <p:txBody>
          <a:bodyPr wrap="square" rtlCol="0">
            <a:spAutoFit/>
          </a:bodyPr>
          <a:lstStyle/>
          <a:p>
            <a:r>
              <a:rPr lang="de-DE" sz="1900" b="1" i="1" dirty="0">
                <a:solidFill>
                  <a:schemeClr val="accent2">
                    <a:lumMod val="75000"/>
                  </a:schemeClr>
                </a:solidFill>
                <a:effectLst/>
                <a:latin typeface="Calibri" panose="020F0502020204030204" pitchFamily="34" charset="0"/>
              </a:rPr>
              <a:t>Online workshop: Digitales Lernen und die Bewertung sprachlicher Leistungen im DaF-Unterricht in Großbritannien. Centre for Teaching Excellence in Language Learning, University of Liverpool, 20 January 2023.</a:t>
            </a:r>
            <a:endParaRPr lang="en-GB" i="1" dirty="0">
              <a:solidFill>
                <a:schemeClr val="accent2">
                  <a:lumMod val="75000"/>
                </a:schemeClr>
              </a:solidFill>
            </a:endParaRPr>
          </a:p>
        </p:txBody>
      </p:sp>
    </p:spTree>
    <p:extLst>
      <p:ext uri="{BB962C8B-B14F-4D97-AF65-F5344CB8AC3E}">
        <p14:creationId xmlns:p14="http://schemas.microsoft.com/office/powerpoint/2010/main" val="238990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119F-31E9-4C02-ABA1-F6AFE451518F}"/>
              </a:ext>
            </a:extLst>
          </p:cNvPr>
          <p:cNvSpPr>
            <a:spLocks noGrp="1"/>
          </p:cNvSpPr>
          <p:nvPr>
            <p:ph type="title"/>
          </p:nvPr>
        </p:nvSpPr>
        <p:spPr/>
        <p:txBody>
          <a:bodyPr>
            <a:normAutofit/>
          </a:bodyPr>
          <a:lstStyle/>
          <a:p>
            <a:r>
              <a:rPr lang="en-US" dirty="0"/>
              <a:t>Language proficiency levels</a:t>
            </a:r>
            <a:endParaRPr lang="en-GB" dirty="0"/>
          </a:p>
        </p:txBody>
      </p:sp>
      <p:sp>
        <p:nvSpPr>
          <p:cNvPr id="8" name="Text Placeholder 7">
            <a:extLst>
              <a:ext uri="{FF2B5EF4-FFF2-40B4-BE49-F238E27FC236}">
                <a16:creationId xmlns:a16="http://schemas.microsoft.com/office/drawing/2014/main" id="{88F37F14-FE68-4C33-8518-380D14BD19BE}"/>
              </a:ext>
            </a:extLst>
          </p:cNvPr>
          <p:cNvSpPr>
            <a:spLocks noGrp="1"/>
          </p:cNvSpPr>
          <p:nvPr>
            <p:ph type="body" idx="1"/>
          </p:nvPr>
        </p:nvSpPr>
        <p:spPr/>
        <p:txBody>
          <a:bodyPr/>
          <a:lstStyle/>
          <a:p>
            <a:r>
              <a:rPr lang="en-US" dirty="0"/>
              <a:t>General proficiency</a:t>
            </a:r>
            <a:endParaRPr lang="en-GB" dirty="0"/>
          </a:p>
        </p:txBody>
      </p:sp>
      <p:pic>
        <p:nvPicPr>
          <p:cNvPr id="12" name="Content Placeholder 11">
            <a:extLst>
              <a:ext uri="{FF2B5EF4-FFF2-40B4-BE49-F238E27FC236}">
                <a16:creationId xmlns:a16="http://schemas.microsoft.com/office/drawing/2014/main" id="{9B1E3D56-AB9F-4D69-A5F6-AF10C3EC39B4}"/>
              </a:ext>
            </a:extLst>
          </p:cNvPr>
          <p:cNvPicPr>
            <a:picLocks noGrp="1" noChangeAspect="1"/>
          </p:cNvPicPr>
          <p:nvPr>
            <p:ph sz="half" idx="2"/>
          </p:nvPr>
        </p:nvPicPr>
        <p:blipFill>
          <a:blip r:embed="rId3"/>
          <a:stretch>
            <a:fillRect/>
          </a:stretch>
        </p:blipFill>
        <p:spPr>
          <a:xfrm>
            <a:off x="836612" y="2505075"/>
            <a:ext cx="4572000" cy="3162300"/>
          </a:xfrm>
          <a:prstGeom prst="rect">
            <a:avLst/>
          </a:prstGeom>
        </p:spPr>
      </p:pic>
      <p:sp>
        <p:nvSpPr>
          <p:cNvPr id="10" name="Text Placeholder 9">
            <a:extLst>
              <a:ext uri="{FF2B5EF4-FFF2-40B4-BE49-F238E27FC236}">
                <a16:creationId xmlns:a16="http://schemas.microsoft.com/office/drawing/2014/main" id="{F33B8095-E113-4EE2-A5A9-BEA3061FEE24}"/>
              </a:ext>
            </a:extLst>
          </p:cNvPr>
          <p:cNvSpPr>
            <a:spLocks noGrp="1"/>
          </p:cNvSpPr>
          <p:nvPr>
            <p:ph type="body" sz="quarter" idx="3"/>
          </p:nvPr>
        </p:nvSpPr>
        <p:spPr/>
        <p:txBody>
          <a:bodyPr/>
          <a:lstStyle/>
          <a:p>
            <a:r>
              <a:rPr lang="en-US" dirty="0"/>
              <a:t>Proficiency profile</a:t>
            </a:r>
            <a:endParaRPr lang="en-GB" dirty="0"/>
          </a:p>
        </p:txBody>
      </p:sp>
      <p:pic>
        <p:nvPicPr>
          <p:cNvPr id="13" name="Content Placeholder 12">
            <a:extLst>
              <a:ext uri="{FF2B5EF4-FFF2-40B4-BE49-F238E27FC236}">
                <a16:creationId xmlns:a16="http://schemas.microsoft.com/office/drawing/2014/main" id="{7E47E505-53A9-4DA4-A641-D55CEDEAE7DF}"/>
              </a:ext>
            </a:extLst>
          </p:cNvPr>
          <p:cNvPicPr>
            <a:picLocks noGrp="1" noChangeAspect="1"/>
          </p:cNvPicPr>
          <p:nvPr>
            <p:ph sz="quarter" idx="4"/>
          </p:nvPr>
        </p:nvPicPr>
        <p:blipFill rotWithShape="1">
          <a:blip r:embed="rId4"/>
          <a:stretch/>
        </p:blipFill>
        <p:spPr>
          <a:xfrm>
            <a:off x="6172200" y="2505075"/>
            <a:ext cx="5183188" cy="2959238"/>
          </a:xfrm>
          <a:prstGeom prst="rect">
            <a:avLst/>
          </a:prstGeom>
        </p:spPr>
      </p:pic>
      <p:sp>
        <p:nvSpPr>
          <p:cNvPr id="14" name="TextBox 13">
            <a:extLst>
              <a:ext uri="{FF2B5EF4-FFF2-40B4-BE49-F238E27FC236}">
                <a16:creationId xmlns:a16="http://schemas.microsoft.com/office/drawing/2014/main" id="{062390C9-D300-43CB-836A-89B3367CA20A}"/>
              </a:ext>
            </a:extLst>
          </p:cNvPr>
          <p:cNvSpPr txBox="1"/>
          <p:nvPr/>
        </p:nvSpPr>
        <p:spPr>
          <a:xfrm>
            <a:off x="836612" y="6050238"/>
            <a:ext cx="9874589" cy="461665"/>
          </a:xfrm>
          <a:prstGeom prst="rect">
            <a:avLst/>
          </a:prstGeom>
          <a:noFill/>
        </p:spPr>
        <p:txBody>
          <a:bodyPr wrap="square" rtlCol="0">
            <a:spAutoFit/>
          </a:bodyPr>
          <a:lstStyle/>
          <a:p>
            <a:r>
              <a:rPr lang="en-US" sz="2400" i="1" dirty="0">
                <a:solidFill>
                  <a:schemeClr val="accent2"/>
                </a:solidFill>
                <a:highlight>
                  <a:srgbClr val="000000"/>
                </a:highlight>
              </a:rPr>
              <a:t>Council of Europe, 2018, 34 &amp; 39</a:t>
            </a:r>
            <a:endParaRPr lang="en-GB" sz="2400" i="1" dirty="0">
              <a:solidFill>
                <a:schemeClr val="accent2"/>
              </a:solidFill>
              <a:highlight>
                <a:srgbClr val="000000"/>
              </a:highlight>
            </a:endParaRPr>
          </a:p>
        </p:txBody>
      </p:sp>
    </p:spTree>
    <p:extLst>
      <p:ext uri="{BB962C8B-B14F-4D97-AF65-F5344CB8AC3E}">
        <p14:creationId xmlns:p14="http://schemas.microsoft.com/office/powerpoint/2010/main" val="391360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FC18-81AD-B4FF-29ED-87F6D20B2B0B}"/>
              </a:ext>
            </a:extLst>
          </p:cNvPr>
          <p:cNvSpPr>
            <a:spLocks noGrp="1"/>
          </p:cNvSpPr>
          <p:nvPr>
            <p:ph type="title"/>
          </p:nvPr>
        </p:nvSpPr>
        <p:spPr/>
        <p:txBody>
          <a:bodyPr/>
          <a:lstStyle/>
          <a:p>
            <a:r>
              <a:rPr lang="en-US" dirty="0"/>
              <a:t>Teaching – learning  - using languages</a:t>
            </a:r>
            <a:endParaRPr lang="en-GB" dirty="0"/>
          </a:p>
        </p:txBody>
      </p:sp>
      <p:sp>
        <p:nvSpPr>
          <p:cNvPr id="3" name="Content Placeholder 2">
            <a:extLst>
              <a:ext uri="{FF2B5EF4-FFF2-40B4-BE49-F238E27FC236}">
                <a16:creationId xmlns:a16="http://schemas.microsoft.com/office/drawing/2014/main" id="{6A6A0941-43E8-08DB-3929-44776BA514FF}"/>
              </a:ext>
            </a:extLst>
          </p:cNvPr>
          <p:cNvSpPr>
            <a:spLocks noGrp="1"/>
          </p:cNvSpPr>
          <p:nvPr>
            <p:ph idx="1"/>
          </p:nvPr>
        </p:nvSpPr>
        <p:spPr>
          <a:xfrm>
            <a:off x="838200" y="1825625"/>
            <a:ext cx="5257798" cy="4351338"/>
          </a:xfrm>
        </p:spPr>
        <p:txBody>
          <a:bodyPr/>
          <a:lstStyle/>
          <a:p>
            <a:pPr marL="0" indent="0">
              <a:buNone/>
            </a:pPr>
            <a:r>
              <a:rPr lang="en-US" dirty="0"/>
              <a:t>“linear” relationship</a:t>
            </a:r>
          </a:p>
          <a:p>
            <a:pPr marL="914400" indent="0"/>
            <a:r>
              <a:rPr lang="en-US" dirty="0"/>
              <a:t>teaching - teacher</a:t>
            </a:r>
          </a:p>
          <a:p>
            <a:pPr marL="914400" indent="0"/>
            <a:endParaRPr lang="en-US" dirty="0"/>
          </a:p>
          <a:p>
            <a:pPr marL="914400" indent="0"/>
            <a:r>
              <a:rPr lang="en-US" dirty="0"/>
              <a:t>learning - learner</a:t>
            </a:r>
          </a:p>
          <a:p>
            <a:pPr marL="914400" indent="0"/>
            <a:endParaRPr lang="en-US" dirty="0"/>
          </a:p>
          <a:p>
            <a:pPr marL="914400" indent="0"/>
            <a:r>
              <a:rPr lang="en-US" dirty="0"/>
              <a:t>using - user</a:t>
            </a:r>
            <a:endParaRPr lang="en-GB" dirty="0"/>
          </a:p>
        </p:txBody>
      </p:sp>
      <p:sp>
        <p:nvSpPr>
          <p:cNvPr id="4" name="Arrow: Down 3">
            <a:extLst>
              <a:ext uri="{FF2B5EF4-FFF2-40B4-BE49-F238E27FC236}">
                <a16:creationId xmlns:a16="http://schemas.microsoft.com/office/drawing/2014/main" id="{FEAE9689-57AA-2743-A142-43F48F2BCC09}"/>
              </a:ext>
            </a:extLst>
          </p:cNvPr>
          <p:cNvSpPr/>
          <p:nvPr/>
        </p:nvSpPr>
        <p:spPr>
          <a:xfrm>
            <a:off x="2312683" y="3101656"/>
            <a:ext cx="296779" cy="393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5F697451-153F-72BD-034D-4A65E82F74AA}"/>
              </a:ext>
            </a:extLst>
          </p:cNvPr>
          <p:cNvSpPr/>
          <p:nvPr/>
        </p:nvSpPr>
        <p:spPr>
          <a:xfrm>
            <a:off x="2341523" y="3983006"/>
            <a:ext cx="296779" cy="393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a:extLst>
              <a:ext uri="{FF2B5EF4-FFF2-40B4-BE49-F238E27FC236}">
                <a16:creationId xmlns:a16="http://schemas.microsoft.com/office/drawing/2014/main" id="{EFBD63EE-E438-901E-FD7A-CA8AFAC4F4D2}"/>
              </a:ext>
            </a:extLst>
          </p:cNvPr>
          <p:cNvSpPr txBox="1">
            <a:spLocks/>
          </p:cNvSpPr>
          <p:nvPr/>
        </p:nvSpPr>
        <p:spPr>
          <a:xfrm>
            <a:off x="6096000" y="1825625"/>
            <a:ext cx="5257799" cy="4351338"/>
          </a:xfrm>
          <a:prstGeom prst="rect">
            <a:avLst/>
          </a:prstGeom>
          <a:solidFill>
            <a:schemeClr val="bg1">
              <a:alpha val="80000"/>
            </a:schemeClr>
          </a:solidFill>
          <a:effectLst>
            <a:softEdge rad="63500"/>
          </a:effectLst>
        </p:spPr>
        <p:txBody>
          <a:bodyPr vert="horz" lIns="91440" tIns="180000" rIns="9144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“complex” relationship</a:t>
            </a:r>
          </a:p>
        </p:txBody>
      </p:sp>
      <p:graphicFrame>
        <p:nvGraphicFramePr>
          <p:cNvPr id="9" name="Diagram 8">
            <a:extLst>
              <a:ext uri="{FF2B5EF4-FFF2-40B4-BE49-F238E27FC236}">
                <a16:creationId xmlns:a16="http://schemas.microsoft.com/office/drawing/2014/main" id="{49CA754A-9D63-4AA1-1C35-9C1E2CA8E55F}"/>
              </a:ext>
            </a:extLst>
          </p:cNvPr>
          <p:cNvGraphicFramePr/>
          <p:nvPr>
            <p:extLst>
              <p:ext uri="{D42A27DB-BD31-4B8C-83A1-F6EECF244321}">
                <p14:modId xmlns:p14="http://schemas.microsoft.com/office/powerpoint/2010/main" val="3226640753"/>
              </p:ext>
            </p:extLst>
          </p:nvPr>
        </p:nvGraphicFramePr>
        <p:xfrm>
          <a:off x="5879592" y="1938528"/>
          <a:ext cx="5474207" cy="351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23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92CA-1647-A270-5E19-2366941B686F}"/>
              </a:ext>
            </a:extLst>
          </p:cNvPr>
          <p:cNvSpPr>
            <a:spLocks noGrp="1"/>
          </p:cNvSpPr>
          <p:nvPr>
            <p:ph type="title"/>
          </p:nvPr>
        </p:nvSpPr>
        <p:spPr/>
        <p:txBody>
          <a:bodyPr/>
          <a:lstStyle/>
          <a:p>
            <a:r>
              <a:rPr lang="en-US" dirty="0"/>
              <a:t>Teaching – learning – using languages</a:t>
            </a:r>
            <a:endParaRPr lang="en-GB" dirty="0"/>
          </a:p>
        </p:txBody>
      </p:sp>
      <p:sp>
        <p:nvSpPr>
          <p:cNvPr id="3" name="Content Placeholder 2">
            <a:extLst>
              <a:ext uri="{FF2B5EF4-FFF2-40B4-BE49-F238E27FC236}">
                <a16:creationId xmlns:a16="http://schemas.microsoft.com/office/drawing/2014/main" id="{0D8B99F4-B734-0A57-AB36-B6D17FB7E21F}"/>
              </a:ext>
            </a:extLst>
          </p:cNvPr>
          <p:cNvSpPr>
            <a:spLocks noGrp="1"/>
          </p:cNvSpPr>
          <p:nvPr>
            <p:ph idx="1"/>
          </p:nvPr>
        </p:nvSpPr>
        <p:spPr/>
        <p:txBody>
          <a:bodyPr/>
          <a:lstStyle/>
          <a:p>
            <a:r>
              <a:rPr lang="en-US" dirty="0"/>
              <a:t>Language learner as language user</a:t>
            </a:r>
          </a:p>
          <a:p>
            <a:r>
              <a:rPr lang="en-US" dirty="0"/>
              <a:t>Balanced curriculum (Nation)</a:t>
            </a:r>
          </a:p>
          <a:p>
            <a:r>
              <a:rPr lang="en-US" dirty="0"/>
              <a:t>Incremental / cumulative nature of language development</a:t>
            </a:r>
            <a:endParaRPr lang="en-GB" dirty="0"/>
          </a:p>
          <a:p>
            <a:r>
              <a:rPr lang="en-US" dirty="0"/>
              <a:t>Principle of authentic language use</a:t>
            </a:r>
          </a:p>
          <a:p>
            <a:pPr marL="0" indent="0">
              <a:buNone/>
            </a:pPr>
            <a:endParaRPr lang="en-US" dirty="0">
              <a:sym typeface="Wingdings" panose="05000000000000000000" pitchFamily="2" charset="2"/>
            </a:endParaRPr>
          </a:p>
          <a:p>
            <a:r>
              <a:rPr lang="en-US" dirty="0">
                <a:sym typeface="Wingdings" panose="05000000000000000000" pitchFamily="2" charset="2"/>
              </a:rPr>
              <a:t>BUT: what about</a:t>
            </a:r>
            <a:br>
              <a:rPr lang="en-US" dirty="0">
                <a:sym typeface="Wingdings" panose="05000000000000000000" pitchFamily="2" charset="2"/>
              </a:rPr>
            </a:br>
            <a:r>
              <a:rPr lang="en-US" dirty="0">
                <a:sym typeface="Wingdings" panose="05000000000000000000" pitchFamily="2" charset="2"/>
              </a:rPr>
              <a:t> Human – computer interaction</a:t>
            </a:r>
            <a:br>
              <a:rPr lang="en-US" dirty="0">
                <a:sym typeface="Wingdings" panose="05000000000000000000" pitchFamily="2" charset="2"/>
              </a:rPr>
            </a:br>
            <a:r>
              <a:rPr lang="en-US" dirty="0">
                <a:sym typeface="Wingdings" panose="05000000000000000000" pitchFamily="2" charset="2"/>
              </a:rPr>
              <a:t> Human – computer co-creation</a:t>
            </a:r>
          </a:p>
        </p:txBody>
      </p:sp>
    </p:spTree>
    <p:extLst>
      <p:ext uri="{BB962C8B-B14F-4D97-AF65-F5344CB8AC3E}">
        <p14:creationId xmlns:p14="http://schemas.microsoft.com/office/powerpoint/2010/main" val="378820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841B-25FE-CE51-E362-90910217E1B4}"/>
              </a:ext>
            </a:extLst>
          </p:cNvPr>
          <p:cNvSpPr>
            <a:spLocks noGrp="1"/>
          </p:cNvSpPr>
          <p:nvPr>
            <p:ph type="title"/>
          </p:nvPr>
        </p:nvSpPr>
        <p:spPr/>
        <p:txBody>
          <a:bodyPr/>
          <a:lstStyle/>
          <a:p>
            <a:r>
              <a:rPr lang="en-US" dirty="0"/>
              <a:t>Other developments</a:t>
            </a:r>
            <a:endParaRPr lang="en-GB" dirty="0"/>
          </a:p>
        </p:txBody>
      </p:sp>
      <p:sp>
        <p:nvSpPr>
          <p:cNvPr id="3" name="Content Placeholder 2">
            <a:extLst>
              <a:ext uri="{FF2B5EF4-FFF2-40B4-BE49-F238E27FC236}">
                <a16:creationId xmlns:a16="http://schemas.microsoft.com/office/drawing/2014/main" id="{B4EAE7BD-7363-5838-8B1D-1979417BF2A0}"/>
              </a:ext>
            </a:extLst>
          </p:cNvPr>
          <p:cNvSpPr>
            <a:spLocks noGrp="1"/>
          </p:cNvSpPr>
          <p:nvPr>
            <p:ph idx="1"/>
          </p:nvPr>
        </p:nvSpPr>
        <p:spPr/>
        <p:txBody>
          <a:bodyPr>
            <a:normAutofit/>
          </a:bodyPr>
          <a:lstStyle/>
          <a:p>
            <a:r>
              <a:rPr lang="en-US" dirty="0"/>
              <a:t>Multilingual turn in SLA (Stephen May, 2014)</a:t>
            </a:r>
          </a:p>
          <a:p>
            <a:pPr lvl="1"/>
            <a:r>
              <a:rPr lang="en-US" dirty="0"/>
              <a:t>critique of monolingual theories, pedagogies and practices</a:t>
            </a:r>
          </a:p>
          <a:p>
            <a:pPr lvl="1"/>
            <a:r>
              <a:rPr lang="en-US" dirty="0"/>
              <a:t>emphasizing diversity / plurality of learning</a:t>
            </a:r>
          </a:p>
          <a:p>
            <a:pPr lvl="1"/>
            <a:r>
              <a:rPr lang="en-US" dirty="0"/>
              <a:t>languages as resources for meaning making</a:t>
            </a:r>
          </a:p>
          <a:p>
            <a:pPr lvl="1"/>
            <a:r>
              <a:rPr lang="en-US" dirty="0"/>
              <a:t>“plurilingual communicative competence” (CEFR)</a:t>
            </a:r>
          </a:p>
          <a:p>
            <a:r>
              <a:rPr lang="en-US" dirty="0"/>
              <a:t>Translational turn</a:t>
            </a:r>
          </a:p>
          <a:p>
            <a:pPr lvl="1"/>
            <a:r>
              <a:rPr lang="en-US" i="1" dirty="0"/>
              <a:t>“</a:t>
            </a:r>
            <a:r>
              <a:rPr lang="en-GB" i="1" dirty="0"/>
              <a:t>it is possible to view all language use as a process of translation” </a:t>
            </a:r>
            <a:r>
              <a:rPr lang="en-GB" dirty="0"/>
              <a:t>(Pennycook, 2008, zit </a:t>
            </a:r>
            <a:r>
              <a:rPr lang="en-GB" dirty="0" err="1"/>
              <a:t>nach</a:t>
            </a:r>
            <a:r>
              <a:rPr lang="en-GB" dirty="0"/>
              <a:t> </a:t>
            </a:r>
            <a:r>
              <a:rPr lang="en-GB" dirty="0" err="1"/>
              <a:t>Hellmich</a:t>
            </a:r>
            <a:r>
              <a:rPr lang="en-GB" dirty="0"/>
              <a:t> 2022)</a:t>
            </a:r>
          </a:p>
          <a:p>
            <a:pPr lvl="1"/>
            <a:r>
              <a:rPr lang="en-GB" i="1" dirty="0">
                <a:sym typeface="Wingdings" panose="05000000000000000000" pitchFamily="2" charset="2"/>
              </a:rPr>
              <a:t>“translation as the nature of language itself, its meaning making potential” </a:t>
            </a:r>
            <a:r>
              <a:rPr lang="en-GB" dirty="0">
                <a:sym typeface="Wingdings" panose="05000000000000000000" pitchFamily="2" charset="2"/>
              </a:rPr>
              <a:t>(</a:t>
            </a:r>
            <a:r>
              <a:rPr lang="en-US" dirty="0" err="1"/>
              <a:t>Vinall</a:t>
            </a:r>
            <a:r>
              <a:rPr lang="en-US" dirty="0"/>
              <a:t>, </a:t>
            </a:r>
            <a:r>
              <a:rPr lang="en-US" dirty="0" err="1"/>
              <a:t>Hellmich</a:t>
            </a:r>
            <a:r>
              <a:rPr lang="en-US" dirty="0"/>
              <a:t>, 2022</a:t>
            </a:r>
            <a:r>
              <a:rPr lang="en-GB" dirty="0">
                <a:sym typeface="Wingdings" panose="05000000000000000000" pitchFamily="2" charset="2"/>
              </a:rPr>
              <a:t>)</a:t>
            </a:r>
          </a:p>
          <a:p>
            <a:endParaRPr lang="en-GB" dirty="0">
              <a:sym typeface="Wingdings" panose="05000000000000000000" pitchFamily="2" charset="2"/>
            </a:endParaRPr>
          </a:p>
          <a:p>
            <a:endParaRPr lang="en-US" dirty="0"/>
          </a:p>
          <a:p>
            <a:pPr lvl="1"/>
            <a:endParaRPr lang="en-GB" dirty="0"/>
          </a:p>
        </p:txBody>
      </p:sp>
    </p:spTree>
    <p:extLst>
      <p:ext uri="{BB962C8B-B14F-4D97-AF65-F5344CB8AC3E}">
        <p14:creationId xmlns:p14="http://schemas.microsoft.com/office/powerpoint/2010/main" val="55165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5A6E-D6FC-9307-FD9F-CCBD9ECFA1B9}"/>
              </a:ext>
            </a:extLst>
          </p:cNvPr>
          <p:cNvSpPr>
            <a:spLocks noGrp="1"/>
          </p:cNvSpPr>
          <p:nvPr>
            <p:ph type="title"/>
          </p:nvPr>
        </p:nvSpPr>
        <p:spPr/>
        <p:txBody>
          <a:bodyPr/>
          <a:lstStyle/>
          <a:p>
            <a:r>
              <a:rPr lang="en-US" dirty="0"/>
              <a:t>Language education in the digital age</a:t>
            </a:r>
            <a:endParaRPr lang="en-GB" dirty="0"/>
          </a:p>
        </p:txBody>
      </p:sp>
      <p:sp>
        <p:nvSpPr>
          <p:cNvPr id="3" name="Content Placeholder 2">
            <a:extLst>
              <a:ext uri="{FF2B5EF4-FFF2-40B4-BE49-F238E27FC236}">
                <a16:creationId xmlns:a16="http://schemas.microsoft.com/office/drawing/2014/main" id="{4D4580D2-DEAA-452D-BA68-7A63E74B26C2}"/>
              </a:ext>
            </a:extLst>
          </p:cNvPr>
          <p:cNvSpPr>
            <a:spLocks noGrp="1"/>
          </p:cNvSpPr>
          <p:nvPr>
            <p:ph idx="1"/>
          </p:nvPr>
        </p:nvSpPr>
        <p:spPr/>
        <p:txBody>
          <a:bodyPr>
            <a:normAutofit fontScale="92500" lnSpcReduction="10000"/>
          </a:bodyPr>
          <a:lstStyle/>
          <a:p>
            <a:r>
              <a:rPr lang="en-US" dirty="0"/>
              <a:t>The What</a:t>
            </a:r>
          </a:p>
          <a:p>
            <a:pPr lvl="1"/>
            <a:r>
              <a:rPr lang="en-US" dirty="0"/>
              <a:t>New forms and uses of languages</a:t>
            </a:r>
          </a:p>
          <a:p>
            <a:pPr lvl="1"/>
            <a:r>
              <a:rPr lang="en-US" dirty="0"/>
              <a:t>Plurilingual approach; inclusion of all repertoires</a:t>
            </a:r>
          </a:p>
          <a:p>
            <a:pPr lvl="1"/>
            <a:r>
              <a:rPr lang="en-US" dirty="0"/>
              <a:t>Languages as communicative &amp; meaning making resource</a:t>
            </a:r>
            <a:br>
              <a:rPr lang="en-US" dirty="0"/>
            </a:br>
            <a:r>
              <a:rPr lang="en-US" i="1" dirty="0"/>
              <a:t>rather than: “</a:t>
            </a:r>
            <a:r>
              <a:rPr lang="en-US" dirty="0"/>
              <a:t>transactional tool”</a:t>
            </a:r>
          </a:p>
          <a:p>
            <a:r>
              <a:rPr lang="en-US" dirty="0"/>
              <a:t>The How</a:t>
            </a:r>
          </a:p>
          <a:p>
            <a:pPr lvl="1"/>
            <a:r>
              <a:rPr lang="en-US" dirty="0"/>
              <a:t>Use of authentic situations &amp; relevant language</a:t>
            </a:r>
          </a:p>
          <a:p>
            <a:pPr lvl="1"/>
            <a:r>
              <a:rPr lang="en-US" dirty="0"/>
              <a:t>Use of digital tools (language learning apps, VLEs &amp; platforms, etc.)</a:t>
            </a:r>
          </a:p>
          <a:p>
            <a:pPr lvl="1"/>
            <a:r>
              <a:rPr lang="en-US" dirty="0"/>
              <a:t>Inclusion of tools based on AI (machine translation, text editors, text production, chatbots …?</a:t>
            </a:r>
          </a:p>
          <a:p>
            <a:pPr marL="457200" lvl="1" indent="0">
              <a:buNone/>
            </a:pPr>
            <a:r>
              <a:rPr lang="en-US" dirty="0">
                <a:sym typeface="Wingdings" panose="05000000000000000000" pitchFamily="2" charset="2"/>
              </a:rPr>
              <a:t> </a:t>
            </a:r>
            <a:r>
              <a:rPr lang="en-US" dirty="0"/>
              <a:t>Tool specific differentiation of language development?</a:t>
            </a:r>
          </a:p>
          <a:p>
            <a:pPr lvl="1"/>
            <a:endParaRPr lang="en-US" dirty="0"/>
          </a:p>
          <a:p>
            <a:pPr lvl="1"/>
            <a:endParaRPr lang="en-GB" dirty="0"/>
          </a:p>
        </p:txBody>
      </p:sp>
    </p:spTree>
    <p:extLst>
      <p:ext uri="{BB962C8B-B14F-4D97-AF65-F5344CB8AC3E}">
        <p14:creationId xmlns:p14="http://schemas.microsoft.com/office/powerpoint/2010/main" val="175000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8E72-43E2-141B-3F93-7CA1E1100780}"/>
              </a:ext>
            </a:extLst>
          </p:cNvPr>
          <p:cNvSpPr>
            <a:spLocks noGrp="1"/>
          </p:cNvSpPr>
          <p:nvPr>
            <p:ph type="title"/>
          </p:nvPr>
        </p:nvSpPr>
        <p:spPr/>
        <p:txBody>
          <a:bodyPr/>
          <a:lstStyle/>
          <a:p>
            <a:r>
              <a:rPr lang="en-US" dirty="0"/>
              <a:t>Machine Translation (MT)</a:t>
            </a:r>
            <a:endParaRPr lang="en-GB" dirty="0"/>
          </a:p>
        </p:txBody>
      </p:sp>
      <p:sp>
        <p:nvSpPr>
          <p:cNvPr id="3" name="Content Placeholder 2">
            <a:extLst>
              <a:ext uri="{FF2B5EF4-FFF2-40B4-BE49-F238E27FC236}">
                <a16:creationId xmlns:a16="http://schemas.microsoft.com/office/drawing/2014/main" id="{5DE5F87C-864C-D01F-FCFC-6FDA8C66C508}"/>
              </a:ext>
            </a:extLst>
          </p:cNvPr>
          <p:cNvSpPr>
            <a:spLocks noGrp="1"/>
          </p:cNvSpPr>
          <p:nvPr>
            <p:ph idx="1"/>
          </p:nvPr>
        </p:nvSpPr>
        <p:spPr/>
        <p:txBody>
          <a:bodyPr/>
          <a:lstStyle/>
          <a:p>
            <a:pPr marL="0" indent="0">
              <a:buNone/>
            </a:pPr>
            <a:r>
              <a:rPr lang="en-US" dirty="0"/>
              <a:t>“Machine translation is the automatic translation of a text from one language to another language without human intervention.”</a:t>
            </a:r>
          </a:p>
          <a:p>
            <a:pPr marL="0" indent="0">
              <a:buNone/>
            </a:pPr>
            <a:endParaRPr lang="en-US" dirty="0"/>
          </a:p>
        </p:txBody>
      </p:sp>
    </p:spTree>
    <p:extLst>
      <p:ext uri="{BB962C8B-B14F-4D97-AF65-F5344CB8AC3E}">
        <p14:creationId xmlns:p14="http://schemas.microsoft.com/office/powerpoint/2010/main" val="212315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AC5D3D4D-DE7A-7CB6-B04C-9BC065CF1F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862" y="128588"/>
            <a:ext cx="10582275" cy="6231555"/>
          </a:xfrm>
          <a:prstGeom prst="rect">
            <a:avLst/>
          </a:prstGeom>
        </p:spPr>
      </p:pic>
      <p:sp>
        <p:nvSpPr>
          <p:cNvPr id="11" name="TextBox 10">
            <a:extLst>
              <a:ext uri="{FF2B5EF4-FFF2-40B4-BE49-F238E27FC236}">
                <a16:creationId xmlns:a16="http://schemas.microsoft.com/office/drawing/2014/main" id="{3D6E1CA3-D692-4FE2-F78A-457D0DC531AC}"/>
              </a:ext>
            </a:extLst>
          </p:cNvPr>
          <p:cNvSpPr txBox="1"/>
          <p:nvPr/>
        </p:nvSpPr>
        <p:spPr>
          <a:xfrm>
            <a:off x="804862" y="6488668"/>
            <a:ext cx="10353675" cy="646331"/>
          </a:xfrm>
          <a:prstGeom prst="rect">
            <a:avLst/>
          </a:prstGeom>
          <a:noFill/>
        </p:spPr>
        <p:txBody>
          <a:bodyPr wrap="square" rtlCol="0">
            <a:spAutoFit/>
          </a:bodyPr>
          <a:lstStyle/>
          <a:p>
            <a:r>
              <a:rPr lang="en-GB" dirty="0">
                <a:solidFill>
                  <a:schemeClr val="bg1"/>
                </a:solidFill>
                <a:effectLst>
                  <a:outerShdw blurRad="38100" dist="38100" dir="2700000" algn="tl">
                    <a:srgbClr val="000000">
                      <a:alpha val="43137"/>
                    </a:srgbClr>
                  </a:outerShdw>
                </a:effectLst>
              </a:rPr>
              <a:t>Infographic: </a:t>
            </a:r>
            <a:r>
              <a:rPr lang="en-GB" dirty="0">
                <a:solidFill>
                  <a:schemeClr val="bg1"/>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https://syncedreview.com/2020/05/20/neural-network-ai-is-the-future-of-the-translation-industry/</a:t>
            </a:r>
            <a:r>
              <a:rPr lang="en-GB"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5749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BEA7-3B82-5EEB-67A3-A98C472E4735}"/>
              </a:ext>
            </a:extLst>
          </p:cNvPr>
          <p:cNvSpPr>
            <a:spLocks noGrp="1"/>
          </p:cNvSpPr>
          <p:nvPr>
            <p:ph type="title"/>
          </p:nvPr>
        </p:nvSpPr>
        <p:spPr/>
        <p:txBody>
          <a:bodyPr/>
          <a:lstStyle/>
          <a:p>
            <a:r>
              <a:rPr lang="en-US" dirty="0"/>
              <a:t>Neural Machine Translation</a:t>
            </a:r>
            <a:endParaRPr lang="en-GB" dirty="0"/>
          </a:p>
        </p:txBody>
      </p:sp>
      <p:sp>
        <p:nvSpPr>
          <p:cNvPr id="3" name="Content Placeholder 2">
            <a:extLst>
              <a:ext uri="{FF2B5EF4-FFF2-40B4-BE49-F238E27FC236}">
                <a16:creationId xmlns:a16="http://schemas.microsoft.com/office/drawing/2014/main" id="{E9299998-4504-1EB3-DF65-559DE385AD79}"/>
              </a:ext>
            </a:extLst>
          </p:cNvPr>
          <p:cNvSpPr>
            <a:spLocks noGrp="1"/>
          </p:cNvSpPr>
          <p:nvPr>
            <p:ph idx="1"/>
          </p:nvPr>
        </p:nvSpPr>
        <p:spPr/>
        <p:txBody>
          <a:bodyPr/>
          <a:lstStyle/>
          <a:p>
            <a:r>
              <a:rPr lang="en-US" dirty="0"/>
              <a:t>Data driven: </a:t>
            </a:r>
            <a:r>
              <a:rPr lang="en-US" dirty="0" err="1"/>
              <a:t>enourmous</a:t>
            </a:r>
            <a:r>
              <a:rPr lang="en-US" dirty="0"/>
              <a:t> training data</a:t>
            </a:r>
          </a:p>
          <a:p>
            <a:r>
              <a:rPr lang="en-US" dirty="0"/>
              <a:t>Neural networks: multiple computational layers</a:t>
            </a:r>
          </a:p>
          <a:p>
            <a:r>
              <a:rPr lang="en-US" dirty="0"/>
              <a:t>Machine learning / Deep learning</a:t>
            </a:r>
          </a:p>
          <a:p>
            <a:r>
              <a:rPr lang="en-US" dirty="0"/>
              <a:t>Algorithmic bias</a:t>
            </a:r>
          </a:p>
          <a:p>
            <a:r>
              <a:rPr lang="en-US" dirty="0"/>
              <a:t>Human – Computer Interaction (HCI) vs. AI</a:t>
            </a:r>
            <a:endParaRPr lang="en-GB" dirty="0"/>
          </a:p>
        </p:txBody>
      </p:sp>
    </p:spTree>
    <p:extLst>
      <p:ext uri="{BB962C8B-B14F-4D97-AF65-F5344CB8AC3E}">
        <p14:creationId xmlns:p14="http://schemas.microsoft.com/office/powerpoint/2010/main" val="284397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A36FB4-F0EE-6E5E-5D61-A5404E733DAD}"/>
              </a:ext>
            </a:extLst>
          </p:cNvPr>
          <p:cNvSpPr>
            <a:spLocks noGrp="1"/>
          </p:cNvSpPr>
          <p:nvPr>
            <p:ph type="title"/>
          </p:nvPr>
        </p:nvSpPr>
        <p:spPr/>
        <p:txBody>
          <a:bodyPr/>
          <a:lstStyle/>
          <a:p>
            <a:r>
              <a:rPr lang="en-US" dirty="0"/>
              <a:t>Neural Machine Translation</a:t>
            </a:r>
            <a:endParaRPr lang="en-GB" dirty="0"/>
          </a:p>
        </p:txBody>
      </p:sp>
      <p:sp>
        <p:nvSpPr>
          <p:cNvPr id="10" name="Content Placeholder 9">
            <a:extLst>
              <a:ext uri="{FF2B5EF4-FFF2-40B4-BE49-F238E27FC236}">
                <a16:creationId xmlns:a16="http://schemas.microsoft.com/office/drawing/2014/main" id="{9E32A0F2-A8D6-956A-82F5-322AE6D3E52C}"/>
              </a:ext>
            </a:extLst>
          </p:cNvPr>
          <p:cNvSpPr>
            <a:spLocks noGrp="1"/>
          </p:cNvSpPr>
          <p:nvPr>
            <p:ph idx="1"/>
          </p:nvPr>
        </p:nvSpPr>
        <p:spPr>
          <a:xfrm>
            <a:off x="4447188" y="1825625"/>
            <a:ext cx="6896101" cy="4351338"/>
          </a:xfrm>
        </p:spPr>
        <p:txBody>
          <a:bodyPr/>
          <a:lstStyle/>
          <a:p>
            <a:r>
              <a:rPr lang="en-US" dirty="0"/>
              <a:t>Input layer</a:t>
            </a:r>
          </a:p>
          <a:p>
            <a:r>
              <a:rPr lang="en-US" dirty="0"/>
              <a:t>Neural networks with multiple computational layers</a:t>
            </a:r>
          </a:p>
          <a:p>
            <a:r>
              <a:rPr lang="en-US" dirty="0"/>
              <a:t>Output layer</a:t>
            </a:r>
            <a:endParaRPr lang="en-GB" dirty="0"/>
          </a:p>
        </p:txBody>
      </p:sp>
      <p:pic>
        <p:nvPicPr>
          <p:cNvPr id="11" name="Content Placeholder 4">
            <a:extLst>
              <a:ext uri="{FF2B5EF4-FFF2-40B4-BE49-F238E27FC236}">
                <a16:creationId xmlns:a16="http://schemas.microsoft.com/office/drawing/2014/main" id="{9B599E14-8BBB-E14A-24DF-9ABF7C562F1F}"/>
              </a:ext>
            </a:extLst>
          </p:cNvPr>
          <p:cNvPicPr>
            <a:picLocks noChangeAspect="1"/>
          </p:cNvPicPr>
          <p:nvPr/>
        </p:nvPicPr>
        <p:blipFill>
          <a:blip r:embed="rId3"/>
          <a:stretch>
            <a:fillRect/>
          </a:stretch>
        </p:blipFill>
        <p:spPr>
          <a:xfrm>
            <a:off x="838200" y="1825625"/>
            <a:ext cx="3458563" cy="4351338"/>
          </a:xfrm>
          <a:prstGeom prst="rect">
            <a:avLst/>
          </a:prstGeom>
          <a:solidFill>
            <a:schemeClr val="bg1">
              <a:alpha val="80000"/>
            </a:schemeClr>
          </a:solidFill>
          <a:effectLst>
            <a:softEdge rad="63500"/>
          </a:effectLst>
        </p:spPr>
      </p:pic>
    </p:spTree>
    <p:extLst>
      <p:ext uri="{BB962C8B-B14F-4D97-AF65-F5344CB8AC3E}">
        <p14:creationId xmlns:p14="http://schemas.microsoft.com/office/powerpoint/2010/main" val="83468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A611-4C5E-7757-4C91-9EFF82F7647D}"/>
              </a:ext>
            </a:extLst>
          </p:cNvPr>
          <p:cNvSpPr>
            <a:spLocks noGrp="1"/>
          </p:cNvSpPr>
          <p:nvPr>
            <p:ph type="title"/>
          </p:nvPr>
        </p:nvSpPr>
        <p:spPr/>
        <p:txBody>
          <a:bodyPr/>
          <a:lstStyle/>
          <a:p>
            <a:r>
              <a:rPr lang="en-US" dirty="0"/>
              <a:t>Machine translation platforms</a:t>
            </a:r>
            <a:endParaRPr lang="en-GB" dirty="0"/>
          </a:p>
        </p:txBody>
      </p:sp>
      <p:pic>
        <p:nvPicPr>
          <p:cNvPr id="4" name="Google Shape;57;p13">
            <a:extLst>
              <a:ext uri="{FF2B5EF4-FFF2-40B4-BE49-F238E27FC236}">
                <a16:creationId xmlns:a16="http://schemas.microsoft.com/office/drawing/2014/main" id="{94A2D011-43B0-9B24-5691-A5F6C08AC890}"/>
              </a:ext>
            </a:extLst>
          </p:cNvPr>
          <p:cNvPicPr preferRelativeResize="0"/>
          <p:nvPr/>
        </p:nvPicPr>
        <p:blipFill>
          <a:blip r:embed="rId3">
            <a:alphaModFix/>
          </a:blip>
          <a:stretch>
            <a:fillRect/>
          </a:stretch>
        </p:blipFill>
        <p:spPr>
          <a:xfrm>
            <a:off x="935473" y="1997996"/>
            <a:ext cx="1647316" cy="1431004"/>
          </a:xfrm>
          <a:prstGeom prst="rect">
            <a:avLst/>
          </a:prstGeom>
          <a:noFill/>
          <a:ln>
            <a:noFill/>
          </a:ln>
        </p:spPr>
      </p:pic>
      <p:pic>
        <p:nvPicPr>
          <p:cNvPr id="5" name="Google Shape;58;p13">
            <a:extLst>
              <a:ext uri="{FF2B5EF4-FFF2-40B4-BE49-F238E27FC236}">
                <a16:creationId xmlns:a16="http://schemas.microsoft.com/office/drawing/2014/main" id="{063E4E64-2D71-804A-0E3F-81A2A9136DA9}"/>
              </a:ext>
            </a:extLst>
          </p:cNvPr>
          <p:cNvPicPr preferRelativeResize="0"/>
          <p:nvPr/>
        </p:nvPicPr>
        <p:blipFill>
          <a:blip r:embed="rId4">
            <a:alphaModFix/>
          </a:blip>
          <a:stretch>
            <a:fillRect/>
          </a:stretch>
        </p:blipFill>
        <p:spPr>
          <a:xfrm>
            <a:off x="3225240" y="1997996"/>
            <a:ext cx="3184502" cy="1561381"/>
          </a:xfrm>
          <a:prstGeom prst="rect">
            <a:avLst/>
          </a:prstGeom>
          <a:noFill/>
          <a:ln>
            <a:noFill/>
          </a:ln>
        </p:spPr>
      </p:pic>
      <p:pic>
        <p:nvPicPr>
          <p:cNvPr id="7" name="Picture 6" descr="Icon&#10;&#10;Description automatically generated">
            <a:extLst>
              <a:ext uri="{FF2B5EF4-FFF2-40B4-BE49-F238E27FC236}">
                <a16:creationId xmlns:a16="http://schemas.microsoft.com/office/drawing/2014/main" id="{CCAE6B3A-0579-E820-1C23-925962A33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8937" y="1997996"/>
            <a:ext cx="1904762" cy="190476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53517DE8-8A68-11B5-2928-9C815CEAD4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995" y="4039786"/>
            <a:ext cx="1904762" cy="1904762"/>
          </a:xfrm>
          <a:prstGeom prst="rect">
            <a:avLst/>
          </a:prstGeom>
        </p:spPr>
      </p:pic>
      <p:pic>
        <p:nvPicPr>
          <p:cNvPr id="11" name="Picture 10" descr="Icon&#10;&#10;Description automatically generated">
            <a:extLst>
              <a:ext uri="{FF2B5EF4-FFF2-40B4-BE49-F238E27FC236}">
                <a16:creationId xmlns:a16="http://schemas.microsoft.com/office/drawing/2014/main" id="{3DD54608-219D-328F-2AE6-8E0AA4BA16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5701" y="3994221"/>
            <a:ext cx="1904762" cy="1904762"/>
          </a:xfrm>
          <a:prstGeom prst="rect">
            <a:avLst/>
          </a:prstGeom>
        </p:spPr>
      </p:pic>
      <p:pic>
        <p:nvPicPr>
          <p:cNvPr id="14" name="Picture 13">
            <a:extLst>
              <a:ext uri="{FF2B5EF4-FFF2-40B4-BE49-F238E27FC236}">
                <a16:creationId xmlns:a16="http://schemas.microsoft.com/office/drawing/2014/main" id="{B453CAED-6262-3893-650E-9A4DF71FA3B0}"/>
              </a:ext>
            </a:extLst>
          </p:cNvPr>
          <p:cNvPicPr>
            <a:picLocks noChangeAspect="1"/>
          </p:cNvPicPr>
          <p:nvPr/>
        </p:nvPicPr>
        <p:blipFill>
          <a:blip r:embed="rId8"/>
          <a:stretch>
            <a:fillRect/>
          </a:stretch>
        </p:blipFill>
        <p:spPr>
          <a:xfrm>
            <a:off x="7932846" y="5119687"/>
            <a:ext cx="1133475" cy="1133475"/>
          </a:xfrm>
          <a:prstGeom prst="rect">
            <a:avLst/>
          </a:prstGeom>
        </p:spPr>
      </p:pic>
      <p:grpSp>
        <p:nvGrpSpPr>
          <p:cNvPr id="17" name="Group 16">
            <a:extLst>
              <a:ext uri="{FF2B5EF4-FFF2-40B4-BE49-F238E27FC236}">
                <a16:creationId xmlns:a16="http://schemas.microsoft.com/office/drawing/2014/main" id="{A3DE4923-FF4A-55FB-27EB-6C11F4C4A317}"/>
              </a:ext>
            </a:extLst>
          </p:cNvPr>
          <p:cNvGrpSpPr/>
          <p:nvPr/>
        </p:nvGrpSpPr>
        <p:grpSpPr>
          <a:xfrm>
            <a:off x="2827001" y="4568400"/>
            <a:ext cx="1840142" cy="1889878"/>
            <a:chOff x="4614862" y="4109695"/>
            <a:chExt cx="1840142" cy="1889878"/>
          </a:xfrm>
        </p:grpSpPr>
        <p:sp>
          <p:nvSpPr>
            <p:cNvPr id="15" name="Rectangle 14">
              <a:extLst>
                <a:ext uri="{FF2B5EF4-FFF2-40B4-BE49-F238E27FC236}">
                  <a16:creationId xmlns:a16="http://schemas.microsoft.com/office/drawing/2014/main" id="{10CC79F3-B1B5-892F-AE68-590EABD2E6E6}"/>
                </a:ext>
              </a:extLst>
            </p:cNvPr>
            <p:cNvSpPr/>
            <p:nvPr/>
          </p:nvSpPr>
          <p:spPr>
            <a:xfrm>
              <a:off x="4614862" y="4109695"/>
              <a:ext cx="1828800" cy="1889878"/>
            </a:xfrm>
            <a:prstGeom prst="rect">
              <a:avLst/>
            </a:prstGeom>
            <a:solidFill>
              <a:schemeClr val="bg1">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5C657026-F284-132C-A1D4-88870D157612}"/>
                </a:ext>
              </a:extLst>
            </p:cNvPr>
            <p:cNvPicPr>
              <a:picLocks noChangeAspect="1"/>
            </p:cNvPicPr>
            <p:nvPr/>
          </p:nvPicPr>
          <p:blipFill rotWithShape="1">
            <a:blip r:embed="rId9" cstate="hqprint">
              <a:alphaModFix/>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 r="71954"/>
            <a:stretch/>
          </p:blipFill>
          <p:spPr>
            <a:xfrm>
              <a:off x="4626204" y="4182758"/>
              <a:ext cx="1828800" cy="1816815"/>
            </a:xfrm>
            <a:prstGeom prst="rect">
              <a:avLst/>
            </a:prstGeom>
          </p:spPr>
        </p:pic>
      </p:grpSp>
      <p:pic>
        <p:nvPicPr>
          <p:cNvPr id="3" name="Picture 2">
            <a:extLst>
              <a:ext uri="{FF2B5EF4-FFF2-40B4-BE49-F238E27FC236}">
                <a16:creationId xmlns:a16="http://schemas.microsoft.com/office/drawing/2014/main" id="{A5F26480-6B3B-DF04-CB12-6A0941E6C809}"/>
              </a:ext>
            </a:extLst>
          </p:cNvPr>
          <p:cNvPicPr>
            <a:picLocks noChangeAspect="1"/>
          </p:cNvPicPr>
          <p:nvPr/>
        </p:nvPicPr>
        <p:blipFill>
          <a:blip r:embed="rId11"/>
          <a:stretch>
            <a:fillRect/>
          </a:stretch>
        </p:blipFill>
        <p:spPr>
          <a:xfrm>
            <a:off x="9459466" y="4267200"/>
            <a:ext cx="2466975" cy="1847850"/>
          </a:xfrm>
          <a:prstGeom prst="rect">
            <a:avLst/>
          </a:prstGeom>
        </p:spPr>
      </p:pic>
      <p:sp>
        <p:nvSpPr>
          <p:cNvPr id="6" name="TextBox 5">
            <a:extLst>
              <a:ext uri="{FF2B5EF4-FFF2-40B4-BE49-F238E27FC236}">
                <a16:creationId xmlns:a16="http://schemas.microsoft.com/office/drawing/2014/main" id="{1577B853-4DA5-AEDC-E05B-2A7270986E56}"/>
              </a:ext>
            </a:extLst>
          </p:cNvPr>
          <p:cNvSpPr txBox="1"/>
          <p:nvPr/>
        </p:nvSpPr>
        <p:spPr>
          <a:xfrm>
            <a:off x="7562850" y="3559377"/>
            <a:ext cx="1904762" cy="369332"/>
          </a:xfrm>
          <a:prstGeom prst="rect">
            <a:avLst/>
          </a:prstGeom>
          <a:noFill/>
        </p:spPr>
        <p:txBody>
          <a:bodyPr wrap="square" rtlCol="0">
            <a:spAutoFit/>
          </a:bodyPr>
          <a:lstStyle/>
          <a:p>
            <a:r>
              <a:rPr lang="en-US" dirty="0"/>
              <a:t>Microsoft</a:t>
            </a:r>
            <a:endParaRPr lang="en-GB" dirty="0"/>
          </a:p>
        </p:txBody>
      </p:sp>
      <p:sp>
        <p:nvSpPr>
          <p:cNvPr id="8" name="TextBox 7">
            <a:extLst>
              <a:ext uri="{FF2B5EF4-FFF2-40B4-BE49-F238E27FC236}">
                <a16:creationId xmlns:a16="http://schemas.microsoft.com/office/drawing/2014/main" id="{BC799EBE-D970-FA75-1A83-96200DB2E1CC}"/>
              </a:ext>
            </a:extLst>
          </p:cNvPr>
          <p:cNvSpPr txBox="1"/>
          <p:nvPr/>
        </p:nvSpPr>
        <p:spPr>
          <a:xfrm>
            <a:off x="7921504" y="5955021"/>
            <a:ext cx="992317" cy="369332"/>
          </a:xfrm>
          <a:prstGeom prst="rect">
            <a:avLst/>
          </a:prstGeom>
          <a:noFill/>
        </p:spPr>
        <p:txBody>
          <a:bodyPr wrap="square" rtlCol="0">
            <a:spAutoFit/>
          </a:bodyPr>
          <a:lstStyle/>
          <a:p>
            <a:r>
              <a:rPr lang="en-US" dirty="0"/>
              <a:t>Yandex</a:t>
            </a:r>
            <a:endParaRPr lang="en-GB" dirty="0"/>
          </a:p>
        </p:txBody>
      </p:sp>
      <p:sp>
        <p:nvSpPr>
          <p:cNvPr id="10" name="TextBox 9">
            <a:extLst>
              <a:ext uri="{FF2B5EF4-FFF2-40B4-BE49-F238E27FC236}">
                <a16:creationId xmlns:a16="http://schemas.microsoft.com/office/drawing/2014/main" id="{1F3A0463-085C-5C06-D96D-513F3F079398}"/>
              </a:ext>
            </a:extLst>
          </p:cNvPr>
          <p:cNvSpPr txBox="1"/>
          <p:nvPr/>
        </p:nvSpPr>
        <p:spPr>
          <a:xfrm>
            <a:off x="9452507" y="5786230"/>
            <a:ext cx="992317" cy="369332"/>
          </a:xfrm>
          <a:prstGeom prst="rect">
            <a:avLst/>
          </a:prstGeom>
          <a:noFill/>
        </p:spPr>
        <p:txBody>
          <a:bodyPr wrap="square" rtlCol="0">
            <a:spAutoFit/>
          </a:bodyPr>
          <a:lstStyle/>
          <a:p>
            <a:r>
              <a:rPr lang="en-US" dirty="0"/>
              <a:t>Papago</a:t>
            </a:r>
            <a:endParaRPr lang="en-GB" dirty="0"/>
          </a:p>
        </p:txBody>
      </p:sp>
      <p:sp>
        <p:nvSpPr>
          <p:cNvPr id="12" name="TextBox 11">
            <a:extLst>
              <a:ext uri="{FF2B5EF4-FFF2-40B4-BE49-F238E27FC236}">
                <a16:creationId xmlns:a16="http://schemas.microsoft.com/office/drawing/2014/main" id="{924849B0-742C-C368-6DBD-C881E8973781}"/>
              </a:ext>
            </a:extLst>
          </p:cNvPr>
          <p:cNvSpPr txBox="1"/>
          <p:nvPr/>
        </p:nvSpPr>
        <p:spPr>
          <a:xfrm>
            <a:off x="6409742" y="5575216"/>
            <a:ext cx="992317" cy="369332"/>
          </a:xfrm>
          <a:prstGeom prst="rect">
            <a:avLst/>
          </a:prstGeom>
          <a:noFill/>
        </p:spPr>
        <p:txBody>
          <a:bodyPr wrap="square" rtlCol="0">
            <a:spAutoFit/>
          </a:bodyPr>
          <a:lstStyle/>
          <a:p>
            <a:r>
              <a:rPr lang="en-US" dirty="0"/>
              <a:t>Baidu</a:t>
            </a:r>
            <a:endParaRPr lang="en-GB" dirty="0"/>
          </a:p>
        </p:txBody>
      </p:sp>
      <p:sp>
        <p:nvSpPr>
          <p:cNvPr id="16" name="TextBox 15">
            <a:extLst>
              <a:ext uri="{FF2B5EF4-FFF2-40B4-BE49-F238E27FC236}">
                <a16:creationId xmlns:a16="http://schemas.microsoft.com/office/drawing/2014/main" id="{729DFAF9-1A9A-DC50-26E2-0FBFC19467A1}"/>
              </a:ext>
            </a:extLst>
          </p:cNvPr>
          <p:cNvSpPr txBox="1"/>
          <p:nvPr/>
        </p:nvSpPr>
        <p:spPr>
          <a:xfrm>
            <a:off x="3825174" y="6105857"/>
            <a:ext cx="992317" cy="369332"/>
          </a:xfrm>
          <a:prstGeom prst="rect">
            <a:avLst/>
          </a:prstGeom>
          <a:noFill/>
        </p:spPr>
        <p:txBody>
          <a:bodyPr wrap="square" rtlCol="0">
            <a:spAutoFit/>
          </a:bodyPr>
          <a:lstStyle/>
          <a:p>
            <a:r>
              <a:rPr lang="en-US" dirty="0" err="1"/>
              <a:t>Systran</a:t>
            </a:r>
            <a:endParaRPr lang="en-GB" dirty="0"/>
          </a:p>
        </p:txBody>
      </p:sp>
      <p:sp>
        <p:nvSpPr>
          <p:cNvPr id="18" name="TextBox 17">
            <a:extLst>
              <a:ext uri="{FF2B5EF4-FFF2-40B4-BE49-F238E27FC236}">
                <a16:creationId xmlns:a16="http://schemas.microsoft.com/office/drawing/2014/main" id="{3CA204FB-9E7B-3F66-8DFD-F1776B00BE1B}"/>
              </a:ext>
            </a:extLst>
          </p:cNvPr>
          <p:cNvSpPr txBox="1"/>
          <p:nvPr/>
        </p:nvSpPr>
        <p:spPr>
          <a:xfrm>
            <a:off x="376995" y="5585689"/>
            <a:ext cx="992317" cy="369332"/>
          </a:xfrm>
          <a:prstGeom prst="rect">
            <a:avLst/>
          </a:prstGeom>
          <a:noFill/>
        </p:spPr>
        <p:txBody>
          <a:bodyPr wrap="square" rtlCol="0">
            <a:spAutoFit/>
          </a:bodyPr>
          <a:lstStyle/>
          <a:p>
            <a:r>
              <a:rPr lang="en-US" dirty="0"/>
              <a:t>Amazon</a:t>
            </a:r>
            <a:endParaRPr lang="en-GB" dirty="0"/>
          </a:p>
        </p:txBody>
      </p:sp>
      <p:pic>
        <p:nvPicPr>
          <p:cNvPr id="19" name="Picture 18">
            <a:extLst>
              <a:ext uri="{FF2B5EF4-FFF2-40B4-BE49-F238E27FC236}">
                <a16:creationId xmlns:a16="http://schemas.microsoft.com/office/drawing/2014/main" id="{F469C8E2-4A9A-FEE0-70FA-E9D4A4D595BE}"/>
              </a:ext>
            </a:extLst>
          </p:cNvPr>
          <p:cNvPicPr>
            <a:picLocks noChangeAspect="1"/>
          </p:cNvPicPr>
          <p:nvPr/>
        </p:nvPicPr>
        <p:blipFill>
          <a:blip r:embed="rId12"/>
          <a:stretch>
            <a:fillRect/>
          </a:stretch>
        </p:blipFill>
        <p:spPr>
          <a:xfrm>
            <a:off x="10221087" y="1979412"/>
            <a:ext cx="1771650" cy="1771650"/>
          </a:xfrm>
          <a:prstGeom prst="rect">
            <a:avLst/>
          </a:prstGeom>
        </p:spPr>
      </p:pic>
      <p:sp>
        <p:nvSpPr>
          <p:cNvPr id="20" name="TextBox 19">
            <a:extLst>
              <a:ext uri="{FF2B5EF4-FFF2-40B4-BE49-F238E27FC236}">
                <a16:creationId xmlns:a16="http://schemas.microsoft.com/office/drawing/2014/main" id="{EE691B14-66CF-61EF-9EFC-66235424D738}"/>
              </a:ext>
            </a:extLst>
          </p:cNvPr>
          <p:cNvSpPr txBox="1"/>
          <p:nvPr/>
        </p:nvSpPr>
        <p:spPr>
          <a:xfrm>
            <a:off x="10236047" y="3419307"/>
            <a:ext cx="992317" cy="369332"/>
          </a:xfrm>
          <a:prstGeom prst="rect">
            <a:avLst/>
          </a:prstGeom>
          <a:noFill/>
        </p:spPr>
        <p:txBody>
          <a:bodyPr wrap="square" rtlCol="0">
            <a:spAutoFit/>
          </a:bodyPr>
          <a:lstStyle/>
          <a:p>
            <a:r>
              <a:rPr lang="en-US" dirty="0"/>
              <a:t>Reverso</a:t>
            </a:r>
            <a:endParaRPr lang="en-GB" dirty="0"/>
          </a:p>
        </p:txBody>
      </p:sp>
    </p:spTree>
    <p:extLst>
      <p:ext uri="{BB962C8B-B14F-4D97-AF65-F5344CB8AC3E}">
        <p14:creationId xmlns:p14="http://schemas.microsoft.com/office/powerpoint/2010/main" val="61289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4CB6AEE-280A-56BE-2426-A8E41E760810}"/>
              </a:ext>
            </a:extLst>
          </p:cNvPr>
          <p:cNvSpPr>
            <a:spLocks noGrp="1"/>
          </p:cNvSpPr>
          <p:nvPr>
            <p:ph idx="1"/>
          </p:nvPr>
        </p:nvSpPr>
        <p:spPr>
          <a:xfrm>
            <a:off x="5204629" y="2574699"/>
            <a:ext cx="6251110" cy="3483864"/>
          </a:xfrm>
        </p:spPr>
        <p:txBody>
          <a:bodyPr>
            <a:normAutofit fontScale="92500" lnSpcReduction="10000"/>
          </a:bodyPr>
          <a:lstStyle/>
          <a:p>
            <a:pPr marL="0" indent="0">
              <a:lnSpc>
                <a:spcPct val="150000"/>
              </a:lnSpc>
              <a:buNone/>
            </a:pPr>
            <a:r>
              <a:rPr lang="en-US" sz="2400" b="1" dirty="0"/>
              <a:t>Language learning is </a:t>
            </a:r>
          </a:p>
          <a:p>
            <a:pPr lvl="1">
              <a:lnSpc>
                <a:spcPct val="150000"/>
              </a:lnSpc>
            </a:pPr>
            <a:r>
              <a:rPr lang="en-US" b="1" i="1" dirty="0"/>
              <a:t>communicative &amp; social</a:t>
            </a:r>
          </a:p>
          <a:p>
            <a:pPr lvl="1">
              <a:lnSpc>
                <a:spcPct val="150000"/>
              </a:lnSpc>
            </a:pPr>
            <a:r>
              <a:rPr lang="en-US" b="1" i="1" dirty="0"/>
              <a:t>plurilingual</a:t>
            </a:r>
          </a:p>
          <a:p>
            <a:pPr lvl="1">
              <a:lnSpc>
                <a:spcPct val="150000"/>
              </a:lnSpc>
            </a:pPr>
            <a:r>
              <a:rPr lang="en-US" b="1" i="1" dirty="0"/>
              <a:t>open ended</a:t>
            </a:r>
          </a:p>
          <a:p>
            <a:pPr lvl="1">
              <a:lnSpc>
                <a:spcPct val="150000"/>
              </a:lnSpc>
            </a:pPr>
            <a:r>
              <a:rPr lang="en-US" b="1" i="1" dirty="0"/>
              <a:t>embodied &amp; multimodal</a:t>
            </a:r>
          </a:p>
          <a:p>
            <a:pPr lvl="1">
              <a:lnSpc>
                <a:spcPct val="150000"/>
              </a:lnSpc>
            </a:pPr>
            <a:r>
              <a:rPr lang="en-US" b="1" i="1" dirty="0"/>
              <a:t>transformative &amp; political</a:t>
            </a:r>
          </a:p>
        </p:txBody>
      </p:sp>
      <p:sp>
        <p:nvSpPr>
          <p:cNvPr id="5" name="Title 1">
            <a:extLst>
              <a:ext uri="{FF2B5EF4-FFF2-40B4-BE49-F238E27FC236}">
                <a16:creationId xmlns:a16="http://schemas.microsoft.com/office/drawing/2014/main" id="{6DEDAA1D-FA3C-F5BF-2C2A-91B520DF80F5}"/>
              </a:ext>
            </a:extLst>
          </p:cNvPr>
          <p:cNvSpPr txBox="1">
            <a:spLocks/>
          </p:cNvSpPr>
          <p:nvPr/>
        </p:nvSpPr>
        <p:spPr>
          <a:xfrm>
            <a:off x="5130071" y="1466393"/>
            <a:ext cx="6251111" cy="751859"/>
          </a:xfrm>
          <a:prstGeom prst="rect">
            <a:avLst/>
          </a:prstGeom>
          <a:solidFill>
            <a:schemeClr val="bg1">
              <a:alpha val="80000"/>
            </a:schemeClr>
          </a:solidFill>
          <a:effectLst>
            <a:softEdge rad="63500"/>
          </a:effectLst>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b="1" kern="1200">
                <a:solidFill>
                  <a:schemeClr val="accent2">
                    <a:lumMod val="75000"/>
                  </a:schemeClr>
                </a:solidFill>
                <a:latin typeface="Arial" panose="020B0604020202020204" pitchFamily="34" charset="0"/>
                <a:ea typeface="Microsoft GothicNeo" panose="020B0503020000020004" pitchFamily="34" charset="-127"/>
                <a:cs typeface="Arial" panose="020B0604020202020204" pitchFamily="34" charset="0"/>
              </a:defRPr>
            </a:lvl1pPr>
          </a:lstStyle>
          <a:p>
            <a:r>
              <a:rPr lang="en-US" sz="5400" dirty="0"/>
              <a:t>Introduction</a:t>
            </a:r>
            <a:endParaRPr lang="en-GB" sz="5400" dirty="0"/>
          </a:p>
        </p:txBody>
      </p:sp>
      <p:pic>
        <p:nvPicPr>
          <p:cNvPr id="6" name="Picture 5" descr="A person wearing glasses&#10;&#10;Description automatically generated with medium confidence">
            <a:extLst>
              <a:ext uri="{FF2B5EF4-FFF2-40B4-BE49-F238E27FC236}">
                <a16:creationId xmlns:a16="http://schemas.microsoft.com/office/drawing/2014/main" id="{342D3807-A6E6-8AD6-6FCF-FA017EB91998}"/>
              </a:ext>
            </a:extLst>
          </p:cNvPr>
          <p:cNvPicPr>
            <a:picLocks noChangeAspect="1"/>
          </p:cNvPicPr>
          <p:nvPr/>
        </p:nvPicPr>
        <p:blipFill rotWithShape="1">
          <a:blip r:embed="rId2">
            <a:extLst>
              <a:ext uri="{28A0092B-C50C-407E-A947-70E740481C1C}">
                <a14:useLocalDpi xmlns:a14="http://schemas.microsoft.com/office/drawing/2010/main" val="0"/>
              </a:ext>
            </a:extLst>
          </a:blip>
          <a:srcRect l="10905"/>
          <a:stretch/>
        </p:blipFill>
        <p:spPr>
          <a:xfrm>
            <a:off x="0"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Tree>
    <p:extLst>
      <p:ext uri="{BB962C8B-B14F-4D97-AF65-F5344CB8AC3E}">
        <p14:creationId xmlns:p14="http://schemas.microsoft.com/office/powerpoint/2010/main" val="19844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02C2-165C-1906-FB39-FBDBF49F90B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A7E3634-6729-4577-CC2F-A30AD0F6CF64}"/>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6F17E581-51D3-D2E1-310E-15121281406A}"/>
              </a:ext>
            </a:extLst>
          </p:cNvPr>
          <p:cNvPicPr>
            <a:picLocks noChangeAspect="1"/>
          </p:cNvPicPr>
          <p:nvPr/>
        </p:nvPicPr>
        <p:blipFill>
          <a:blip r:embed="rId2"/>
          <a:stretch>
            <a:fillRect/>
          </a:stretch>
        </p:blipFill>
        <p:spPr>
          <a:xfrm>
            <a:off x="0" y="419100"/>
            <a:ext cx="12192000" cy="6019800"/>
          </a:xfrm>
          <a:prstGeom prst="rect">
            <a:avLst/>
          </a:prstGeom>
        </p:spPr>
      </p:pic>
      <p:pic>
        <p:nvPicPr>
          <p:cNvPr id="8" name="Google Shape;58;p13">
            <a:extLst>
              <a:ext uri="{FF2B5EF4-FFF2-40B4-BE49-F238E27FC236}">
                <a16:creationId xmlns:a16="http://schemas.microsoft.com/office/drawing/2014/main" id="{9D32329A-CF8E-D446-11AE-D85FBD3CF606}"/>
              </a:ext>
            </a:extLst>
          </p:cNvPr>
          <p:cNvPicPr preferRelativeResize="0"/>
          <p:nvPr/>
        </p:nvPicPr>
        <p:blipFill>
          <a:blip r:embed="rId3">
            <a:alphaModFix/>
          </a:blip>
          <a:stretch>
            <a:fillRect/>
          </a:stretch>
        </p:blipFill>
        <p:spPr>
          <a:xfrm>
            <a:off x="10375640" y="0"/>
            <a:ext cx="1816359" cy="933061"/>
          </a:xfrm>
          <a:prstGeom prst="rect">
            <a:avLst/>
          </a:prstGeom>
          <a:noFill/>
          <a:ln>
            <a:noFill/>
          </a:ln>
        </p:spPr>
      </p:pic>
    </p:spTree>
    <p:extLst>
      <p:ext uri="{BB962C8B-B14F-4D97-AF65-F5344CB8AC3E}">
        <p14:creationId xmlns:p14="http://schemas.microsoft.com/office/powerpoint/2010/main" val="182562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8ADC87-0AC3-65B0-FC09-C1BCFF5B8E01}"/>
              </a:ext>
            </a:extLst>
          </p:cNvPr>
          <p:cNvSpPr>
            <a:spLocks noGrp="1"/>
          </p:cNvSpPr>
          <p:nvPr>
            <p:ph idx="1"/>
          </p:nvPr>
        </p:nvSpPr>
        <p:spPr/>
        <p:txBody>
          <a:bodyPr/>
          <a:lstStyle/>
          <a:p>
            <a:endParaRPr lang="en-GB" dirty="0"/>
          </a:p>
        </p:txBody>
      </p:sp>
      <p:pic>
        <p:nvPicPr>
          <p:cNvPr id="9" name="Picture 8">
            <a:extLst>
              <a:ext uri="{FF2B5EF4-FFF2-40B4-BE49-F238E27FC236}">
                <a16:creationId xmlns:a16="http://schemas.microsoft.com/office/drawing/2014/main" id="{C312B1E8-7EAB-BFCF-12ED-1018DD1AB66A}"/>
              </a:ext>
            </a:extLst>
          </p:cNvPr>
          <p:cNvPicPr>
            <a:picLocks noChangeAspect="1"/>
          </p:cNvPicPr>
          <p:nvPr/>
        </p:nvPicPr>
        <p:blipFill>
          <a:blip r:embed="rId2"/>
          <a:stretch>
            <a:fillRect/>
          </a:stretch>
        </p:blipFill>
        <p:spPr>
          <a:xfrm>
            <a:off x="838200" y="2076111"/>
            <a:ext cx="10515600" cy="2172237"/>
          </a:xfrm>
          <a:prstGeom prst="rect">
            <a:avLst/>
          </a:prstGeom>
        </p:spPr>
      </p:pic>
      <p:pic>
        <p:nvPicPr>
          <p:cNvPr id="11" name="Picture 10">
            <a:extLst>
              <a:ext uri="{FF2B5EF4-FFF2-40B4-BE49-F238E27FC236}">
                <a16:creationId xmlns:a16="http://schemas.microsoft.com/office/drawing/2014/main" id="{5D54AB05-DCF2-3AAC-EE30-D6AFD064370A}"/>
              </a:ext>
            </a:extLst>
          </p:cNvPr>
          <p:cNvPicPr>
            <a:picLocks noChangeAspect="1"/>
          </p:cNvPicPr>
          <p:nvPr/>
        </p:nvPicPr>
        <p:blipFill>
          <a:blip r:embed="rId3"/>
          <a:stretch>
            <a:fillRect/>
          </a:stretch>
        </p:blipFill>
        <p:spPr>
          <a:xfrm>
            <a:off x="838200" y="4315817"/>
            <a:ext cx="10515600" cy="2177058"/>
          </a:xfrm>
          <a:prstGeom prst="rect">
            <a:avLst/>
          </a:prstGeom>
        </p:spPr>
      </p:pic>
      <p:pic>
        <p:nvPicPr>
          <p:cNvPr id="12" name="Google Shape;57;p13">
            <a:extLst>
              <a:ext uri="{FF2B5EF4-FFF2-40B4-BE49-F238E27FC236}">
                <a16:creationId xmlns:a16="http://schemas.microsoft.com/office/drawing/2014/main" id="{AB22B709-CDAF-496C-84B9-729030DDE6B2}"/>
              </a:ext>
            </a:extLst>
          </p:cNvPr>
          <p:cNvPicPr preferRelativeResize="0"/>
          <p:nvPr/>
        </p:nvPicPr>
        <p:blipFill>
          <a:blip r:embed="rId4">
            <a:alphaModFix/>
          </a:blip>
          <a:stretch>
            <a:fillRect/>
          </a:stretch>
        </p:blipFill>
        <p:spPr>
          <a:xfrm>
            <a:off x="10344658" y="269378"/>
            <a:ext cx="1647316" cy="1431004"/>
          </a:xfrm>
          <a:prstGeom prst="rect">
            <a:avLst/>
          </a:prstGeom>
          <a:noFill/>
          <a:ln>
            <a:noFill/>
          </a:ln>
        </p:spPr>
      </p:pic>
      <p:sp>
        <p:nvSpPr>
          <p:cNvPr id="3" name="TextBox 2">
            <a:extLst>
              <a:ext uri="{FF2B5EF4-FFF2-40B4-BE49-F238E27FC236}">
                <a16:creationId xmlns:a16="http://schemas.microsoft.com/office/drawing/2014/main" id="{1BCA3567-E478-48BC-20CA-0FAF615099C7}"/>
              </a:ext>
            </a:extLst>
          </p:cNvPr>
          <p:cNvSpPr txBox="1"/>
          <p:nvPr/>
        </p:nvSpPr>
        <p:spPr>
          <a:xfrm>
            <a:off x="838199" y="409575"/>
            <a:ext cx="9267825" cy="1200329"/>
          </a:xfrm>
          <a:prstGeom prst="rect">
            <a:avLst/>
          </a:prstGeom>
          <a:solidFill>
            <a:schemeClr val="bg1">
              <a:alpha val="80000"/>
            </a:schemeClr>
          </a:solidFill>
          <a:effectLst>
            <a:softEdge rad="63500"/>
          </a:effectLst>
        </p:spPr>
        <p:txBody>
          <a:bodyPr wrap="square" rtlCol="0">
            <a:spAutoFit/>
          </a:bodyPr>
          <a:lstStyle/>
          <a:p>
            <a:r>
              <a:rPr lang="en-US" b="1" i="1" dirty="0">
                <a:solidFill>
                  <a:schemeClr val="accent2">
                    <a:lumMod val="75000"/>
                  </a:schemeClr>
                </a:solidFill>
              </a:rPr>
              <a:t>Situation: You have returned from your year abroad in Hamburg and want to catch up with Klaus, a student you have met I Hamburg.</a:t>
            </a:r>
          </a:p>
          <a:p>
            <a:r>
              <a:rPr lang="en-US" b="1" i="1" dirty="0">
                <a:solidFill>
                  <a:schemeClr val="accent2">
                    <a:lumMod val="75000"/>
                  </a:schemeClr>
                </a:solidFill>
              </a:rPr>
              <a:t>Task: Write a letter where you talk about your course, and what you are doing at the moment. Invite your friend to visit and make some suggestions for what you could do.</a:t>
            </a:r>
            <a:endParaRPr lang="en-GB" b="1" i="1" dirty="0">
              <a:solidFill>
                <a:schemeClr val="accent2">
                  <a:lumMod val="75000"/>
                </a:schemeClr>
              </a:solidFill>
            </a:endParaRPr>
          </a:p>
        </p:txBody>
      </p:sp>
      <p:sp>
        <p:nvSpPr>
          <p:cNvPr id="4" name="Oval 3">
            <a:extLst>
              <a:ext uri="{FF2B5EF4-FFF2-40B4-BE49-F238E27FC236}">
                <a16:creationId xmlns:a16="http://schemas.microsoft.com/office/drawing/2014/main" id="{3406BEF7-9B8A-313E-F784-1907BE98DA70}"/>
              </a:ext>
            </a:extLst>
          </p:cNvPr>
          <p:cNvSpPr/>
          <p:nvPr/>
        </p:nvSpPr>
        <p:spPr>
          <a:xfrm>
            <a:off x="5971592" y="2851333"/>
            <a:ext cx="5028827" cy="703630"/>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BAA3585-7930-259E-91E2-2A7BAB8ECBD4}"/>
              </a:ext>
            </a:extLst>
          </p:cNvPr>
          <p:cNvSpPr/>
          <p:nvPr/>
        </p:nvSpPr>
        <p:spPr>
          <a:xfrm>
            <a:off x="5971591" y="5017349"/>
            <a:ext cx="5028827" cy="703630"/>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4F93D26-5381-1A6C-1729-25F8E1673EA1}"/>
              </a:ext>
            </a:extLst>
          </p:cNvPr>
          <p:cNvSpPr/>
          <p:nvPr/>
        </p:nvSpPr>
        <p:spPr>
          <a:xfrm>
            <a:off x="838199" y="3069771"/>
            <a:ext cx="1511559" cy="359229"/>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B26A8F6-F7E9-E82B-B331-C2FEB5BDBAD0}"/>
              </a:ext>
            </a:extLst>
          </p:cNvPr>
          <p:cNvSpPr/>
          <p:nvPr/>
        </p:nvSpPr>
        <p:spPr>
          <a:xfrm>
            <a:off x="838198" y="5333038"/>
            <a:ext cx="1511559" cy="359229"/>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103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indoor">
            <a:extLst>
              <a:ext uri="{FF2B5EF4-FFF2-40B4-BE49-F238E27FC236}">
                <a16:creationId xmlns:a16="http://schemas.microsoft.com/office/drawing/2014/main" id="{ADCC1697-59C4-E2A9-682B-57120AC2B4B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518" b="19496"/>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55348B9-42B3-F177-A457-143CDF1BD0F1}"/>
              </a:ext>
            </a:extLst>
          </p:cNvPr>
          <p:cNvSpPr txBox="1"/>
          <p:nvPr/>
        </p:nvSpPr>
        <p:spPr>
          <a:xfrm>
            <a:off x="102637" y="6395053"/>
            <a:ext cx="5533053" cy="461665"/>
          </a:xfrm>
          <a:prstGeom prst="rect">
            <a:avLst/>
          </a:prstGeom>
          <a:noFill/>
        </p:spPr>
        <p:txBody>
          <a:bodyPr wrap="square" rtlCol="0">
            <a:spAutoFit/>
          </a:bodyPr>
          <a:lstStyle/>
          <a:p>
            <a:r>
              <a:rPr lang="en-US" sz="1200" b="1" i="1" dirty="0">
                <a:solidFill>
                  <a:schemeClr val="bg1"/>
                </a:solidFill>
              </a:rPr>
              <a:t>© https://twitter.com/Kevin_Hendzel/</a:t>
            </a:r>
            <a:br>
              <a:rPr lang="en-US" sz="1200" b="1" i="1" dirty="0">
                <a:solidFill>
                  <a:schemeClr val="bg1"/>
                </a:solidFill>
              </a:rPr>
            </a:br>
            <a:r>
              <a:rPr lang="en-US" sz="1200" b="1" i="1" dirty="0">
                <a:solidFill>
                  <a:schemeClr val="bg1"/>
                </a:solidFill>
              </a:rPr>
              <a:t>status/1099365861851361285/photo/1</a:t>
            </a:r>
            <a:endParaRPr lang="en-GB" sz="1200" b="1" i="1" dirty="0">
              <a:solidFill>
                <a:schemeClr val="bg1"/>
              </a:solidFill>
            </a:endParaRPr>
          </a:p>
        </p:txBody>
      </p:sp>
    </p:spTree>
    <p:extLst>
      <p:ext uri="{BB962C8B-B14F-4D97-AF65-F5344CB8AC3E}">
        <p14:creationId xmlns:p14="http://schemas.microsoft.com/office/powerpoint/2010/main" val="253426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DD36-B747-AEFE-B73E-51E15BCA61DF}"/>
              </a:ext>
            </a:extLst>
          </p:cNvPr>
          <p:cNvSpPr>
            <a:spLocks noGrp="1"/>
          </p:cNvSpPr>
          <p:nvPr>
            <p:ph type="title"/>
          </p:nvPr>
        </p:nvSpPr>
        <p:spPr/>
        <p:txBody>
          <a:bodyPr/>
          <a:lstStyle/>
          <a:p>
            <a:r>
              <a:rPr lang="en-US" dirty="0"/>
              <a:t>MT and Artificial Intelligence</a:t>
            </a:r>
            <a:endParaRPr lang="en-GB" dirty="0"/>
          </a:p>
        </p:txBody>
      </p:sp>
      <p:sp>
        <p:nvSpPr>
          <p:cNvPr id="3" name="Content Placeholder 2">
            <a:extLst>
              <a:ext uri="{FF2B5EF4-FFF2-40B4-BE49-F238E27FC236}">
                <a16:creationId xmlns:a16="http://schemas.microsoft.com/office/drawing/2014/main" id="{23ECBD9D-C99B-B098-9C69-DAB8D7E93903}"/>
              </a:ext>
            </a:extLst>
          </p:cNvPr>
          <p:cNvSpPr>
            <a:spLocks noGrp="1"/>
          </p:cNvSpPr>
          <p:nvPr>
            <p:ph idx="1"/>
          </p:nvPr>
        </p:nvSpPr>
        <p:spPr/>
        <p:txBody>
          <a:bodyPr>
            <a:normAutofit/>
          </a:bodyPr>
          <a:lstStyle/>
          <a:p>
            <a:r>
              <a:rPr lang="en-US" dirty="0"/>
              <a:t>MT as subfield of AI – common processes</a:t>
            </a:r>
          </a:p>
          <a:p>
            <a:pPr lvl="1"/>
            <a:r>
              <a:rPr lang="en-US" dirty="0"/>
              <a:t>natural language processing / production</a:t>
            </a:r>
          </a:p>
          <a:p>
            <a:pPr lvl="1"/>
            <a:r>
              <a:rPr lang="en-US" dirty="0"/>
              <a:t>neural machine learning / “deep learning”</a:t>
            </a:r>
          </a:p>
          <a:p>
            <a:pPr lvl="1"/>
            <a:r>
              <a:rPr lang="en-US" dirty="0"/>
              <a:t>Large language modules:</a:t>
            </a:r>
            <a:br>
              <a:rPr lang="en-US" dirty="0"/>
            </a:br>
            <a:r>
              <a:rPr lang="en-US" dirty="0"/>
              <a:t>“</a:t>
            </a:r>
            <a:r>
              <a:rPr lang="en-GB" dirty="0"/>
              <a:t>A language model is a probability distribution over words or word sequences.” Mór </a:t>
            </a:r>
            <a:r>
              <a:rPr lang="en-GB" dirty="0" err="1"/>
              <a:t>Kapronczay</a:t>
            </a:r>
            <a:r>
              <a:rPr lang="en-GB" dirty="0"/>
              <a:t> (2022)</a:t>
            </a:r>
            <a:endParaRPr lang="en-US" dirty="0"/>
          </a:p>
          <a:p>
            <a:r>
              <a:rPr lang="en-US" dirty="0"/>
              <a:t>Newest developments in AI</a:t>
            </a:r>
          </a:p>
          <a:p>
            <a:pPr lvl="1"/>
            <a:r>
              <a:rPr lang="en-US" dirty="0" err="1">
                <a:hlinkClick r:id="rId2"/>
              </a:rPr>
              <a:t>ChatGPT</a:t>
            </a:r>
            <a:r>
              <a:rPr lang="en-US" dirty="0"/>
              <a:t> – text production</a:t>
            </a:r>
          </a:p>
          <a:p>
            <a:pPr lvl="1"/>
            <a:r>
              <a:rPr lang="en-US" dirty="0">
                <a:hlinkClick r:id="rId3"/>
              </a:rPr>
              <a:t>Elicit</a:t>
            </a:r>
            <a:r>
              <a:rPr lang="en-US" dirty="0"/>
              <a:t> – research assistant</a:t>
            </a:r>
          </a:p>
          <a:p>
            <a:pPr lvl="1"/>
            <a:r>
              <a:rPr lang="en-US" dirty="0">
                <a:hlinkClick r:id="rId4"/>
              </a:rPr>
              <a:t>DALL E2 </a:t>
            </a:r>
            <a:r>
              <a:rPr lang="en-US" dirty="0"/>
              <a:t>– image creation</a:t>
            </a:r>
            <a:endParaRPr lang="en-GB" dirty="0"/>
          </a:p>
        </p:txBody>
      </p:sp>
      <p:pic>
        <p:nvPicPr>
          <p:cNvPr id="5" name="Picture 4" descr="A picture containing clipart&#10;&#10;Description automatically generated">
            <a:extLst>
              <a:ext uri="{FF2B5EF4-FFF2-40B4-BE49-F238E27FC236}">
                <a16:creationId xmlns:a16="http://schemas.microsoft.com/office/drawing/2014/main" id="{E26B2456-2F39-443F-C181-956D74906A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6278" y="4771222"/>
            <a:ext cx="1685354" cy="1118848"/>
          </a:xfrm>
          <a:prstGeom prst="rect">
            <a:avLst/>
          </a:prstGeom>
        </p:spPr>
      </p:pic>
    </p:spTree>
    <p:extLst>
      <p:ext uri="{BB962C8B-B14F-4D97-AF65-F5344CB8AC3E}">
        <p14:creationId xmlns:p14="http://schemas.microsoft.com/office/powerpoint/2010/main" val="263319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EF626C-3C8E-E1FC-DE95-3C632AC08323}"/>
              </a:ext>
            </a:extLst>
          </p:cNvPr>
          <p:cNvPicPr>
            <a:picLocks noChangeAspect="1"/>
          </p:cNvPicPr>
          <p:nvPr/>
        </p:nvPicPr>
        <p:blipFill rotWithShape="1">
          <a:blip r:embed="rId2"/>
          <a:srcRect l="18756" t="12766" r="18366" b="850"/>
          <a:stretch/>
        </p:blipFill>
        <p:spPr>
          <a:xfrm>
            <a:off x="838200" y="1793553"/>
            <a:ext cx="6053559" cy="4699322"/>
          </a:xfrm>
          <a:prstGeom prst="rect">
            <a:avLst/>
          </a:prstGeom>
        </p:spPr>
      </p:pic>
      <p:sp>
        <p:nvSpPr>
          <p:cNvPr id="10" name="Title 9">
            <a:extLst>
              <a:ext uri="{FF2B5EF4-FFF2-40B4-BE49-F238E27FC236}">
                <a16:creationId xmlns:a16="http://schemas.microsoft.com/office/drawing/2014/main" id="{8EDF9E86-22D2-7802-6854-6ACE88E326B4}"/>
              </a:ext>
            </a:extLst>
          </p:cNvPr>
          <p:cNvSpPr>
            <a:spLocks noGrp="1"/>
          </p:cNvSpPr>
          <p:nvPr>
            <p:ph type="title"/>
          </p:nvPr>
        </p:nvSpPr>
        <p:spPr/>
        <p:txBody>
          <a:bodyPr/>
          <a:lstStyle/>
          <a:p>
            <a:r>
              <a:rPr lang="en-US" dirty="0"/>
              <a:t>Text production (with conversation)</a:t>
            </a:r>
            <a:endParaRPr lang="en-GB" dirty="0"/>
          </a:p>
        </p:txBody>
      </p:sp>
      <p:sp>
        <p:nvSpPr>
          <p:cNvPr id="11" name="Content Placeholder 10">
            <a:extLst>
              <a:ext uri="{FF2B5EF4-FFF2-40B4-BE49-F238E27FC236}">
                <a16:creationId xmlns:a16="http://schemas.microsoft.com/office/drawing/2014/main" id="{229B1A9A-614C-5AB5-4B0D-AFDDEE4C482D}"/>
              </a:ext>
            </a:extLst>
          </p:cNvPr>
          <p:cNvSpPr>
            <a:spLocks noGrp="1"/>
          </p:cNvSpPr>
          <p:nvPr>
            <p:ph idx="1"/>
          </p:nvPr>
        </p:nvSpPr>
        <p:spPr>
          <a:xfrm>
            <a:off x="7109926" y="1825625"/>
            <a:ext cx="4243873" cy="4351338"/>
          </a:xfrm>
        </p:spPr>
        <p:txBody>
          <a:bodyPr/>
          <a:lstStyle/>
          <a:p>
            <a:r>
              <a:rPr lang="en-US" dirty="0"/>
              <a:t>ChatGPT3</a:t>
            </a:r>
          </a:p>
          <a:p>
            <a:r>
              <a:rPr lang="en-US" dirty="0"/>
              <a:t>Released 22/11/2022</a:t>
            </a:r>
            <a:endParaRPr lang="en-GB" dirty="0"/>
          </a:p>
        </p:txBody>
      </p:sp>
      <p:pic>
        <p:nvPicPr>
          <p:cNvPr id="13" name="Picture 12">
            <a:extLst>
              <a:ext uri="{FF2B5EF4-FFF2-40B4-BE49-F238E27FC236}">
                <a16:creationId xmlns:a16="http://schemas.microsoft.com/office/drawing/2014/main" id="{40AA2FF9-F1FB-7C08-5D0B-2CC1F8ABAE97}"/>
              </a:ext>
            </a:extLst>
          </p:cNvPr>
          <p:cNvPicPr>
            <a:picLocks noChangeAspect="1"/>
          </p:cNvPicPr>
          <p:nvPr/>
        </p:nvPicPr>
        <p:blipFill>
          <a:blip r:embed="rId3"/>
          <a:stretch>
            <a:fillRect/>
          </a:stretch>
        </p:blipFill>
        <p:spPr>
          <a:xfrm>
            <a:off x="7213843" y="3025937"/>
            <a:ext cx="4036037" cy="1686022"/>
          </a:xfrm>
          <a:prstGeom prst="rect">
            <a:avLst/>
          </a:prstGeom>
        </p:spPr>
      </p:pic>
      <p:pic>
        <p:nvPicPr>
          <p:cNvPr id="15" name="Picture 14">
            <a:extLst>
              <a:ext uri="{FF2B5EF4-FFF2-40B4-BE49-F238E27FC236}">
                <a16:creationId xmlns:a16="http://schemas.microsoft.com/office/drawing/2014/main" id="{3CC429F6-F201-F881-2CF2-AF6D302222BB}"/>
              </a:ext>
            </a:extLst>
          </p:cNvPr>
          <p:cNvPicPr>
            <a:picLocks noChangeAspect="1"/>
          </p:cNvPicPr>
          <p:nvPr/>
        </p:nvPicPr>
        <p:blipFill>
          <a:blip r:embed="rId4"/>
          <a:stretch>
            <a:fillRect/>
          </a:stretch>
        </p:blipFill>
        <p:spPr>
          <a:xfrm>
            <a:off x="7213843" y="4761965"/>
            <a:ext cx="4022281" cy="1364991"/>
          </a:xfrm>
          <a:prstGeom prst="rect">
            <a:avLst/>
          </a:prstGeom>
        </p:spPr>
      </p:pic>
    </p:spTree>
    <p:extLst>
      <p:ext uri="{BB962C8B-B14F-4D97-AF65-F5344CB8AC3E}">
        <p14:creationId xmlns:p14="http://schemas.microsoft.com/office/powerpoint/2010/main" val="36000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162A-D44B-681C-4DC6-53970E14A860}"/>
              </a:ext>
            </a:extLst>
          </p:cNvPr>
          <p:cNvSpPr>
            <a:spLocks noGrp="1"/>
          </p:cNvSpPr>
          <p:nvPr>
            <p:ph type="title"/>
          </p:nvPr>
        </p:nvSpPr>
        <p:spPr/>
        <p:txBody>
          <a:bodyPr/>
          <a:lstStyle/>
          <a:p>
            <a:r>
              <a:rPr lang="en-US" dirty="0"/>
              <a:t>AI- text production</a:t>
            </a:r>
            <a:endParaRPr lang="en-GB" dirty="0"/>
          </a:p>
        </p:txBody>
      </p:sp>
      <p:pic>
        <p:nvPicPr>
          <p:cNvPr id="1026" name="Picture 2">
            <a:extLst>
              <a:ext uri="{FF2B5EF4-FFF2-40B4-BE49-F238E27FC236}">
                <a16:creationId xmlns:a16="http://schemas.microsoft.com/office/drawing/2014/main" id="{5D763FA7-1DD4-0AFF-6FF2-31A645B0A0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36677"/>
            <a:ext cx="9680934" cy="807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98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D19B-29BA-6858-F2FD-AD72B7ED5298}"/>
              </a:ext>
            </a:extLst>
          </p:cNvPr>
          <p:cNvSpPr>
            <a:spLocks noGrp="1"/>
          </p:cNvSpPr>
          <p:nvPr>
            <p:ph type="title"/>
          </p:nvPr>
        </p:nvSpPr>
        <p:spPr/>
        <p:txBody>
          <a:bodyPr/>
          <a:lstStyle/>
          <a:p>
            <a:r>
              <a:rPr lang="en-US" dirty="0"/>
              <a:t>MT and language education</a:t>
            </a:r>
            <a:endParaRPr lang="en-GB" dirty="0"/>
          </a:p>
        </p:txBody>
      </p:sp>
      <p:sp>
        <p:nvSpPr>
          <p:cNvPr id="3" name="Content Placeholder 2">
            <a:extLst>
              <a:ext uri="{FF2B5EF4-FFF2-40B4-BE49-F238E27FC236}">
                <a16:creationId xmlns:a16="http://schemas.microsoft.com/office/drawing/2014/main" id="{1B1F5FAE-64E8-4DBA-C007-2CD65D1A1835}"/>
              </a:ext>
            </a:extLst>
          </p:cNvPr>
          <p:cNvSpPr>
            <a:spLocks noGrp="1"/>
          </p:cNvSpPr>
          <p:nvPr>
            <p:ph idx="1"/>
          </p:nvPr>
        </p:nvSpPr>
        <p:spPr>
          <a:xfrm>
            <a:off x="838200" y="1825625"/>
            <a:ext cx="7512698" cy="4351338"/>
          </a:xfrm>
        </p:spPr>
        <p:txBody>
          <a:bodyPr/>
          <a:lstStyle/>
          <a:p>
            <a:r>
              <a:rPr lang="en-US" dirty="0"/>
              <a:t>2006 MT “released into the wild” (Bowker, 2022)</a:t>
            </a:r>
          </a:p>
          <a:p>
            <a:pPr lvl="1"/>
            <a:r>
              <a:rPr lang="en-US" dirty="0"/>
              <a:t>Google Translate as free online MT tool available</a:t>
            </a:r>
          </a:p>
          <a:p>
            <a:pPr lvl="1"/>
            <a:r>
              <a:rPr lang="en-US" dirty="0"/>
              <a:t>MT not reserved to professionals</a:t>
            </a:r>
          </a:p>
          <a:p>
            <a:pPr lvl="1"/>
            <a:r>
              <a:rPr lang="en-US" dirty="0"/>
              <a:t>Access for general public &amp; language learners</a:t>
            </a:r>
          </a:p>
          <a:p>
            <a:pPr lvl="1"/>
            <a:r>
              <a:rPr lang="en-US" dirty="0"/>
              <a:t>Limited but improving quality; better for shorter sentences</a:t>
            </a:r>
          </a:p>
          <a:p>
            <a:r>
              <a:rPr lang="en-US" dirty="0"/>
              <a:t>2016 Google’s Neural Machine Translation tool released</a:t>
            </a:r>
          </a:p>
        </p:txBody>
      </p:sp>
      <p:pic>
        <p:nvPicPr>
          <p:cNvPr id="4" name="Google Shape;57;p13">
            <a:extLst>
              <a:ext uri="{FF2B5EF4-FFF2-40B4-BE49-F238E27FC236}">
                <a16:creationId xmlns:a16="http://schemas.microsoft.com/office/drawing/2014/main" id="{E2351A7D-45B9-C54E-3B16-3DA26BB7C7D0}"/>
              </a:ext>
            </a:extLst>
          </p:cNvPr>
          <p:cNvPicPr preferRelativeResize="0"/>
          <p:nvPr/>
        </p:nvPicPr>
        <p:blipFill>
          <a:blip r:embed="rId2">
            <a:alphaModFix/>
          </a:blip>
          <a:stretch>
            <a:fillRect/>
          </a:stretch>
        </p:blipFill>
        <p:spPr>
          <a:xfrm>
            <a:off x="9020642" y="2133535"/>
            <a:ext cx="1647316" cy="1431004"/>
          </a:xfrm>
          <a:prstGeom prst="rect">
            <a:avLst/>
          </a:prstGeom>
          <a:noFill/>
          <a:ln>
            <a:noFill/>
          </a:ln>
        </p:spPr>
      </p:pic>
      <p:pic>
        <p:nvPicPr>
          <p:cNvPr id="5" name="Google Shape;58;p13">
            <a:extLst>
              <a:ext uri="{FF2B5EF4-FFF2-40B4-BE49-F238E27FC236}">
                <a16:creationId xmlns:a16="http://schemas.microsoft.com/office/drawing/2014/main" id="{10E0E7D4-D622-E352-C217-79952B7B4A9A}"/>
              </a:ext>
            </a:extLst>
          </p:cNvPr>
          <p:cNvPicPr preferRelativeResize="0"/>
          <p:nvPr/>
        </p:nvPicPr>
        <p:blipFill>
          <a:blip r:embed="rId3">
            <a:alphaModFix/>
          </a:blip>
          <a:stretch>
            <a:fillRect/>
          </a:stretch>
        </p:blipFill>
        <p:spPr>
          <a:xfrm>
            <a:off x="8889310" y="4141505"/>
            <a:ext cx="3028950" cy="1514475"/>
          </a:xfrm>
          <a:prstGeom prst="rect">
            <a:avLst/>
          </a:prstGeom>
          <a:noFill/>
          <a:ln>
            <a:noFill/>
          </a:ln>
        </p:spPr>
      </p:pic>
    </p:spTree>
    <p:extLst>
      <p:ext uri="{BB962C8B-B14F-4D97-AF65-F5344CB8AC3E}">
        <p14:creationId xmlns:p14="http://schemas.microsoft.com/office/powerpoint/2010/main" val="12001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D8E979-5912-6F0B-5FD0-63CC92EFB2E3}"/>
              </a:ext>
            </a:extLst>
          </p:cNvPr>
          <p:cNvSpPr>
            <a:spLocks noGrp="1"/>
          </p:cNvSpPr>
          <p:nvPr>
            <p:ph type="title"/>
          </p:nvPr>
        </p:nvSpPr>
        <p:spPr>
          <a:xfrm>
            <a:off x="838199" y="365125"/>
            <a:ext cx="10725539" cy="1325563"/>
          </a:xfrm>
        </p:spPr>
        <p:txBody>
          <a:bodyPr/>
          <a:lstStyle/>
          <a:p>
            <a:r>
              <a:rPr lang="en-US" dirty="0"/>
              <a:t>“Language Proficiency” of NMT</a:t>
            </a:r>
            <a:endParaRPr lang="en-GB" dirty="0"/>
          </a:p>
        </p:txBody>
      </p:sp>
      <p:sp>
        <p:nvSpPr>
          <p:cNvPr id="12" name="Content Placeholder 11">
            <a:extLst>
              <a:ext uri="{FF2B5EF4-FFF2-40B4-BE49-F238E27FC236}">
                <a16:creationId xmlns:a16="http://schemas.microsoft.com/office/drawing/2014/main" id="{64E5B8FB-50A5-21C3-95DB-92EE76E04D75}"/>
              </a:ext>
            </a:extLst>
          </p:cNvPr>
          <p:cNvSpPr>
            <a:spLocks noGrp="1"/>
          </p:cNvSpPr>
          <p:nvPr>
            <p:ph idx="1"/>
          </p:nvPr>
        </p:nvSpPr>
        <p:spPr>
          <a:xfrm>
            <a:off x="7845179" y="1788016"/>
            <a:ext cx="3352799" cy="4481869"/>
          </a:xfrm>
        </p:spPr>
        <p:txBody>
          <a:bodyPr>
            <a:normAutofit/>
          </a:bodyPr>
          <a:lstStyle/>
          <a:p>
            <a:r>
              <a:rPr lang="en-US" sz="2000" dirty="0"/>
              <a:t>Levels Pre A1 - B2 can be achieved by Neural Machine Translation</a:t>
            </a:r>
          </a:p>
          <a:p>
            <a:r>
              <a:rPr lang="en-US" sz="2000" dirty="0"/>
              <a:t>Levels C1 – C2 need human intervention. (</a:t>
            </a:r>
            <a:r>
              <a:rPr lang="en-GB" sz="2000" dirty="0" err="1"/>
              <a:t>Benites</a:t>
            </a:r>
            <a:r>
              <a:rPr lang="en-GB" sz="2000" dirty="0"/>
              <a:t>, Lehr, 2022: 59)</a:t>
            </a:r>
          </a:p>
        </p:txBody>
      </p:sp>
      <p:pic>
        <p:nvPicPr>
          <p:cNvPr id="13" name="Content Placeholder 9">
            <a:extLst>
              <a:ext uri="{FF2B5EF4-FFF2-40B4-BE49-F238E27FC236}">
                <a16:creationId xmlns:a16="http://schemas.microsoft.com/office/drawing/2014/main" id="{6B7D0180-4A85-DE61-8723-FD9EAFE10087}"/>
              </a:ext>
            </a:extLst>
          </p:cNvPr>
          <p:cNvPicPr>
            <a:picLocks noChangeAspect="1"/>
          </p:cNvPicPr>
          <p:nvPr/>
        </p:nvPicPr>
        <p:blipFill>
          <a:blip r:embed="rId2"/>
          <a:stretch>
            <a:fillRect/>
          </a:stretch>
        </p:blipFill>
        <p:spPr>
          <a:xfrm>
            <a:off x="838201" y="1773587"/>
            <a:ext cx="6870192" cy="4397608"/>
          </a:xfrm>
          <a:prstGeom prst="rect">
            <a:avLst/>
          </a:prstGeom>
          <a:solidFill>
            <a:schemeClr val="bg1">
              <a:alpha val="80000"/>
            </a:schemeClr>
          </a:solidFill>
          <a:effectLst>
            <a:softEdge rad="63500"/>
          </a:effectLst>
        </p:spPr>
      </p:pic>
    </p:spTree>
    <p:extLst>
      <p:ext uri="{BB962C8B-B14F-4D97-AF65-F5344CB8AC3E}">
        <p14:creationId xmlns:p14="http://schemas.microsoft.com/office/powerpoint/2010/main" val="2340314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8CF4-0512-A410-A46D-6A0AC45800B1}"/>
              </a:ext>
            </a:extLst>
          </p:cNvPr>
          <p:cNvSpPr>
            <a:spLocks noGrp="1"/>
          </p:cNvSpPr>
          <p:nvPr>
            <p:ph type="title"/>
          </p:nvPr>
        </p:nvSpPr>
        <p:spPr/>
        <p:txBody>
          <a:bodyPr/>
          <a:lstStyle/>
          <a:p>
            <a:r>
              <a:rPr lang="en-US" dirty="0"/>
              <a:t>MT and language education</a:t>
            </a:r>
            <a:endParaRPr lang="en-GB" dirty="0"/>
          </a:p>
        </p:txBody>
      </p:sp>
      <p:sp>
        <p:nvSpPr>
          <p:cNvPr id="3" name="Content Placeholder 2">
            <a:extLst>
              <a:ext uri="{FF2B5EF4-FFF2-40B4-BE49-F238E27FC236}">
                <a16:creationId xmlns:a16="http://schemas.microsoft.com/office/drawing/2014/main" id="{041DA140-5895-E8FB-EAFD-F6606542C252}"/>
              </a:ext>
            </a:extLst>
          </p:cNvPr>
          <p:cNvSpPr>
            <a:spLocks noGrp="1"/>
          </p:cNvSpPr>
          <p:nvPr>
            <p:ph idx="1"/>
          </p:nvPr>
        </p:nvSpPr>
        <p:spPr/>
        <p:txBody>
          <a:bodyPr/>
          <a:lstStyle/>
          <a:p>
            <a:r>
              <a:rPr lang="en-US" dirty="0"/>
              <a:t>Jolley &amp; </a:t>
            </a:r>
            <a:r>
              <a:rPr lang="en-US" dirty="0" err="1"/>
              <a:t>Maimone</a:t>
            </a:r>
            <a:r>
              <a:rPr lang="en-US" dirty="0"/>
              <a:t> (2022) Thirty years of MT and language education. A review of the literature.</a:t>
            </a:r>
          </a:p>
          <a:p>
            <a:pPr marL="914400" lvl="1" indent="-457200">
              <a:buFont typeface="+mj-lt"/>
              <a:buAutoNum type="arabicPeriod"/>
            </a:pPr>
            <a:r>
              <a:rPr lang="en-GB" dirty="0"/>
              <a:t>How do language learners use MT tools?</a:t>
            </a:r>
          </a:p>
          <a:p>
            <a:pPr marL="914400" lvl="1" indent="-457200">
              <a:buFont typeface="+mj-lt"/>
              <a:buAutoNum type="arabicPeriod"/>
            </a:pPr>
            <a:r>
              <a:rPr lang="en-GB" dirty="0"/>
              <a:t>What do instructors and learners think about MT tools?</a:t>
            </a:r>
          </a:p>
          <a:p>
            <a:pPr marL="914400" lvl="1" indent="-457200">
              <a:buFont typeface="+mj-lt"/>
              <a:buAutoNum type="arabicPeriod"/>
            </a:pPr>
            <a:r>
              <a:rPr lang="en-GB" dirty="0"/>
              <a:t>How might MT use affect language learning?</a:t>
            </a:r>
          </a:p>
          <a:p>
            <a:pPr marL="914400" lvl="1" indent="-457200">
              <a:buFont typeface="+mj-lt"/>
              <a:buAutoNum type="arabicPeriod"/>
            </a:pPr>
            <a:r>
              <a:rPr lang="en-GB" dirty="0"/>
              <a:t>How should instructors respond to MT use by learners?</a:t>
            </a:r>
          </a:p>
          <a:p>
            <a:pPr lvl="1"/>
            <a:endParaRPr lang="en-GB" dirty="0"/>
          </a:p>
          <a:p>
            <a:endParaRPr lang="en-US" dirty="0"/>
          </a:p>
          <a:p>
            <a:pPr lvl="1"/>
            <a:endParaRPr lang="en-US" dirty="0"/>
          </a:p>
          <a:p>
            <a:pPr lvl="2"/>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GB" dirty="0"/>
          </a:p>
        </p:txBody>
      </p:sp>
    </p:spTree>
    <p:extLst>
      <p:ext uri="{BB962C8B-B14F-4D97-AF65-F5344CB8AC3E}">
        <p14:creationId xmlns:p14="http://schemas.microsoft.com/office/powerpoint/2010/main" val="693860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207D-E6A7-8E1E-E7FE-093E1B143EF3}"/>
              </a:ext>
            </a:extLst>
          </p:cNvPr>
          <p:cNvSpPr>
            <a:spLocks noGrp="1"/>
          </p:cNvSpPr>
          <p:nvPr>
            <p:ph type="title"/>
          </p:nvPr>
        </p:nvSpPr>
        <p:spPr/>
        <p:txBody>
          <a:bodyPr/>
          <a:lstStyle/>
          <a:p>
            <a:r>
              <a:rPr lang="en-US" dirty="0"/>
              <a:t>Thirty years of MT and LE/1</a:t>
            </a:r>
            <a:endParaRPr lang="en-GB" dirty="0"/>
          </a:p>
        </p:txBody>
      </p:sp>
      <p:sp>
        <p:nvSpPr>
          <p:cNvPr id="3" name="Content Placeholder 2">
            <a:extLst>
              <a:ext uri="{FF2B5EF4-FFF2-40B4-BE49-F238E27FC236}">
                <a16:creationId xmlns:a16="http://schemas.microsoft.com/office/drawing/2014/main" id="{33550938-E28C-03AF-E8BC-237C9EA1F98C}"/>
              </a:ext>
            </a:extLst>
          </p:cNvPr>
          <p:cNvSpPr>
            <a:spLocks noGrp="1"/>
          </p:cNvSpPr>
          <p:nvPr>
            <p:ph idx="1"/>
          </p:nvPr>
        </p:nvSpPr>
        <p:spPr/>
        <p:txBody>
          <a:bodyPr/>
          <a:lstStyle/>
          <a:p>
            <a:pPr marL="0" indent="0">
              <a:buNone/>
            </a:pPr>
            <a:r>
              <a:rPr lang="en-GB" b="1" dirty="0"/>
              <a:t>How do language learners use MT tools?</a:t>
            </a:r>
          </a:p>
          <a:p>
            <a:r>
              <a:rPr lang="en-GB" dirty="0"/>
              <a:t>Vast majority of language learners use MT</a:t>
            </a:r>
          </a:p>
          <a:p>
            <a:r>
              <a:rPr lang="en-GB" dirty="0"/>
              <a:t>Frequent use of MT for learning AND general purposes</a:t>
            </a:r>
          </a:p>
          <a:p>
            <a:r>
              <a:rPr lang="en-GB" dirty="0"/>
              <a:t>Single word or short phrases dominate input (Jolley, Maimone,2015; Organ 2020, </a:t>
            </a:r>
            <a:r>
              <a:rPr lang="en-GB" dirty="0" err="1"/>
              <a:t>Hellmich</a:t>
            </a:r>
            <a:r>
              <a:rPr lang="en-GB" dirty="0"/>
              <a:t> &amp; </a:t>
            </a:r>
            <a:r>
              <a:rPr lang="en-GB" dirty="0" err="1"/>
              <a:t>Vinall</a:t>
            </a:r>
            <a:r>
              <a:rPr lang="en-GB" dirty="0"/>
              <a:t>, 2021)</a:t>
            </a:r>
          </a:p>
          <a:p>
            <a:endParaRPr lang="en-GB" dirty="0"/>
          </a:p>
          <a:p>
            <a:endParaRPr lang="en-GB" dirty="0"/>
          </a:p>
          <a:p>
            <a:endParaRPr lang="en-GB" dirty="0"/>
          </a:p>
        </p:txBody>
      </p:sp>
    </p:spTree>
    <p:extLst>
      <p:ext uri="{BB962C8B-B14F-4D97-AF65-F5344CB8AC3E}">
        <p14:creationId xmlns:p14="http://schemas.microsoft.com/office/powerpoint/2010/main" val="252113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C058-F0F7-F9E7-70AE-89385985BF24}"/>
              </a:ext>
            </a:extLst>
          </p:cNvPr>
          <p:cNvSpPr>
            <a:spLocks noGrp="1"/>
          </p:cNvSpPr>
          <p:nvPr>
            <p:ph type="title"/>
          </p:nvPr>
        </p:nvSpPr>
        <p:spPr>
          <a:effectLst>
            <a:softEdge rad="63500"/>
          </a:effectLst>
        </p:spPr>
        <p:txBody>
          <a:bodyPr/>
          <a:lstStyle/>
          <a:p>
            <a:r>
              <a:rPr lang="en-US" dirty="0"/>
              <a:t>Overview</a:t>
            </a:r>
            <a:endParaRPr lang="en-GB" dirty="0"/>
          </a:p>
        </p:txBody>
      </p:sp>
      <p:sp>
        <p:nvSpPr>
          <p:cNvPr id="3" name="Content Placeholder 2">
            <a:extLst>
              <a:ext uri="{FF2B5EF4-FFF2-40B4-BE49-F238E27FC236}">
                <a16:creationId xmlns:a16="http://schemas.microsoft.com/office/drawing/2014/main" id="{7004FA37-8B5A-8017-B9FA-4587A9F4E11B}"/>
              </a:ext>
            </a:extLst>
          </p:cNvPr>
          <p:cNvSpPr>
            <a:spLocks noGrp="1"/>
          </p:cNvSpPr>
          <p:nvPr>
            <p:ph idx="1"/>
          </p:nvPr>
        </p:nvSpPr>
        <p:spPr>
          <a:effectLst>
            <a:softEdge rad="63500"/>
          </a:effectLst>
        </p:spPr>
        <p:txBody>
          <a:bodyPr>
            <a:normAutofit/>
          </a:bodyPr>
          <a:lstStyle/>
          <a:p>
            <a:r>
              <a:rPr lang="en-US" dirty="0"/>
              <a:t>Teaching, learning &amp; using languages in the digital age</a:t>
            </a:r>
          </a:p>
          <a:p>
            <a:r>
              <a:rPr lang="en-US" dirty="0"/>
              <a:t>Machine Translation (MT) &amp; language education</a:t>
            </a:r>
          </a:p>
          <a:p>
            <a:r>
              <a:rPr lang="en-US" dirty="0"/>
              <a:t>MT literacy for language education</a:t>
            </a:r>
          </a:p>
          <a:p>
            <a:endParaRPr lang="en-GB" dirty="0"/>
          </a:p>
        </p:txBody>
      </p:sp>
    </p:spTree>
    <p:extLst>
      <p:ext uri="{BB962C8B-B14F-4D97-AF65-F5344CB8AC3E}">
        <p14:creationId xmlns:p14="http://schemas.microsoft.com/office/powerpoint/2010/main" val="14611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CF42-350C-C20E-0D30-5BC111542B50}"/>
              </a:ext>
            </a:extLst>
          </p:cNvPr>
          <p:cNvSpPr>
            <a:spLocks noGrp="1"/>
          </p:cNvSpPr>
          <p:nvPr>
            <p:ph type="title"/>
          </p:nvPr>
        </p:nvSpPr>
        <p:spPr/>
        <p:txBody>
          <a:bodyPr/>
          <a:lstStyle/>
          <a:p>
            <a:r>
              <a:rPr lang="en-US" dirty="0"/>
              <a:t>Thirty years of MT and LE/2</a:t>
            </a:r>
            <a:endParaRPr lang="en-GB" dirty="0"/>
          </a:p>
        </p:txBody>
      </p:sp>
      <p:sp>
        <p:nvSpPr>
          <p:cNvPr id="3" name="Content Placeholder 2">
            <a:extLst>
              <a:ext uri="{FF2B5EF4-FFF2-40B4-BE49-F238E27FC236}">
                <a16:creationId xmlns:a16="http://schemas.microsoft.com/office/drawing/2014/main" id="{BAF84062-D711-7DE4-E9B9-9FB43CCF5625}"/>
              </a:ext>
            </a:extLst>
          </p:cNvPr>
          <p:cNvSpPr>
            <a:spLocks noGrp="1"/>
          </p:cNvSpPr>
          <p:nvPr>
            <p:ph idx="1"/>
          </p:nvPr>
        </p:nvSpPr>
        <p:spPr/>
        <p:txBody>
          <a:bodyPr/>
          <a:lstStyle/>
          <a:p>
            <a:pPr marL="0" indent="0">
              <a:buNone/>
            </a:pPr>
            <a:r>
              <a:rPr lang="en-GB" b="1" dirty="0"/>
              <a:t>What do instructors and learners think about MT tools?</a:t>
            </a:r>
          </a:p>
          <a:p>
            <a:r>
              <a:rPr lang="en-GB" dirty="0"/>
              <a:t>Teachers’ attitudes:</a:t>
            </a:r>
          </a:p>
          <a:p>
            <a:pPr lvl="1"/>
            <a:r>
              <a:rPr lang="en-GB" dirty="0"/>
              <a:t>“friend” vs “foe” (Groves, Mundt, 2016); ban vs. integration</a:t>
            </a:r>
          </a:p>
          <a:p>
            <a:pPr lvl="1"/>
            <a:r>
              <a:rPr lang="en-GB" dirty="0"/>
              <a:t>General unease with technology (</a:t>
            </a:r>
            <a:r>
              <a:rPr lang="en-GB" dirty="0" err="1"/>
              <a:t>Hellmich</a:t>
            </a:r>
            <a:r>
              <a:rPr lang="en-GB" dirty="0"/>
              <a:t>, </a:t>
            </a:r>
            <a:r>
              <a:rPr lang="en-GB" dirty="0" err="1"/>
              <a:t>Vinall</a:t>
            </a:r>
            <a:r>
              <a:rPr lang="en-GB" dirty="0"/>
              <a:t>, 2021)</a:t>
            </a:r>
          </a:p>
          <a:p>
            <a:pPr lvl="1"/>
            <a:r>
              <a:rPr lang="en-GB" dirty="0"/>
              <a:t>Unethical use (cheating) vs “it depends</a:t>
            </a:r>
            <a:r>
              <a:rPr lang="en-US" dirty="0"/>
              <a:t>” </a:t>
            </a:r>
            <a:endParaRPr lang="en-GB" dirty="0"/>
          </a:p>
          <a:p>
            <a:r>
              <a:rPr lang="en-GB" dirty="0"/>
              <a:t>Students generally more accepting (Jolley, </a:t>
            </a:r>
            <a:r>
              <a:rPr lang="en-GB" dirty="0" err="1"/>
              <a:t>Maimone</a:t>
            </a:r>
            <a:r>
              <a:rPr lang="en-GB" dirty="0"/>
              <a:t>, 2015; Organ, 2018)</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71380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D3EB-63C5-AEE9-1302-69A4A0981555}"/>
              </a:ext>
            </a:extLst>
          </p:cNvPr>
          <p:cNvSpPr>
            <a:spLocks noGrp="1"/>
          </p:cNvSpPr>
          <p:nvPr>
            <p:ph type="title"/>
          </p:nvPr>
        </p:nvSpPr>
        <p:spPr/>
        <p:txBody>
          <a:bodyPr/>
          <a:lstStyle/>
          <a:p>
            <a:r>
              <a:rPr lang="en-US" dirty="0"/>
              <a:t>Thirty years of MT and LE/3</a:t>
            </a:r>
            <a:endParaRPr lang="en-GB" dirty="0"/>
          </a:p>
        </p:txBody>
      </p:sp>
      <p:sp>
        <p:nvSpPr>
          <p:cNvPr id="3" name="Content Placeholder 2">
            <a:extLst>
              <a:ext uri="{FF2B5EF4-FFF2-40B4-BE49-F238E27FC236}">
                <a16:creationId xmlns:a16="http://schemas.microsoft.com/office/drawing/2014/main" id="{8926C210-B1BB-B1FA-06C7-CDD5EA15677F}"/>
              </a:ext>
            </a:extLst>
          </p:cNvPr>
          <p:cNvSpPr>
            <a:spLocks noGrp="1"/>
          </p:cNvSpPr>
          <p:nvPr>
            <p:ph idx="1"/>
          </p:nvPr>
        </p:nvSpPr>
        <p:spPr/>
        <p:txBody>
          <a:bodyPr>
            <a:normAutofit/>
          </a:bodyPr>
          <a:lstStyle/>
          <a:p>
            <a:pPr marL="0" indent="0">
              <a:buNone/>
            </a:pPr>
            <a:r>
              <a:rPr lang="en-GB" b="1" dirty="0"/>
              <a:t>How might MT use affect language learning?</a:t>
            </a:r>
          </a:p>
          <a:p>
            <a:r>
              <a:rPr lang="en-GB" i="1" dirty="0"/>
              <a:t>“[…] facilitates the production of longer and more accurate texts which tend to be graded more favourably.” (33)</a:t>
            </a:r>
          </a:p>
          <a:p>
            <a:r>
              <a:rPr lang="en-GB" i="1" dirty="0"/>
              <a:t>“relatively negative view of the use of MT for the development of L2 writing proficiency.” (34)</a:t>
            </a:r>
          </a:p>
          <a:p>
            <a:r>
              <a:rPr lang="en-GB" dirty="0"/>
              <a:t>Limited evidence of positive impact of MT use for language development.</a:t>
            </a:r>
          </a:p>
        </p:txBody>
      </p:sp>
    </p:spTree>
    <p:extLst>
      <p:ext uri="{BB962C8B-B14F-4D97-AF65-F5344CB8AC3E}">
        <p14:creationId xmlns:p14="http://schemas.microsoft.com/office/powerpoint/2010/main" val="3750830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CEE0-81D8-7846-B50C-AE2D6627AC38}"/>
              </a:ext>
            </a:extLst>
          </p:cNvPr>
          <p:cNvSpPr>
            <a:spLocks noGrp="1"/>
          </p:cNvSpPr>
          <p:nvPr>
            <p:ph type="title"/>
          </p:nvPr>
        </p:nvSpPr>
        <p:spPr/>
        <p:txBody>
          <a:bodyPr/>
          <a:lstStyle/>
          <a:p>
            <a:r>
              <a:rPr lang="en-US" dirty="0"/>
              <a:t>MT and language education</a:t>
            </a:r>
            <a:endParaRPr lang="en-GB" dirty="0"/>
          </a:p>
        </p:txBody>
      </p:sp>
      <p:sp>
        <p:nvSpPr>
          <p:cNvPr id="3" name="Content Placeholder 2">
            <a:extLst>
              <a:ext uri="{FF2B5EF4-FFF2-40B4-BE49-F238E27FC236}">
                <a16:creationId xmlns:a16="http://schemas.microsoft.com/office/drawing/2014/main" id="{C3BC2999-9CAB-2AE6-BE70-EA6779EEA325}"/>
              </a:ext>
            </a:extLst>
          </p:cNvPr>
          <p:cNvSpPr>
            <a:spLocks noGrp="1"/>
          </p:cNvSpPr>
          <p:nvPr>
            <p:ph idx="1"/>
          </p:nvPr>
        </p:nvSpPr>
        <p:spPr/>
        <p:txBody>
          <a:bodyPr/>
          <a:lstStyle/>
          <a:p>
            <a:r>
              <a:rPr lang="en-US" dirty="0" err="1"/>
              <a:t>Hellmich</a:t>
            </a:r>
            <a:r>
              <a:rPr lang="en-US" dirty="0"/>
              <a:t> (2021) Machine Translation in Foreign Language Writing: Student Use to Guide Pedagogical Practice.</a:t>
            </a:r>
          </a:p>
          <a:p>
            <a:pPr lvl="1"/>
            <a:r>
              <a:rPr lang="en-US" dirty="0"/>
              <a:t>26 French learners, Beginner levels (A1 &amp; A2)</a:t>
            </a:r>
          </a:p>
          <a:p>
            <a:pPr lvl="1"/>
            <a:r>
              <a:rPr lang="en-US" dirty="0"/>
              <a:t>Computer tracking, retrospective recall &amp; interview</a:t>
            </a:r>
          </a:p>
          <a:p>
            <a:pPr lvl="1"/>
            <a:r>
              <a:rPr lang="en-US" dirty="0"/>
              <a:t>Findings:</a:t>
            </a:r>
          </a:p>
          <a:p>
            <a:pPr lvl="1">
              <a:buFont typeface="Wingdings" panose="05000000000000000000" pitchFamily="2" charset="2"/>
              <a:buChar char="è"/>
            </a:pPr>
            <a:r>
              <a:rPr lang="en-US" dirty="0"/>
              <a:t>Either too little or too much input</a:t>
            </a:r>
          </a:p>
          <a:p>
            <a:pPr lvl="1">
              <a:buFont typeface="Wingdings" panose="05000000000000000000" pitchFamily="2" charset="2"/>
              <a:buChar char="è"/>
            </a:pPr>
            <a:r>
              <a:rPr lang="en-US" dirty="0"/>
              <a:t>Successful MT users </a:t>
            </a:r>
          </a:p>
          <a:p>
            <a:pPr lvl="1">
              <a:buFont typeface="Wingdings" panose="05000000000000000000" pitchFamily="2" charset="2"/>
              <a:buChar char="è"/>
            </a:pPr>
            <a:endParaRPr lang="en-US" dirty="0"/>
          </a:p>
          <a:p>
            <a:pPr lvl="1">
              <a:buFont typeface="Wingdings" panose="05000000000000000000" pitchFamily="2" charset="2"/>
              <a:buChar char="è"/>
            </a:pPr>
            <a:endParaRPr lang="en-US" dirty="0"/>
          </a:p>
        </p:txBody>
      </p:sp>
    </p:spTree>
    <p:extLst>
      <p:ext uri="{BB962C8B-B14F-4D97-AF65-F5344CB8AC3E}">
        <p14:creationId xmlns:p14="http://schemas.microsoft.com/office/powerpoint/2010/main" val="3276077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10FA-E825-C6D5-BDD9-F62FA68F29B9}"/>
              </a:ext>
            </a:extLst>
          </p:cNvPr>
          <p:cNvSpPr>
            <a:spLocks noGrp="1"/>
          </p:cNvSpPr>
          <p:nvPr>
            <p:ph type="title"/>
          </p:nvPr>
        </p:nvSpPr>
        <p:spPr/>
        <p:txBody>
          <a:bodyPr/>
          <a:lstStyle/>
          <a:p>
            <a:r>
              <a:rPr lang="en-US" dirty="0"/>
              <a:t>Machine translation literacy</a:t>
            </a:r>
            <a:endParaRPr lang="en-GB" dirty="0"/>
          </a:p>
        </p:txBody>
      </p:sp>
      <p:sp>
        <p:nvSpPr>
          <p:cNvPr id="3" name="Content Placeholder 2">
            <a:extLst>
              <a:ext uri="{FF2B5EF4-FFF2-40B4-BE49-F238E27FC236}">
                <a16:creationId xmlns:a16="http://schemas.microsoft.com/office/drawing/2014/main" id="{BCF9394B-1E62-A689-1037-1D9BFC5145AE}"/>
              </a:ext>
            </a:extLst>
          </p:cNvPr>
          <p:cNvSpPr>
            <a:spLocks noGrp="1"/>
          </p:cNvSpPr>
          <p:nvPr>
            <p:ph idx="1"/>
          </p:nvPr>
        </p:nvSpPr>
        <p:spPr/>
        <p:txBody>
          <a:bodyPr>
            <a:normAutofit fontScale="85000" lnSpcReduction="20000"/>
          </a:bodyPr>
          <a:lstStyle/>
          <a:p>
            <a:pPr marL="0" indent="0">
              <a:buNone/>
            </a:pPr>
            <a:r>
              <a:rPr lang="en-GB" i="1" dirty="0"/>
              <a:t>“MT literacy is defined as users’ capacity to understand how MT systems work and can be used, to evaluate the MT-friendliness of a text, and to modify MT output.” (Bowker &amp; Buitrago Ciro, 2019: 88)</a:t>
            </a:r>
          </a:p>
          <a:p>
            <a:pPr marL="0" indent="0">
              <a:buNone/>
            </a:pPr>
            <a:r>
              <a:rPr lang="en-GB" i="1" dirty="0"/>
              <a:t>“</a:t>
            </a:r>
            <a:r>
              <a:rPr lang="en-GB" i="1" dirty="0">
                <a:effectLst/>
                <a:latin typeface="Arial" panose="020B0604020202020204" pitchFamily="34" charset="0"/>
              </a:rPr>
              <a:t>Using machine translation is easy, but using it critically requires some thought. Therefore [...], machine translation literacy is mainly about developing cognitive competencies, rather than techno-procedural skills.“ (Bowker, 2021: 132)</a:t>
            </a:r>
            <a:endParaRPr lang="en-GB" i="1" dirty="0"/>
          </a:p>
          <a:p>
            <a:endParaRPr lang="en-US" dirty="0"/>
          </a:p>
          <a:p>
            <a:r>
              <a:rPr lang="en-US" dirty="0"/>
              <a:t>Aimed at wide range of audience</a:t>
            </a:r>
          </a:p>
          <a:p>
            <a:r>
              <a:rPr lang="en-US" dirty="0"/>
              <a:t>Supporting globally operating communities</a:t>
            </a:r>
          </a:p>
          <a:p>
            <a:r>
              <a:rPr lang="en-US" dirty="0"/>
              <a:t>Background: Translation needs, especially for the academic </a:t>
            </a:r>
            <a:r>
              <a:rPr lang="en-US" dirty="0" err="1"/>
              <a:t>communicty</a:t>
            </a:r>
            <a:endParaRPr lang="en-US" dirty="0"/>
          </a:p>
          <a:p>
            <a:r>
              <a:rPr lang="en-US" dirty="0"/>
              <a:t>Adaptation to language education</a:t>
            </a:r>
          </a:p>
          <a:p>
            <a:endParaRPr lang="en-US" dirty="0"/>
          </a:p>
        </p:txBody>
      </p:sp>
    </p:spTree>
    <p:extLst>
      <p:ext uri="{BB962C8B-B14F-4D97-AF65-F5344CB8AC3E}">
        <p14:creationId xmlns:p14="http://schemas.microsoft.com/office/powerpoint/2010/main" val="860755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476-D81C-B71B-D9DC-BF68090F4A49}"/>
              </a:ext>
            </a:extLst>
          </p:cNvPr>
          <p:cNvSpPr>
            <a:spLocks noGrp="1"/>
          </p:cNvSpPr>
          <p:nvPr>
            <p:ph type="title"/>
          </p:nvPr>
        </p:nvSpPr>
        <p:spPr>
          <a:xfrm>
            <a:off x="838200" y="365125"/>
            <a:ext cx="9332167" cy="1325563"/>
          </a:xfrm>
        </p:spPr>
        <p:txBody>
          <a:bodyPr/>
          <a:lstStyle/>
          <a:p>
            <a:r>
              <a:rPr lang="en-US" dirty="0"/>
              <a:t>Machine translation literacy</a:t>
            </a:r>
            <a:endParaRPr lang="en-GB" dirty="0"/>
          </a:p>
        </p:txBody>
      </p:sp>
      <p:sp>
        <p:nvSpPr>
          <p:cNvPr id="3" name="Content Placeholder 2">
            <a:extLst>
              <a:ext uri="{FF2B5EF4-FFF2-40B4-BE49-F238E27FC236}">
                <a16:creationId xmlns:a16="http://schemas.microsoft.com/office/drawing/2014/main" id="{25150E99-443F-7EE5-F019-4F1CF8FED259}"/>
              </a:ext>
            </a:extLst>
          </p:cNvPr>
          <p:cNvSpPr>
            <a:spLocks noGrp="1"/>
          </p:cNvSpPr>
          <p:nvPr>
            <p:ph idx="1"/>
          </p:nvPr>
        </p:nvSpPr>
        <p:spPr>
          <a:xfrm>
            <a:off x="838200" y="1825625"/>
            <a:ext cx="8610600" cy="4351338"/>
          </a:xfrm>
        </p:spPr>
        <p:txBody>
          <a:bodyPr>
            <a:normAutofit/>
          </a:bodyPr>
          <a:lstStyle/>
          <a:p>
            <a:r>
              <a:rPr lang="en-US" dirty="0">
                <a:sym typeface="Wingdings" panose="05000000000000000000" pitchFamily="2" charset="2"/>
              </a:rPr>
              <a:t>Question: What does an educated use of MT look like?</a:t>
            </a:r>
            <a:endParaRPr lang="en-GB" dirty="0"/>
          </a:p>
          <a:p>
            <a:pPr lvl="1"/>
            <a:r>
              <a:rPr lang="en-GB" dirty="0"/>
              <a:t>Awareness of MT</a:t>
            </a:r>
          </a:p>
          <a:p>
            <a:pPr lvl="1"/>
            <a:r>
              <a:rPr lang="en-GB" dirty="0"/>
              <a:t>Knowing the risks</a:t>
            </a:r>
          </a:p>
          <a:p>
            <a:pPr lvl="1"/>
            <a:r>
              <a:rPr lang="en-GB" dirty="0"/>
              <a:t>Transparency</a:t>
            </a:r>
          </a:p>
          <a:p>
            <a:pPr lvl="1"/>
            <a:r>
              <a:rPr lang="en-GB" dirty="0"/>
              <a:t>More than one tool</a:t>
            </a:r>
          </a:p>
          <a:p>
            <a:pPr lvl="1"/>
            <a:r>
              <a:rPr lang="en-GB" dirty="0"/>
              <a:t>Garbage in garbage out</a:t>
            </a:r>
          </a:p>
        </p:txBody>
      </p:sp>
      <p:pic>
        <p:nvPicPr>
          <p:cNvPr id="4" name="Picture 3">
            <a:extLst>
              <a:ext uri="{FF2B5EF4-FFF2-40B4-BE49-F238E27FC236}">
                <a16:creationId xmlns:a16="http://schemas.microsoft.com/office/drawing/2014/main" id="{7A6B9D8C-2CB4-894C-9617-256BA799221F}"/>
              </a:ext>
            </a:extLst>
          </p:cNvPr>
          <p:cNvPicPr>
            <a:picLocks noChangeAspect="1"/>
          </p:cNvPicPr>
          <p:nvPr/>
        </p:nvPicPr>
        <p:blipFill>
          <a:blip r:embed="rId2"/>
          <a:stretch>
            <a:fillRect/>
          </a:stretch>
        </p:blipFill>
        <p:spPr>
          <a:xfrm>
            <a:off x="9448800" y="0"/>
            <a:ext cx="2743200" cy="6858000"/>
          </a:xfrm>
          <a:prstGeom prst="rect">
            <a:avLst/>
          </a:prstGeom>
        </p:spPr>
      </p:pic>
    </p:spTree>
    <p:extLst>
      <p:ext uri="{BB962C8B-B14F-4D97-AF65-F5344CB8AC3E}">
        <p14:creationId xmlns:p14="http://schemas.microsoft.com/office/powerpoint/2010/main" val="795047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7B27-A147-73C4-A857-3DCF3525433F}"/>
              </a:ext>
            </a:extLst>
          </p:cNvPr>
          <p:cNvSpPr>
            <a:spLocks noGrp="1"/>
          </p:cNvSpPr>
          <p:nvPr>
            <p:ph type="title"/>
          </p:nvPr>
        </p:nvSpPr>
        <p:spPr/>
        <p:txBody>
          <a:bodyPr/>
          <a:lstStyle/>
          <a:p>
            <a:r>
              <a:rPr lang="en-US" dirty="0"/>
              <a:t>MT literacy for language education</a:t>
            </a:r>
            <a:endParaRPr lang="en-GB" dirty="0"/>
          </a:p>
        </p:txBody>
      </p:sp>
      <p:sp>
        <p:nvSpPr>
          <p:cNvPr id="3" name="Content Placeholder 2">
            <a:extLst>
              <a:ext uri="{FF2B5EF4-FFF2-40B4-BE49-F238E27FC236}">
                <a16:creationId xmlns:a16="http://schemas.microsoft.com/office/drawing/2014/main" id="{D007468A-7BD2-CCAE-813D-15F91B5815FB}"/>
              </a:ext>
            </a:extLst>
          </p:cNvPr>
          <p:cNvSpPr>
            <a:spLocks noGrp="1"/>
          </p:cNvSpPr>
          <p:nvPr>
            <p:ph idx="1"/>
          </p:nvPr>
        </p:nvSpPr>
        <p:spPr/>
        <p:txBody>
          <a:bodyPr>
            <a:normAutofit/>
          </a:bodyPr>
          <a:lstStyle/>
          <a:p>
            <a:r>
              <a:rPr lang="en-US" dirty="0"/>
              <a:t>Knowledge about Machine Translation</a:t>
            </a:r>
          </a:p>
          <a:p>
            <a:pPr lvl="1"/>
            <a:r>
              <a:rPr lang="en-US" dirty="0"/>
              <a:t>Underlying principles; affordances</a:t>
            </a:r>
          </a:p>
          <a:p>
            <a:pPr lvl="1"/>
            <a:r>
              <a:rPr lang="en-US" dirty="0"/>
              <a:t>Role of training data; algorithmic bias</a:t>
            </a:r>
          </a:p>
          <a:p>
            <a:pPr lvl="1"/>
            <a:r>
              <a:rPr lang="en-US" dirty="0"/>
              <a:t>Available tools; strength and weaknesses</a:t>
            </a:r>
          </a:p>
          <a:p>
            <a:r>
              <a:rPr lang="en-US" dirty="0" err="1"/>
              <a:t>Egagement</a:t>
            </a:r>
            <a:r>
              <a:rPr lang="en-US" dirty="0"/>
              <a:t> with MT for</a:t>
            </a:r>
          </a:p>
          <a:p>
            <a:pPr lvl="1"/>
            <a:r>
              <a:rPr lang="en-US" dirty="0"/>
              <a:t>writing / producing language</a:t>
            </a:r>
          </a:p>
          <a:p>
            <a:pPr lvl="1"/>
            <a:r>
              <a:rPr lang="en-US" dirty="0"/>
              <a:t>developing language awareness</a:t>
            </a:r>
          </a:p>
          <a:p>
            <a:r>
              <a:rPr lang="en-US" dirty="0"/>
              <a:t>Role of input – pre-editing</a:t>
            </a:r>
          </a:p>
          <a:p>
            <a:r>
              <a:rPr lang="en-US" dirty="0"/>
              <a:t>Role of output – post editing</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39245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8EB7-4EF9-4FA0-426A-5130EC0D1C39}"/>
              </a:ext>
            </a:extLst>
          </p:cNvPr>
          <p:cNvSpPr>
            <a:spLocks noGrp="1"/>
          </p:cNvSpPr>
          <p:nvPr>
            <p:ph type="title"/>
          </p:nvPr>
        </p:nvSpPr>
        <p:spPr/>
        <p:txBody>
          <a:bodyPr/>
          <a:lstStyle/>
          <a:p>
            <a:r>
              <a:rPr lang="en-US" dirty="0"/>
              <a:t>Mt literacy for language education</a:t>
            </a:r>
            <a:endParaRPr lang="en-GB" dirty="0"/>
          </a:p>
        </p:txBody>
      </p:sp>
      <p:sp>
        <p:nvSpPr>
          <p:cNvPr id="3" name="Content Placeholder 2">
            <a:extLst>
              <a:ext uri="{FF2B5EF4-FFF2-40B4-BE49-F238E27FC236}">
                <a16:creationId xmlns:a16="http://schemas.microsoft.com/office/drawing/2014/main" id="{7E4B15B8-1D5C-3DC7-A317-B1BC2E230927}"/>
              </a:ext>
            </a:extLst>
          </p:cNvPr>
          <p:cNvSpPr>
            <a:spLocks noGrp="1"/>
          </p:cNvSpPr>
          <p:nvPr>
            <p:ph idx="1"/>
          </p:nvPr>
        </p:nvSpPr>
        <p:spPr/>
        <p:txBody>
          <a:bodyPr/>
          <a:lstStyle/>
          <a:p>
            <a:r>
              <a:rPr lang="en-US" dirty="0"/>
              <a:t>Effective and ethical use of MT</a:t>
            </a:r>
          </a:p>
          <a:p>
            <a:r>
              <a:rPr lang="en-US" dirty="0"/>
              <a:t>Differentiation: beginner vs. intermediate/advanced</a:t>
            </a:r>
          </a:p>
          <a:p>
            <a:pPr lvl="1"/>
            <a:r>
              <a:rPr lang="en-US" dirty="0"/>
              <a:t>Beginners: focus on input</a:t>
            </a:r>
            <a:br>
              <a:rPr lang="en-US" dirty="0"/>
            </a:br>
            <a:r>
              <a:rPr lang="en-US" dirty="0">
                <a:sym typeface="Wingdings" panose="05000000000000000000" pitchFamily="2" charset="2"/>
              </a:rPr>
              <a:t> </a:t>
            </a:r>
            <a:r>
              <a:rPr lang="en-US" dirty="0"/>
              <a:t>not too much, not too little</a:t>
            </a:r>
            <a:br>
              <a:rPr lang="en-US" dirty="0"/>
            </a:br>
            <a:r>
              <a:rPr lang="en-US" dirty="0">
                <a:sym typeface="Wingdings" panose="05000000000000000000" pitchFamily="2" charset="2"/>
              </a:rPr>
              <a:t> pre-editing: input – output relation</a:t>
            </a:r>
            <a:endParaRPr lang="en-US" dirty="0"/>
          </a:p>
          <a:p>
            <a:pPr lvl="1"/>
            <a:r>
              <a:rPr lang="en-US" dirty="0"/>
              <a:t>Advanced: focus on input &amp; output</a:t>
            </a:r>
            <a:br>
              <a:rPr lang="en-US" dirty="0"/>
            </a:br>
            <a:r>
              <a:rPr lang="en-US" dirty="0">
                <a:sym typeface="Wingdings" panose="05000000000000000000" pitchFamily="2" charset="2"/>
              </a:rPr>
              <a:t> post editing tasks</a:t>
            </a:r>
            <a:br>
              <a:rPr lang="en-US" dirty="0">
                <a:sym typeface="Wingdings" panose="05000000000000000000" pitchFamily="2" charset="2"/>
              </a:rPr>
            </a:br>
            <a:r>
              <a:rPr lang="en-US" dirty="0">
                <a:sym typeface="Wingdings" panose="05000000000000000000" pitchFamily="2" charset="2"/>
              </a:rPr>
              <a:t> comparison of different tools</a:t>
            </a:r>
            <a:endParaRPr lang="en-GB" dirty="0"/>
          </a:p>
          <a:p>
            <a:endParaRPr lang="en-GB" dirty="0"/>
          </a:p>
        </p:txBody>
      </p:sp>
    </p:spTree>
    <p:extLst>
      <p:ext uri="{BB962C8B-B14F-4D97-AF65-F5344CB8AC3E}">
        <p14:creationId xmlns:p14="http://schemas.microsoft.com/office/powerpoint/2010/main" val="1758767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DEC2-97D8-5CB1-BE41-02AC73E3665B}"/>
              </a:ext>
            </a:extLst>
          </p:cNvPr>
          <p:cNvSpPr>
            <a:spLocks noGrp="1"/>
          </p:cNvSpPr>
          <p:nvPr>
            <p:ph type="title"/>
          </p:nvPr>
        </p:nvSpPr>
        <p:spPr/>
        <p:txBody>
          <a:bodyPr/>
          <a:lstStyle/>
          <a:p>
            <a:r>
              <a:rPr lang="en-US" dirty="0"/>
              <a:t>Pre-editing / input tasks</a:t>
            </a:r>
            <a:endParaRPr lang="en-GB" dirty="0"/>
          </a:p>
        </p:txBody>
      </p:sp>
      <p:sp>
        <p:nvSpPr>
          <p:cNvPr id="3" name="Content Placeholder 2">
            <a:extLst>
              <a:ext uri="{FF2B5EF4-FFF2-40B4-BE49-F238E27FC236}">
                <a16:creationId xmlns:a16="http://schemas.microsoft.com/office/drawing/2014/main" id="{B39FB6DE-1C76-B3DB-5C34-1ABFA65618D7}"/>
              </a:ext>
            </a:extLst>
          </p:cNvPr>
          <p:cNvSpPr>
            <a:spLocks noGrp="1"/>
          </p:cNvSpPr>
          <p:nvPr>
            <p:ph idx="1"/>
          </p:nvPr>
        </p:nvSpPr>
        <p:spPr>
          <a:xfrm>
            <a:off x="7436498" y="1825625"/>
            <a:ext cx="3917302" cy="3523259"/>
          </a:xfrm>
        </p:spPr>
        <p:txBody>
          <a:bodyPr/>
          <a:lstStyle/>
          <a:p>
            <a:pPr marL="0" indent="0">
              <a:buNone/>
            </a:pPr>
            <a:r>
              <a:rPr lang="en-US" dirty="0"/>
              <a:t>Showing differences of output.</a:t>
            </a:r>
          </a:p>
          <a:p>
            <a:pPr marL="0" indent="0">
              <a:buNone/>
            </a:pPr>
            <a:r>
              <a:rPr lang="en-US" dirty="0"/>
              <a:t>Modifying input to create output at comprehensible level.</a:t>
            </a:r>
            <a:endParaRPr lang="en-GB" dirty="0"/>
          </a:p>
        </p:txBody>
      </p:sp>
      <p:pic>
        <p:nvPicPr>
          <p:cNvPr id="5" name="Picture 4">
            <a:extLst>
              <a:ext uri="{FF2B5EF4-FFF2-40B4-BE49-F238E27FC236}">
                <a16:creationId xmlns:a16="http://schemas.microsoft.com/office/drawing/2014/main" id="{0DD6EBA8-1E28-2973-2173-DBF5FB3E459F}"/>
              </a:ext>
            </a:extLst>
          </p:cNvPr>
          <p:cNvPicPr>
            <a:picLocks noChangeAspect="1"/>
          </p:cNvPicPr>
          <p:nvPr/>
        </p:nvPicPr>
        <p:blipFill>
          <a:blip r:embed="rId2"/>
          <a:stretch>
            <a:fillRect/>
          </a:stretch>
        </p:blipFill>
        <p:spPr>
          <a:xfrm>
            <a:off x="838200" y="1825625"/>
            <a:ext cx="6370941" cy="1567849"/>
          </a:xfrm>
          <a:prstGeom prst="rect">
            <a:avLst/>
          </a:prstGeom>
        </p:spPr>
      </p:pic>
      <p:pic>
        <p:nvPicPr>
          <p:cNvPr id="7" name="Picture 6">
            <a:extLst>
              <a:ext uri="{FF2B5EF4-FFF2-40B4-BE49-F238E27FC236}">
                <a16:creationId xmlns:a16="http://schemas.microsoft.com/office/drawing/2014/main" id="{9D5C756B-374C-3C5F-851D-A62FF18CE39D}"/>
              </a:ext>
            </a:extLst>
          </p:cNvPr>
          <p:cNvPicPr>
            <a:picLocks noChangeAspect="1"/>
          </p:cNvPicPr>
          <p:nvPr/>
        </p:nvPicPr>
        <p:blipFill>
          <a:blip r:embed="rId3"/>
          <a:stretch>
            <a:fillRect/>
          </a:stretch>
        </p:blipFill>
        <p:spPr>
          <a:xfrm>
            <a:off x="838200" y="3393474"/>
            <a:ext cx="6370941" cy="855427"/>
          </a:xfrm>
          <a:prstGeom prst="rect">
            <a:avLst/>
          </a:prstGeom>
        </p:spPr>
      </p:pic>
      <p:pic>
        <p:nvPicPr>
          <p:cNvPr id="9" name="Picture 8">
            <a:extLst>
              <a:ext uri="{FF2B5EF4-FFF2-40B4-BE49-F238E27FC236}">
                <a16:creationId xmlns:a16="http://schemas.microsoft.com/office/drawing/2014/main" id="{D3CC1EF4-8A18-E360-A592-31BD9BBC7060}"/>
              </a:ext>
            </a:extLst>
          </p:cNvPr>
          <p:cNvPicPr>
            <a:picLocks noChangeAspect="1"/>
          </p:cNvPicPr>
          <p:nvPr/>
        </p:nvPicPr>
        <p:blipFill>
          <a:blip r:embed="rId4"/>
          <a:stretch>
            <a:fillRect/>
          </a:stretch>
        </p:blipFill>
        <p:spPr>
          <a:xfrm>
            <a:off x="838200" y="4248901"/>
            <a:ext cx="6370941" cy="1099983"/>
          </a:xfrm>
          <a:prstGeom prst="rect">
            <a:avLst/>
          </a:prstGeom>
        </p:spPr>
      </p:pic>
    </p:spTree>
    <p:extLst>
      <p:ext uri="{BB962C8B-B14F-4D97-AF65-F5344CB8AC3E}">
        <p14:creationId xmlns:p14="http://schemas.microsoft.com/office/powerpoint/2010/main" val="3928385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9FFA-D010-4305-A90E-3DD52E9B407C}"/>
              </a:ext>
            </a:extLst>
          </p:cNvPr>
          <p:cNvSpPr>
            <a:spLocks noGrp="1"/>
          </p:cNvSpPr>
          <p:nvPr>
            <p:ph type="title"/>
          </p:nvPr>
        </p:nvSpPr>
        <p:spPr/>
        <p:txBody>
          <a:bodyPr>
            <a:normAutofit fontScale="90000"/>
          </a:bodyPr>
          <a:lstStyle/>
          <a:p>
            <a:r>
              <a:rPr lang="en-US" dirty="0"/>
              <a:t>Post-editing</a:t>
            </a:r>
            <a:endParaRPr lang="en-GB" dirty="0"/>
          </a:p>
        </p:txBody>
      </p:sp>
      <p:sp>
        <p:nvSpPr>
          <p:cNvPr id="3" name="Text Placeholder 2">
            <a:extLst>
              <a:ext uri="{FF2B5EF4-FFF2-40B4-BE49-F238E27FC236}">
                <a16:creationId xmlns:a16="http://schemas.microsoft.com/office/drawing/2014/main" id="{C64F0CF5-62FD-4C51-B152-A7AC15F6875C}"/>
              </a:ext>
            </a:extLst>
          </p:cNvPr>
          <p:cNvSpPr>
            <a:spLocks noGrp="1"/>
          </p:cNvSpPr>
          <p:nvPr>
            <p:ph type="body" idx="1"/>
          </p:nvPr>
        </p:nvSpPr>
        <p:spPr>
          <a:xfrm>
            <a:off x="395635" y="1536633"/>
            <a:ext cx="4892645" cy="4555200"/>
          </a:xfrm>
        </p:spPr>
        <p:txBody>
          <a:bodyPr>
            <a:normAutofit/>
          </a:bodyPr>
          <a:lstStyle/>
          <a:p>
            <a:pPr marL="152396" indent="0">
              <a:buNone/>
            </a:pPr>
            <a:r>
              <a:rPr lang="en-GB" sz="2200" dirty="0"/>
              <a:t>Task:</a:t>
            </a:r>
            <a:br>
              <a:rPr lang="en-GB" sz="2200" dirty="0"/>
            </a:br>
            <a:r>
              <a:rPr lang="en-GB" sz="2200" dirty="0"/>
              <a:t>Write a response in German to a personal email you have received from a friend and use the notes you have made. Use the machine translated version and create an improved version.</a:t>
            </a:r>
          </a:p>
          <a:p>
            <a:endParaRPr lang="en-GB" dirty="0"/>
          </a:p>
          <a:p>
            <a:pPr marL="152396" indent="0">
              <a:buNone/>
            </a:pPr>
            <a:r>
              <a:rPr lang="en-GB" sz="1800" dirty="0"/>
              <a:t>Source: </a:t>
            </a:r>
            <a:r>
              <a:rPr lang="en-GB" sz="1800" u="sng" dirty="0">
                <a:solidFill>
                  <a:srgbClr val="1155CC"/>
                </a:solidFill>
                <a:hlinkClick r:id="rId2"/>
              </a:rPr>
              <a:t>https://kseacademy.com/cambridge/b1-preliminary-pet/writing/email-english/</a:t>
            </a:r>
            <a:endParaRPr lang="en-GB" sz="1800" dirty="0"/>
          </a:p>
        </p:txBody>
      </p:sp>
      <p:pic>
        <p:nvPicPr>
          <p:cNvPr id="1026" name="Picture 2">
            <a:extLst>
              <a:ext uri="{FF2B5EF4-FFF2-40B4-BE49-F238E27FC236}">
                <a16:creationId xmlns:a16="http://schemas.microsoft.com/office/drawing/2014/main" id="{E685272B-8C35-4BA0-AD19-B3EF784271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4" r="3604"/>
          <a:stretch/>
        </p:blipFill>
        <p:spPr bwMode="auto">
          <a:xfrm>
            <a:off x="5288280" y="0"/>
            <a:ext cx="6903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32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0F79CB-4E66-40C0-8AC0-CE58B81FB0C2}"/>
              </a:ext>
            </a:extLst>
          </p:cNvPr>
          <p:cNvSpPr>
            <a:spLocks noGrp="1"/>
          </p:cNvSpPr>
          <p:nvPr>
            <p:ph sz="half" idx="1"/>
          </p:nvPr>
        </p:nvSpPr>
        <p:spPr>
          <a:xfrm>
            <a:off x="976001" y="16043"/>
            <a:ext cx="4754880" cy="5109411"/>
          </a:xfrm>
        </p:spPr>
        <p:txBody>
          <a:bodyPr>
            <a:noAutofit/>
          </a:bodyPr>
          <a:lstStyle/>
          <a:p>
            <a:pPr>
              <a:spcBef>
                <a:spcPts val="0"/>
              </a:spcBef>
            </a:pPr>
            <a:r>
              <a:rPr lang="de-DE" sz="1333" i="1" dirty="0">
                <a:solidFill>
                  <a:srgbClr val="000000"/>
                </a:solidFill>
              </a:rPr>
              <a:t>Google Translate (30/3/2022)</a:t>
            </a:r>
          </a:p>
          <a:p>
            <a:pPr>
              <a:spcBef>
                <a:spcPts val="0"/>
              </a:spcBef>
            </a:pPr>
            <a:endParaRPr lang="de-DE" sz="1333" dirty="0"/>
          </a:p>
          <a:p>
            <a:pPr>
              <a:spcBef>
                <a:spcPts val="0"/>
              </a:spcBef>
            </a:pPr>
            <a:r>
              <a:rPr lang="de-DE" sz="1867" dirty="0">
                <a:solidFill>
                  <a:srgbClr val="000000"/>
                </a:solidFill>
              </a:rPr>
              <a:t>Hallo Sandy,</a:t>
            </a:r>
            <a:endParaRPr lang="de-DE" sz="1867" dirty="0"/>
          </a:p>
          <a:p>
            <a:pPr>
              <a:lnSpc>
                <a:spcPct val="100000"/>
              </a:lnSpc>
              <a:spcBef>
                <a:spcPts val="0"/>
              </a:spcBef>
            </a:pPr>
            <a:r>
              <a:rPr lang="de-DE" sz="1867" dirty="0">
                <a:solidFill>
                  <a:srgbClr val="000000"/>
                </a:solidFill>
              </a:rPr>
              <a:t>Vielen Dank für das </a:t>
            </a:r>
            <a:r>
              <a:rPr lang="de-DE" sz="1867" dirty="0">
                <a:solidFill>
                  <a:srgbClr val="000000"/>
                </a:solidFill>
                <a:highlight>
                  <a:srgbClr val="FFFF00"/>
                </a:highlight>
              </a:rPr>
              <a:t>Zurückschreiben</a:t>
            </a:r>
            <a:r>
              <a:rPr lang="de-DE" sz="1867" dirty="0">
                <a:solidFill>
                  <a:srgbClr val="000000"/>
                </a:solidFill>
              </a:rPr>
              <a:t>. Ich freue mich auch sehr über </a:t>
            </a:r>
            <a:r>
              <a:rPr lang="de-DE" sz="1867" dirty="0">
                <a:solidFill>
                  <a:srgbClr val="000000"/>
                </a:solidFill>
                <a:highlight>
                  <a:srgbClr val="FFFF00"/>
                </a:highlight>
              </a:rPr>
              <a:t>Ihren</a:t>
            </a:r>
            <a:r>
              <a:rPr lang="de-DE" sz="1867" dirty="0">
                <a:solidFill>
                  <a:srgbClr val="000000"/>
                </a:solidFill>
              </a:rPr>
              <a:t> Besuch!</a:t>
            </a:r>
            <a:endParaRPr lang="de-DE" sz="1867" dirty="0"/>
          </a:p>
          <a:p>
            <a:pPr>
              <a:lnSpc>
                <a:spcPct val="100000"/>
              </a:lnSpc>
              <a:spcBef>
                <a:spcPts val="0"/>
              </a:spcBef>
            </a:pPr>
            <a:r>
              <a:rPr lang="de-DE" sz="1867" dirty="0">
                <a:solidFill>
                  <a:srgbClr val="000000"/>
                </a:solidFill>
              </a:rPr>
              <a:t>An meinem ersten Abend möchte </a:t>
            </a:r>
            <a:r>
              <a:rPr lang="de-DE" sz="1867" dirty="0">
                <a:solidFill>
                  <a:srgbClr val="000000"/>
                </a:solidFill>
                <a:highlight>
                  <a:srgbClr val="FFFF00"/>
                </a:highlight>
              </a:rPr>
              <a:t>ich zu Hause entspannen.</a:t>
            </a:r>
            <a:r>
              <a:rPr lang="de-DE" sz="1867" dirty="0">
                <a:solidFill>
                  <a:srgbClr val="000000"/>
                </a:solidFill>
              </a:rPr>
              <a:t> Ich werde wahrscheinlich sehr müde von der Reise sein, also muss ich mich ausruhen und mich für die anderen Tage fertig machen. Ist das in Ordnung?</a:t>
            </a:r>
            <a:endParaRPr lang="de-DE" sz="1867" dirty="0"/>
          </a:p>
          <a:p>
            <a:pPr>
              <a:lnSpc>
                <a:spcPct val="100000"/>
              </a:lnSpc>
              <a:spcBef>
                <a:spcPts val="0"/>
              </a:spcBef>
            </a:pPr>
            <a:r>
              <a:rPr lang="de-DE" sz="1867" dirty="0">
                <a:solidFill>
                  <a:srgbClr val="000000"/>
                </a:solidFill>
              </a:rPr>
              <a:t>Was das Klettern betrifft, </a:t>
            </a:r>
            <a:r>
              <a:rPr lang="de-DE" sz="1867" dirty="0">
                <a:solidFill>
                  <a:srgbClr val="000000"/>
                </a:solidFill>
                <a:highlight>
                  <a:srgbClr val="FFFF00"/>
                </a:highlight>
              </a:rPr>
              <a:t>fürchte ich</a:t>
            </a:r>
            <a:r>
              <a:rPr lang="de-DE" sz="1867" dirty="0">
                <a:solidFill>
                  <a:srgbClr val="000000"/>
                </a:solidFill>
              </a:rPr>
              <a:t>, ich kann es nicht. Ich habe vergessen, es dir zu sagen, aber ich habe letzte Woche </a:t>
            </a:r>
            <a:r>
              <a:rPr lang="de-DE" sz="1867" dirty="0">
                <a:solidFill>
                  <a:srgbClr val="000000"/>
                </a:solidFill>
                <a:highlight>
                  <a:srgbClr val="FFFF00"/>
                </a:highlight>
              </a:rPr>
              <a:t>mein Knie</a:t>
            </a:r>
            <a:r>
              <a:rPr lang="de-DE" sz="1867" dirty="0">
                <a:solidFill>
                  <a:srgbClr val="000000"/>
                </a:solidFill>
              </a:rPr>
              <a:t> verletzt, deshalb kann ich jetzt keinen Sport machen.</a:t>
            </a:r>
            <a:endParaRPr lang="de-DE" sz="1867" dirty="0"/>
          </a:p>
          <a:p>
            <a:pPr>
              <a:lnSpc>
                <a:spcPct val="100000"/>
              </a:lnSpc>
              <a:spcBef>
                <a:spcPts val="0"/>
              </a:spcBef>
            </a:pPr>
            <a:r>
              <a:rPr lang="de-DE" sz="1867" dirty="0">
                <a:solidFill>
                  <a:srgbClr val="000000"/>
                </a:solidFill>
              </a:rPr>
              <a:t>Wie wäre es mit einem Besuch einiger Kunstgalerien in Ihrer Stadt? Wenn du willst, könnten wir gehen. Du weißt, ich liebe Kunst! Was denken Sie?</a:t>
            </a:r>
            <a:endParaRPr lang="de-DE" sz="1867" dirty="0"/>
          </a:p>
          <a:p>
            <a:pPr>
              <a:lnSpc>
                <a:spcPct val="100000"/>
              </a:lnSpc>
              <a:spcBef>
                <a:spcPts val="0"/>
              </a:spcBef>
            </a:pPr>
            <a:r>
              <a:rPr lang="de-DE" sz="1867" dirty="0">
                <a:solidFill>
                  <a:srgbClr val="000000"/>
                </a:solidFill>
              </a:rPr>
              <a:t>Nun, ich </a:t>
            </a:r>
            <a:r>
              <a:rPr lang="de-DE" sz="1867" dirty="0">
                <a:solidFill>
                  <a:srgbClr val="000000"/>
                </a:solidFill>
                <a:highlight>
                  <a:srgbClr val="FFFF00"/>
                </a:highlight>
              </a:rPr>
              <a:t>muss jetzt gehen</a:t>
            </a:r>
            <a:r>
              <a:rPr lang="de-DE" sz="1867" dirty="0">
                <a:solidFill>
                  <a:srgbClr val="000000"/>
                </a:solidFill>
              </a:rPr>
              <a:t>, aber bitte lassen Sie mich wissen, was Sie denken.</a:t>
            </a:r>
            <a:endParaRPr lang="de-DE" sz="1867" dirty="0"/>
          </a:p>
          <a:p>
            <a:pPr>
              <a:lnSpc>
                <a:spcPct val="100000"/>
              </a:lnSpc>
              <a:spcBef>
                <a:spcPts val="0"/>
              </a:spcBef>
            </a:pPr>
            <a:r>
              <a:rPr lang="de-DE" sz="1867" dirty="0">
                <a:solidFill>
                  <a:srgbClr val="000000"/>
                </a:solidFill>
              </a:rPr>
              <a:t>Sich kümmern,</a:t>
            </a:r>
            <a:endParaRPr lang="de-DE" sz="1867" dirty="0"/>
          </a:p>
          <a:p>
            <a:pPr>
              <a:lnSpc>
                <a:spcPct val="100000"/>
              </a:lnSpc>
              <a:spcBef>
                <a:spcPts val="0"/>
              </a:spcBef>
            </a:pPr>
            <a:r>
              <a:rPr lang="de-DE" sz="1867" dirty="0">
                <a:solidFill>
                  <a:srgbClr val="000000"/>
                </a:solidFill>
              </a:rPr>
              <a:t>Luis</a:t>
            </a:r>
            <a:endParaRPr lang="de-DE" sz="1867" dirty="0"/>
          </a:p>
        </p:txBody>
      </p:sp>
      <p:sp>
        <p:nvSpPr>
          <p:cNvPr id="9" name="Content Placeholder 8">
            <a:extLst>
              <a:ext uri="{FF2B5EF4-FFF2-40B4-BE49-F238E27FC236}">
                <a16:creationId xmlns:a16="http://schemas.microsoft.com/office/drawing/2014/main" id="{AB2DE387-C9D1-40EE-8FF2-ECD76886AA09}"/>
              </a:ext>
            </a:extLst>
          </p:cNvPr>
          <p:cNvSpPr>
            <a:spLocks noGrp="1"/>
          </p:cNvSpPr>
          <p:nvPr>
            <p:ph sz="half" idx="2"/>
          </p:nvPr>
        </p:nvSpPr>
        <p:spPr>
          <a:xfrm>
            <a:off x="6721643" y="144380"/>
            <a:ext cx="5168127" cy="6858000"/>
          </a:xfrm>
        </p:spPr>
        <p:txBody>
          <a:bodyPr>
            <a:normAutofit fontScale="47500" lnSpcReduction="20000"/>
          </a:bodyPr>
          <a:lstStyle/>
          <a:p>
            <a:pPr>
              <a:spcBef>
                <a:spcPts val="0"/>
              </a:spcBef>
            </a:pPr>
            <a:r>
              <a:rPr lang="en-GB" sz="2400" i="1" dirty="0" err="1">
                <a:solidFill>
                  <a:srgbClr val="000000"/>
                </a:solidFill>
              </a:rPr>
              <a:t>DeepL</a:t>
            </a:r>
            <a:r>
              <a:rPr lang="en-GB" sz="2400" i="1" dirty="0">
                <a:solidFill>
                  <a:srgbClr val="000000"/>
                </a:solidFill>
              </a:rPr>
              <a:t> (30/3/2022)</a:t>
            </a:r>
          </a:p>
          <a:p>
            <a:pPr>
              <a:spcBef>
                <a:spcPts val="0"/>
              </a:spcBef>
            </a:pPr>
            <a:endParaRPr lang="de-DE" sz="3333" dirty="0">
              <a:solidFill>
                <a:srgbClr val="000000"/>
              </a:solidFill>
            </a:endParaRPr>
          </a:p>
          <a:p>
            <a:pPr>
              <a:lnSpc>
                <a:spcPct val="120000"/>
              </a:lnSpc>
              <a:spcBef>
                <a:spcPts val="0"/>
              </a:spcBef>
            </a:pPr>
            <a:r>
              <a:rPr lang="de-DE" sz="3867" dirty="0">
                <a:solidFill>
                  <a:srgbClr val="000000"/>
                </a:solidFill>
              </a:rPr>
              <a:t>Hallo Sandy,</a:t>
            </a:r>
            <a:endParaRPr lang="de-DE" sz="3867" dirty="0"/>
          </a:p>
          <a:p>
            <a:pPr>
              <a:lnSpc>
                <a:spcPct val="120000"/>
              </a:lnSpc>
              <a:spcBef>
                <a:spcPts val="0"/>
              </a:spcBef>
            </a:pPr>
            <a:r>
              <a:rPr lang="de-DE" sz="3867" dirty="0">
                <a:solidFill>
                  <a:srgbClr val="000000"/>
                </a:solidFill>
              </a:rPr>
              <a:t>vielen Dank für deine </a:t>
            </a:r>
            <a:r>
              <a:rPr lang="de-DE" sz="3867" dirty="0">
                <a:solidFill>
                  <a:srgbClr val="000000"/>
                </a:solidFill>
                <a:highlight>
                  <a:srgbClr val="00FF00"/>
                </a:highlight>
              </a:rPr>
              <a:t>Antwort</a:t>
            </a:r>
            <a:r>
              <a:rPr lang="de-DE" sz="3867" dirty="0">
                <a:solidFill>
                  <a:srgbClr val="000000"/>
                </a:solidFill>
              </a:rPr>
              <a:t>. Ich freue mich auch sehr darauf, dich zu besuchen!</a:t>
            </a:r>
            <a:endParaRPr lang="de-DE" sz="3867" dirty="0"/>
          </a:p>
          <a:p>
            <a:pPr>
              <a:lnSpc>
                <a:spcPct val="120000"/>
              </a:lnSpc>
              <a:spcBef>
                <a:spcPts val="0"/>
              </a:spcBef>
            </a:pPr>
            <a:r>
              <a:rPr lang="de-DE" sz="3867" dirty="0">
                <a:solidFill>
                  <a:srgbClr val="000000"/>
                </a:solidFill>
              </a:rPr>
              <a:t>An meinem ersten Abend möchte ich </a:t>
            </a:r>
            <a:r>
              <a:rPr lang="de-DE" sz="3867" dirty="0">
                <a:solidFill>
                  <a:srgbClr val="000000"/>
                </a:solidFill>
                <a:highlight>
                  <a:srgbClr val="00FF00"/>
                </a:highlight>
              </a:rPr>
              <a:t>mich</a:t>
            </a:r>
            <a:r>
              <a:rPr lang="de-DE" sz="3867" dirty="0">
                <a:solidFill>
                  <a:srgbClr val="000000"/>
                </a:solidFill>
              </a:rPr>
              <a:t> zu Hause entspannen. Ich werde wahrscheinlich sehr müde von der Reise sein, also muss ich mich ausruhen und mich auf die anderen Tage vorbereiten. Ist das in Ordnung?</a:t>
            </a:r>
            <a:endParaRPr lang="de-DE" sz="3867" dirty="0"/>
          </a:p>
          <a:p>
            <a:pPr>
              <a:lnSpc>
                <a:spcPct val="120000"/>
              </a:lnSpc>
              <a:spcBef>
                <a:spcPts val="0"/>
              </a:spcBef>
            </a:pPr>
            <a:r>
              <a:rPr lang="de-DE" sz="3867" dirty="0">
                <a:solidFill>
                  <a:srgbClr val="000000"/>
                </a:solidFill>
              </a:rPr>
              <a:t>Was das Klettern angeht, so kann ich leider nicht. Ich habe vergessen, es dir zu sagen, aber ich habe </a:t>
            </a:r>
            <a:r>
              <a:rPr lang="de-DE" sz="3867" dirty="0">
                <a:solidFill>
                  <a:srgbClr val="000000"/>
                </a:solidFill>
                <a:highlight>
                  <a:srgbClr val="00FF00"/>
                </a:highlight>
              </a:rPr>
              <a:t>mich letzte Woche am Knie </a:t>
            </a:r>
            <a:r>
              <a:rPr lang="de-DE" sz="3867" dirty="0">
                <a:solidFill>
                  <a:srgbClr val="000000"/>
                </a:solidFill>
              </a:rPr>
              <a:t>verletzt, so dass ich jetzt keinen Sport treiben kann.</a:t>
            </a:r>
            <a:endParaRPr lang="de-DE" sz="3867" dirty="0"/>
          </a:p>
          <a:p>
            <a:pPr>
              <a:lnSpc>
                <a:spcPct val="120000"/>
              </a:lnSpc>
              <a:spcBef>
                <a:spcPts val="0"/>
              </a:spcBef>
            </a:pPr>
            <a:r>
              <a:rPr lang="de-DE" sz="3867" dirty="0">
                <a:solidFill>
                  <a:srgbClr val="000000"/>
                </a:solidFill>
              </a:rPr>
              <a:t>Wie wäre es mit einem Besuch in einer der Kunstgalerien in deiner Stadt? Wenn du willst, können wir hingehen. Du weißt, dass ich Kunst liebe! Was hältst du davon?</a:t>
            </a:r>
            <a:endParaRPr lang="de-DE" sz="3867" dirty="0"/>
          </a:p>
          <a:p>
            <a:pPr>
              <a:lnSpc>
                <a:spcPct val="120000"/>
              </a:lnSpc>
              <a:spcBef>
                <a:spcPts val="0"/>
              </a:spcBef>
            </a:pPr>
            <a:r>
              <a:rPr lang="de-DE" sz="3867" dirty="0">
                <a:solidFill>
                  <a:srgbClr val="000000"/>
                </a:solidFill>
              </a:rPr>
              <a:t>Nun, ich </a:t>
            </a:r>
            <a:r>
              <a:rPr lang="de-DE" sz="3867" dirty="0">
                <a:solidFill>
                  <a:srgbClr val="000000"/>
                </a:solidFill>
                <a:highlight>
                  <a:srgbClr val="FFFF00"/>
                </a:highlight>
              </a:rPr>
              <a:t>muss jetzt gehen</a:t>
            </a:r>
            <a:r>
              <a:rPr lang="de-DE" sz="3867" dirty="0">
                <a:solidFill>
                  <a:srgbClr val="000000"/>
                </a:solidFill>
              </a:rPr>
              <a:t>, aber lass mich bitte wissen, was du denkst.</a:t>
            </a:r>
            <a:endParaRPr lang="de-DE" sz="3867" dirty="0"/>
          </a:p>
          <a:p>
            <a:pPr>
              <a:lnSpc>
                <a:spcPct val="120000"/>
              </a:lnSpc>
              <a:spcBef>
                <a:spcPts val="0"/>
              </a:spcBef>
            </a:pPr>
            <a:r>
              <a:rPr lang="de-DE" sz="3867" dirty="0">
                <a:solidFill>
                  <a:srgbClr val="000000"/>
                </a:solidFill>
              </a:rPr>
              <a:t>Mach's gut,</a:t>
            </a:r>
            <a:endParaRPr lang="de-DE" sz="3867" dirty="0"/>
          </a:p>
          <a:p>
            <a:pPr>
              <a:lnSpc>
                <a:spcPct val="120000"/>
              </a:lnSpc>
              <a:spcBef>
                <a:spcPts val="0"/>
              </a:spcBef>
            </a:pPr>
            <a:r>
              <a:rPr lang="de-DE" sz="3867" dirty="0">
                <a:solidFill>
                  <a:srgbClr val="000000"/>
                </a:solidFill>
              </a:rPr>
              <a:t>Luis</a:t>
            </a:r>
            <a:endParaRPr lang="de-DE" sz="3867" dirty="0"/>
          </a:p>
          <a:p>
            <a:endParaRPr lang="en-GB" dirty="0"/>
          </a:p>
        </p:txBody>
      </p:sp>
    </p:spTree>
    <p:extLst>
      <p:ext uri="{BB962C8B-B14F-4D97-AF65-F5344CB8AC3E}">
        <p14:creationId xmlns:p14="http://schemas.microsoft.com/office/powerpoint/2010/main" val="334959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781C-4E46-3F15-8F96-0271FD8426EC}"/>
              </a:ext>
            </a:extLst>
          </p:cNvPr>
          <p:cNvSpPr>
            <a:spLocks noGrp="1"/>
          </p:cNvSpPr>
          <p:nvPr>
            <p:ph type="title"/>
          </p:nvPr>
        </p:nvSpPr>
        <p:spPr/>
        <p:txBody>
          <a:bodyPr/>
          <a:lstStyle/>
          <a:p>
            <a:r>
              <a:rPr lang="en-GB" dirty="0"/>
              <a:t>The digital age</a:t>
            </a:r>
          </a:p>
        </p:txBody>
      </p:sp>
      <p:sp>
        <p:nvSpPr>
          <p:cNvPr id="3" name="Content Placeholder 2">
            <a:extLst>
              <a:ext uri="{FF2B5EF4-FFF2-40B4-BE49-F238E27FC236}">
                <a16:creationId xmlns:a16="http://schemas.microsoft.com/office/drawing/2014/main" id="{35BD8971-EBFD-4B27-A604-744E86E65849}"/>
              </a:ext>
            </a:extLst>
          </p:cNvPr>
          <p:cNvSpPr>
            <a:spLocks noGrp="1"/>
          </p:cNvSpPr>
          <p:nvPr>
            <p:ph idx="1"/>
          </p:nvPr>
        </p:nvSpPr>
        <p:spPr/>
        <p:txBody>
          <a:bodyPr>
            <a:normAutofit lnSpcReduction="10000"/>
          </a:bodyPr>
          <a:lstStyle/>
          <a:p>
            <a:pPr marL="0" indent="0">
              <a:buNone/>
            </a:pPr>
            <a:endParaRPr lang="en-GB" sz="900" dirty="0"/>
          </a:p>
          <a:p>
            <a:r>
              <a:rPr lang="en-GB" dirty="0"/>
              <a:t>Ubiquitous presence of digital technologies &amp; devices</a:t>
            </a:r>
          </a:p>
          <a:p>
            <a:r>
              <a:rPr lang="en-GB" dirty="0"/>
              <a:t>Hyperconnectivity” (</a:t>
            </a:r>
            <a:r>
              <a:rPr lang="en-GB" dirty="0" err="1"/>
              <a:t>Wellmann</a:t>
            </a:r>
            <a:r>
              <a:rPr lang="en-GB" dirty="0"/>
              <a:t>, Quan-</a:t>
            </a:r>
            <a:r>
              <a:rPr lang="en-GB" dirty="0" err="1"/>
              <a:t>Haase</a:t>
            </a:r>
            <a:r>
              <a:rPr lang="en-GB" dirty="0"/>
              <a:t>)</a:t>
            </a:r>
          </a:p>
          <a:p>
            <a:r>
              <a:rPr lang="en-GB" dirty="0"/>
              <a:t>Instantaneous access to information/data</a:t>
            </a:r>
          </a:p>
          <a:p>
            <a:r>
              <a:rPr lang="en-GB" dirty="0"/>
              <a:t>Vast data collection about human interaction &amp; behaviour</a:t>
            </a:r>
          </a:p>
          <a:p>
            <a:r>
              <a:rPr lang="en-GB" dirty="0"/>
              <a:t>Virtually unlimited data processing capabilities</a:t>
            </a:r>
          </a:p>
          <a:p>
            <a:endParaRPr lang="en-GB" dirty="0"/>
          </a:p>
          <a:p>
            <a:pPr>
              <a:buFont typeface="Wingdings" panose="05000000000000000000" pitchFamily="2" charset="2"/>
              <a:buChar char="è"/>
            </a:pPr>
            <a:r>
              <a:rPr lang="en-GB" dirty="0"/>
              <a:t>trans(?)/formative influence on people’s lives</a:t>
            </a:r>
          </a:p>
          <a:p>
            <a:pPr marL="0" indent="0">
              <a:buNone/>
            </a:pPr>
            <a:r>
              <a:rPr lang="en-GB" dirty="0">
                <a:sym typeface="Wingdings" panose="05000000000000000000" pitchFamily="2" charset="2"/>
              </a:rPr>
              <a:t> </a:t>
            </a:r>
            <a:r>
              <a:rPr lang="en-GB" dirty="0"/>
              <a:t>reconfiguration of spaces, places &amp; bodies</a:t>
            </a:r>
          </a:p>
        </p:txBody>
      </p:sp>
    </p:spTree>
    <p:extLst>
      <p:ext uri="{BB962C8B-B14F-4D97-AF65-F5344CB8AC3E}">
        <p14:creationId xmlns:p14="http://schemas.microsoft.com/office/powerpoint/2010/main" val="3184068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DCA9-6B70-0820-BB3C-F0D7A64CA039}"/>
              </a:ext>
            </a:extLst>
          </p:cNvPr>
          <p:cNvSpPr>
            <a:spLocks noGrp="1"/>
          </p:cNvSpPr>
          <p:nvPr>
            <p:ph type="title"/>
          </p:nvPr>
        </p:nvSpPr>
        <p:spPr>
          <a:xfrm>
            <a:off x="838200" y="365125"/>
            <a:ext cx="9131322" cy="1325563"/>
          </a:xfrm>
        </p:spPr>
        <p:txBody>
          <a:bodyPr/>
          <a:lstStyle/>
          <a:p>
            <a:r>
              <a:rPr lang="en-US" dirty="0"/>
              <a:t>Pragmatic rules, cultural norms</a:t>
            </a:r>
            <a:endParaRPr lang="en-GB" dirty="0"/>
          </a:p>
        </p:txBody>
      </p:sp>
      <p:sp>
        <p:nvSpPr>
          <p:cNvPr id="3" name="Content Placeholder 2">
            <a:extLst>
              <a:ext uri="{FF2B5EF4-FFF2-40B4-BE49-F238E27FC236}">
                <a16:creationId xmlns:a16="http://schemas.microsoft.com/office/drawing/2014/main" id="{A9D4DBE6-15E2-3AC8-C6AA-1A3E18FE9702}"/>
              </a:ext>
            </a:extLst>
          </p:cNvPr>
          <p:cNvSpPr>
            <a:spLocks noGrp="1"/>
          </p:cNvSpPr>
          <p:nvPr>
            <p:ph idx="1"/>
          </p:nvPr>
        </p:nvSpPr>
        <p:spPr>
          <a:xfrm>
            <a:off x="838200" y="1825625"/>
            <a:ext cx="9131322" cy="1603375"/>
          </a:xfrm>
        </p:spPr>
        <p:txBody>
          <a:bodyPr/>
          <a:lstStyle/>
          <a:p>
            <a:endParaRPr lang="en-GB" dirty="0"/>
          </a:p>
        </p:txBody>
      </p:sp>
      <p:pic>
        <p:nvPicPr>
          <p:cNvPr id="5" name="Picture 4">
            <a:extLst>
              <a:ext uri="{FF2B5EF4-FFF2-40B4-BE49-F238E27FC236}">
                <a16:creationId xmlns:a16="http://schemas.microsoft.com/office/drawing/2014/main" id="{C24BBD82-393B-C3E8-884A-CFF49A5DF7E9}"/>
              </a:ext>
            </a:extLst>
          </p:cNvPr>
          <p:cNvPicPr>
            <a:picLocks noChangeAspect="1"/>
          </p:cNvPicPr>
          <p:nvPr/>
        </p:nvPicPr>
        <p:blipFill>
          <a:blip r:embed="rId2"/>
          <a:stretch>
            <a:fillRect/>
          </a:stretch>
        </p:blipFill>
        <p:spPr>
          <a:xfrm>
            <a:off x="838200" y="1833512"/>
            <a:ext cx="9131322" cy="1595488"/>
          </a:xfrm>
          <a:prstGeom prst="rect">
            <a:avLst/>
          </a:prstGeom>
        </p:spPr>
      </p:pic>
      <p:pic>
        <p:nvPicPr>
          <p:cNvPr id="7" name="Picture 6">
            <a:extLst>
              <a:ext uri="{FF2B5EF4-FFF2-40B4-BE49-F238E27FC236}">
                <a16:creationId xmlns:a16="http://schemas.microsoft.com/office/drawing/2014/main" id="{29E35606-D006-9A88-7D46-65A4A24FCBD3}"/>
              </a:ext>
            </a:extLst>
          </p:cNvPr>
          <p:cNvPicPr>
            <a:picLocks noChangeAspect="1"/>
          </p:cNvPicPr>
          <p:nvPr/>
        </p:nvPicPr>
        <p:blipFill rotWithShape="1">
          <a:blip r:embed="rId3"/>
          <a:srcRect t="1940" b="53033"/>
          <a:stretch/>
        </p:blipFill>
        <p:spPr>
          <a:xfrm>
            <a:off x="838200" y="3563937"/>
            <a:ext cx="9131322" cy="1929727"/>
          </a:xfrm>
          <a:prstGeom prst="rect">
            <a:avLst/>
          </a:prstGeom>
        </p:spPr>
      </p:pic>
    </p:spTree>
    <p:extLst>
      <p:ext uri="{BB962C8B-B14F-4D97-AF65-F5344CB8AC3E}">
        <p14:creationId xmlns:p14="http://schemas.microsoft.com/office/powerpoint/2010/main" val="4012474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5417-6394-FDE4-3018-3FB20B41299E}"/>
              </a:ext>
            </a:extLst>
          </p:cNvPr>
          <p:cNvSpPr>
            <a:spLocks noGrp="1"/>
          </p:cNvSpPr>
          <p:nvPr>
            <p:ph type="title"/>
          </p:nvPr>
        </p:nvSpPr>
        <p:spPr/>
        <p:txBody>
          <a:bodyPr/>
          <a:lstStyle/>
          <a:p>
            <a:r>
              <a:rPr lang="en-US" dirty="0"/>
              <a:t>Strategies for language pedagogy</a:t>
            </a:r>
            <a:endParaRPr lang="en-GB" dirty="0"/>
          </a:p>
        </p:txBody>
      </p:sp>
      <p:sp>
        <p:nvSpPr>
          <p:cNvPr id="3" name="Content Placeholder 2">
            <a:extLst>
              <a:ext uri="{FF2B5EF4-FFF2-40B4-BE49-F238E27FC236}">
                <a16:creationId xmlns:a16="http://schemas.microsoft.com/office/drawing/2014/main" id="{52CEFFA0-0682-E751-3E3C-B2B3D6CBB11A}"/>
              </a:ext>
            </a:extLst>
          </p:cNvPr>
          <p:cNvSpPr>
            <a:spLocks noGrp="1"/>
          </p:cNvSpPr>
          <p:nvPr>
            <p:ph idx="1"/>
          </p:nvPr>
        </p:nvSpPr>
        <p:spPr/>
        <p:txBody>
          <a:bodyPr>
            <a:normAutofit/>
          </a:bodyPr>
          <a:lstStyle/>
          <a:p>
            <a:r>
              <a:rPr lang="en-US" dirty="0"/>
              <a:t>Stronger focus on reflection/analysis of language</a:t>
            </a:r>
          </a:p>
          <a:p>
            <a:pPr lvl="1"/>
            <a:r>
              <a:rPr lang="en-US" dirty="0"/>
              <a:t>pre-editing and post editing tasks</a:t>
            </a:r>
          </a:p>
          <a:p>
            <a:pPr lvl="1"/>
            <a:r>
              <a:rPr lang="en-US" dirty="0"/>
              <a:t>noticing, attention and awareness; crosslinguistic contrasts</a:t>
            </a:r>
          </a:p>
          <a:p>
            <a:r>
              <a:rPr lang="en-US" dirty="0"/>
              <a:t>Differentiation of tasks</a:t>
            </a:r>
          </a:p>
          <a:p>
            <a:pPr lvl="1"/>
            <a:r>
              <a:rPr lang="en-US" dirty="0"/>
              <a:t>writing tasks with MT use  / asynchronous communication</a:t>
            </a:r>
          </a:p>
          <a:p>
            <a:pPr lvl="1"/>
            <a:r>
              <a:rPr lang="en-US" dirty="0"/>
              <a:t>speaking tasks without MT use / synchronous communication</a:t>
            </a:r>
          </a:p>
          <a:p>
            <a:r>
              <a:rPr lang="en-US" dirty="0"/>
              <a:t>Authentic and context sensitive tasks</a:t>
            </a:r>
          </a:p>
          <a:p>
            <a:r>
              <a:rPr lang="en-US" dirty="0"/>
              <a:t>Developing metalinguistic awareness</a:t>
            </a:r>
            <a:endParaRPr lang="en-GB" dirty="0"/>
          </a:p>
        </p:txBody>
      </p:sp>
    </p:spTree>
    <p:extLst>
      <p:ext uri="{BB962C8B-B14F-4D97-AF65-F5344CB8AC3E}">
        <p14:creationId xmlns:p14="http://schemas.microsoft.com/office/powerpoint/2010/main" val="3373547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3286-5A90-3780-5BE8-754D75CC657D}"/>
              </a:ext>
            </a:extLst>
          </p:cNvPr>
          <p:cNvSpPr>
            <a:spLocks noGrp="1"/>
          </p:cNvSpPr>
          <p:nvPr>
            <p:ph type="title"/>
          </p:nvPr>
        </p:nvSpPr>
        <p:spPr/>
        <p:txBody>
          <a:bodyPr/>
          <a:lstStyle/>
          <a:p>
            <a:r>
              <a:rPr lang="en-US" dirty="0"/>
              <a:t>Conclusion</a:t>
            </a:r>
            <a:endParaRPr lang="en-GB" dirty="0"/>
          </a:p>
        </p:txBody>
      </p:sp>
      <p:sp>
        <p:nvSpPr>
          <p:cNvPr id="3" name="Content Placeholder 2">
            <a:extLst>
              <a:ext uri="{FF2B5EF4-FFF2-40B4-BE49-F238E27FC236}">
                <a16:creationId xmlns:a16="http://schemas.microsoft.com/office/drawing/2014/main" id="{FC16F32B-5F32-4B74-5876-442C83B33DD5}"/>
              </a:ext>
            </a:extLst>
          </p:cNvPr>
          <p:cNvSpPr>
            <a:spLocks noGrp="1"/>
          </p:cNvSpPr>
          <p:nvPr>
            <p:ph idx="1"/>
          </p:nvPr>
        </p:nvSpPr>
        <p:spPr/>
        <p:txBody>
          <a:bodyPr/>
          <a:lstStyle/>
          <a:p>
            <a:r>
              <a:rPr lang="en-US" dirty="0"/>
              <a:t>Language proficiency is co-constructed</a:t>
            </a:r>
          </a:p>
          <a:p>
            <a:r>
              <a:rPr lang="en-US" dirty="0"/>
              <a:t>Re-evaluation of learning outcomes</a:t>
            </a:r>
          </a:p>
          <a:p>
            <a:r>
              <a:rPr lang="en-US" dirty="0"/>
              <a:t>Integration of Machine Translation (and AI)</a:t>
            </a:r>
          </a:p>
          <a:p>
            <a:r>
              <a:rPr lang="en-US" dirty="0"/>
              <a:t>Need for resources for MT literacy</a:t>
            </a:r>
          </a:p>
          <a:p>
            <a:r>
              <a:rPr lang="en-US" dirty="0"/>
              <a:t>Further research into relationship of MT use and language </a:t>
            </a:r>
            <a:r>
              <a:rPr lang="en-US" dirty="0" err="1"/>
              <a:t>develoment</a:t>
            </a:r>
            <a:endParaRPr lang="en-US" dirty="0"/>
          </a:p>
        </p:txBody>
      </p:sp>
    </p:spTree>
    <p:extLst>
      <p:ext uri="{BB962C8B-B14F-4D97-AF65-F5344CB8AC3E}">
        <p14:creationId xmlns:p14="http://schemas.microsoft.com/office/powerpoint/2010/main" val="2854288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63B5-26FC-DBD1-D7D0-1700AEA31FDE}"/>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CE6CEBC2-E25A-BB5E-CE4F-BE93B75624A1}"/>
              </a:ext>
            </a:extLst>
          </p:cNvPr>
          <p:cNvSpPr>
            <a:spLocks noGrp="1"/>
          </p:cNvSpPr>
          <p:nvPr>
            <p:ph idx="1"/>
          </p:nvPr>
        </p:nvSpPr>
        <p:spPr>
          <a:xfrm>
            <a:off x="838200" y="1825624"/>
            <a:ext cx="10515600" cy="4912059"/>
          </a:xfrm>
        </p:spPr>
        <p:txBody>
          <a:bodyPr>
            <a:noAutofit/>
          </a:bodyPr>
          <a:lstStyle/>
          <a:p>
            <a:pPr marL="0" indent="0">
              <a:buNone/>
            </a:pPr>
            <a:r>
              <a:rPr lang="en-GB" sz="1400" dirty="0"/>
              <a:t>Title &amp; background image: Max Cooper (2019).Repetition (Official Video By Kevin </a:t>
            </a:r>
            <a:r>
              <a:rPr lang="en-GB" sz="1400" dirty="0" err="1"/>
              <a:t>McGloughlin</a:t>
            </a:r>
            <a:r>
              <a:rPr lang="en-GB" sz="1400" dirty="0"/>
              <a:t>) [Still, 2’20”]</a:t>
            </a:r>
          </a:p>
          <a:p>
            <a:pPr marL="0" indent="0">
              <a:buNone/>
            </a:pPr>
            <a:r>
              <a:rPr lang="en-GB" sz="1400" dirty="0"/>
              <a:t>Bowker, l., Ciro, C.B. (2019). Machine Translation and Global Research: Towards Improved Machine Translation Literacy in the Scholarly Community. Emerald Publishing House.</a:t>
            </a:r>
          </a:p>
          <a:p>
            <a:pPr marL="0" indent="0">
              <a:buNone/>
            </a:pPr>
            <a:r>
              <a:rPr lang="en-GB" sz="1400" dirty="0"/>
              <a:t>Bowker, L. (2021). Promoting Linguistic Diversity and Inclusion: Incorporating Machine Translation Literacy into</a:t>
            </a:r>
            <a:br>
              <a:rPr lang="en-GB" sz="1400" dirty="0"/>
            </a:br>
            <a:r>
              <a:rPr lang="en-GB" sz="1400" dirty="0"/>
              <a:t>Information Literacy Instruction for Undergraduate Students. The International Journal of Information, Diversity, &amp;</a:t>
            </a:r>
            <a:br>
              <a:rPr lang="en-GB" sz="1400" dirty="0"/>
            </a:br>
            <a:r>
              <a:rPr lang="en-GB" sz="1400" dirty="0"/>
              <a:t>Inclusion 5 (3), 127-151. https://doi.org/10.33137/ijidi.v5i3.36159</a:t>
            </a:r>
          </a:p>
          <a:p>
            <a:pPr marL="0" indent="0">
              <a:buNone/>
            </a:pPr>
            <a:r>
              <a:rPr lang="en-GB" sz="1400" dirty="0"/>
              <a:t>Bowker, L. (2022). Interview. https://slator.com/the-machine-translation-literacy-project-with-lynne-bowker/ </a:t>
            </a:r>
          </a:p>
          <a:p>
            <a:pPr marL="0" indent="0">
              <a:buNone/>
            </a:pPr>
            <a:r>
              <a:rPr lang="en-GB" sz="1400" dirty="0"/>
              <a:t>Delorme </a:t>
            </a:r>
            <a:r>
              <a:rPr lang="en-GB" sz="1400" dirty="0" err="1"/>
              <a:t>Benites</a:t>
            </a:r>
            <a:r>
              <a:rPr lang="en-GB" sz="1400" dirty="0"/>
              <a:t>, A., Lehr, C. (2022). Neural machine translation and language teaching -possible implications for the CEFR. Bulletin Suisse de </a:t>
            </a:r>
            <a:r>
              <a:rPr lang="en-GB" sz="1400" dirty="0" err="1"/>
              <a:t>Linguistique</a:t>
            </a:r>
            <a:r>
              <a:rPr lang="en-GB" sz="1400" dirty="0"/>
              <a:t> </a:t>
            </a:r>
            <a:r>
              <a:rPr lang="en-GB" sz="1400" dirty="0" err="1"/>
              <a:t>Appliquee</a:t>
            </a:r>
            <a:r>
              <a:rPr lang="en-GB" sz="1400" dirty="0"/>
              <a:t> 114, 47-66. https://www.researchgate.net/journal/Bulletin-Suisse-de-Linguistique-Appliquee-1023-2044 </a:t>
            </a:r>
          </a:p>
          <a:p>
            <a:pPr marL="0" indent="0">
              <a:buNone/>
            </a:pPr>
            <a:r>
              <a:rPr lang="en-GB" sz="1400" dirty="0" err="1"/>
              <a:t>Ducar</a:t>
            </a:r>
            <a:r>
              <a:rPr lang="en-GB" sz="1400" dirty="0"/>
              <a:t> C.,  Schocket, D. (2018). Machine translation and the L2 classroom:</a:t>
            </a:r>
            <a:br>
              <a:rPr lang="en-GB" sz="1400" dirty="0"/>
            </a:br>
            <a:r>
              <a:rPr lang="en-GB" sz="1400" dirty="0"/>
              <a:t>Pedagogical solutions for making peace with Google translate. Foreign Language Annals 51, 779–795. </a:t>
            </a:r>
            <a:r>
              <a:rPr lang="en-GB" sz="1400" dirty="0">
                <a:hlinkClick r:id="rId2"/>
              </a:rPr>
              <a:t>https://doi.org/10.1111/flan.12366</a:t>
            </a:r>
            <a:r>
              <a:rPr lang="en-GB" sz="1400" dirty="0"/>
              <a:t>  </a:t>
            </a:r>
          </a:p>
          <a:p>
            <a:pPr marL="0" indent="0">
              <a:buNone/>
            </a:pPr>
            <a:r>
              <a:rPr lang="en-GB" sz="1400" dirty="0" err="1"/>
              <a:t>Harsch</a:t>
            </a:r>
            <a:r>
              <a:rPr lang="en-GB" sz="1400" dirty="0"/>
              <a:t>, C. (2017). Proficiency. </a:t>
            </a:r>
            <a:r>
              <a:rPr lang="en-GB" sz="1400" i="1" dirty="0"/>
              <a:t>ELT Journal, Vol 71/2, 250-253</a:t>
            </a:r>
            <a:r>
              <a:rPr lang="en-GB" sz="1400" dirty="0"/>
              <a:t>. https://doi.org/10.1093/elt/ccw067</a:t>
            </a:r>
          </a:p>
          <a:p>
            <a:pPr marL="0" indent="0">
              <a:buNone/>
            </a:pPr>
            <a:r>
              <a:rPr lang="en-GB" sz="1400" dirty="0" err="1"/>
              <a:t>Hellmich</a:t>
            </a:r>
            <a:r>
              <a:rPr lang="en-GB" sz="1400" dirty="0"/>
              <a:t>, E. (2021). Machine Translation in Foreign Language Writing: Student Use to Guide Pedagogical Practice. </a:t>
            </a:r>
            <a:r>
              <a:rPr lang="en-GB" sz="1400" dirty="0" err="1"/>
              <a:t>Alsic</a:t>
            </a:r>
            <a:r>
              <a:rPr lang="en-GB" sz="1400" dirty="0"/>
              <a:t> [online], 24 (1). </a:t>
            </a:r>
            <a:r>
              <a:rPr lang="en-GB" sz="1400" dirty="0">
                <a:hlinkClick r:id="rId3"/>
              </a:rPr>
              <a:t>https://doi.org/10.4000/alsic.5705</a:t>
            </a:r>
            <a:r>
              <a:rPr lang="en-GB" sz="1400" dirty="0"/>
              <a:t> </a:t>
            </a:r>
          </a:p>
          <a:p>
            <a:pPr marL="0" indent="0">
              <a:buNone/>
            </a:pPr>
            <a:r>
              <a:rPr lang="en-GB" sz="1400" dirty="0"/>
              <a:t>Jolley J.,  </a:t>
            </a:r>
            <a:r>
              <a:rPr lang="en-GB" sz="1400" dirty="0" err="1"/>
              <a:t>Maimone</a:t>
            </a:r>
            <a:r>
              <a:rPr lang="en-GB" sz="1400" dirty="0"/>
              <a:t>, L. (2015). Free Online Machine Translation: Use and Perceptions by Spanish Students and Instructors. In A. J. Moeller (Ed.), Learn Languages, Explore Cultures, Transform Lives .Central States Conference on the Teaching of Foreign Languages, 181-200</a:t>
            </a:r>
          </a:p>
        </p:txBody>
      </p:sp>
    </p:spTree>
    <p:extLst>
      <p:ext uri="{BB962C8B-B14F-4D97-AF65-F5344CB8AC3E}">
        <p14:creationId xmlns:p14="http://schemas.microsoft.com/office/powerpoint/2010/main" val="3721637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0C7C-012E-95EB-1EA6-BED3A05B0575}"/>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C4271285-CCFA-6C0C-233D-604111BFBFCD}"/>
              </a:ext>
            </a:extLst>
          </p:cNvPr>
          <p:cNvSpPr>
            <a:spLocks noGrp="1"/>
          </p:cNvSpPr>
          <p:nvPr>
            <p:ph idx="1"/>
          </p:nvPr>
        </p:nvSpPr>
        <p:spPr>
          <a:xfrm>
            <a:off x="838200" y="1825625"/>
            <a:ext cx="10515600" cy="4667250"/>
          </a:xfrm>
        </p:spPr>
        <p:txBody>
          <a:bodyPr>
            <a:noAutofit/>
          </a:bodyPr>
          <a:lstStyle/>
          <a:p>
            <a:pPr marL="0" indent="0">
              <a:buNone/>
            </a:pPr>
            <a:r>
              <a:rPr lang="en-GB" sz="1400" dirty="0"/>
              <a:t>Jolley J.,  </a:t>
            </a:r>
            <a:r>
              <a:rPr lang="en-GB" sz="1400" dirty="0" err="1"/>
              <a:t>Maimone</a:t>
            </a:r>
            <a:r>
              <a:rPr lang="en-GB" sz="1400" dirty="0"/>
              <a:t>, L. (2022). Thirty Years of Machine Translation in Language Teaching and Learning: A Review of the Literature. L2 Journal, 14 (1), 26-44</a:t>
            </a:r>
          </a:p>
          <a:p>
            <a:pPr marL="0" indent="0">
              <a:buNone/>
            </a:pPr>
            <a:r>
              <a:rPr lang="en-GB" sz="1400" dirty="0" err="1"/>
              <a:t>Kapronczay</a:t>
            </a:r>
            <a:r>
              <a:rPr lang="en-GB" sz="1400" dirty="0"/>
              <a:t>, M. (2022). A Beginner’s Guide to Language Models. </a:t>
            </a:r>
            <a:r>
              <a:rPr lang="en-GB" sz="1400" dirty="0" err="1"/>
              <a:t>builtin</a:t>
            </a:r>
            <a:r>
              <a:rPr lang="en-GB" sz="1400" dirty="0"/>
              <a:t>, 13/12/2022. https://builtin.com/data-science/beginners-guide-language-models </a:t>
            </a:r>
          </a:p>
          <a:p>
            <a:pPr marL="0" indent="0">
              <a:buNone/>
            </a:pPr>
            <a:r>
              <a:rPr lang="en-US" sz="1400" dirty="0"/>
              <a:t>Murray, S. (2022). Talking About Large Language Models. https://arxiv.org/pdf/2212.03551.pdf  </a:t>
            </a:r>
          </a:p>
          <a:p>
            <a:pPr marL="0" indent="0">
              <a:buNone/>
            </a:pPr>
            <a:r>
              <a:rPr lang="en-GB" sz="1400" dirty="0"/>
              <a:t>Quan-</a:t>
            </a:r>
            <a:r>
              <a:rPr lang="en-GB" sz="1400" dirty="0" err="1"/>
              <a:t>Haase</a:t>
            </a:r>
            <a:r>
              <a:rPr lang="en-GB" sz="1400" dirty="0"/>
              <a:t>, Anabel &amp; Wellman, Barry. (2005). Local Virtuality in an Organization: Implications for Community of Practice. </a:t>
            </a:r>
            <a:r>
              <a:rPr lang="en-GB" sz="1400" dirty="0">
                <a:hlinkClick r:id="rId2"/>
              </a:rPr>
              <a:t>https://doi.org/10.1007/1-4020-3591-8_12</a:t>
            </a:r>
            <a:endParaRPr lang="en-GB" sz="1400" dirty="0"/>
          </a:p>
          <a:p>
            <a:pPr marL="0" indent="0">
              <a:buNone/>
            </a:pPr>
            <a:r>
              <a:rPr lang="en-US" sz="1400" dirty="0" err="1"/>
              <a:t>Storrer</a:t>
            </a:r>
            <a:r>
              <a:rPr lang="en-US" sz="1400" dirty="0"/>
              <a:t>, A. (2018). </a:t>
            </a:r>
            <a:r>
              <a:rPr lang="en-US" sz="1400" dirty="0" err="1"/>
              <a:t>Interaktionsorientiertes</a:t>
            </a:r>
            <a:r>
              <a:rPr lang="en-US" sz="1400" dirty="0"/>
              <a:t> </a:t>
            </a:r>
            <a:r>
              <a:rPr lang="en-US" sz="1400" dirty="0" err="1"/>
              <a:t>Schreiben</a:t>
            </a:r>
            <a:r>
              <a:rPr lang="en-US" sz="1400" dirty="0"/>
              <a:t> </a:t>
            </a:r>
            <a:r>
              <a:rPr lang="en-US" sz="1400" dirty="0" err="1"/>
              <a:t>im</a:t>
            </a:r>
            <a:r>
              <a:rPr lang="en-US" sz="1400" dirty="0"/>
              <a:t> Internet. Arnulf </a:t>
            </a:r>
            <a:r>
              <a:rPr lang="en-US" sz="1400" dirty="0" err="1"/>
              <a:t>Deppermann</a:t>
            </a:r>
            <a:r>
              <a:rPr lang="en-US" sz="1400" dirty="0"/>
              <a:t> und Silke </a:t>
            </a:r>
            <a:r>
              <a:rPr lang="en-US" sz="1400" dirty="0" err="1"/>
              <a:t>Reineke</a:t>
            </a:r>
            <a:r>
              <a:rPr lang="en-US" sz="1400" dirty="0"/>
              <a:t> (eds.). </a:t>
            </a:r>
            <a:r>
              <a:rPr lang="en-US" sz="1400" dirty="0" err="1"/>
              <a:t>Sprache</a:t>
            </a:r>
            <a:r>
              <a:rPr lang="en-US" sz="1400" dirty="0"/>
              <a:t> </a:t>
            </a:r>
            <a:r>
              <a:rPr lang="en-US" sz="1400" dirty="0" err="1"/>
              <a:t>im</a:t>
            </a:r>
            <a:r>
              <a:rPr lang="en-US" sz="1400" dirty="0"/>
              <a:t> </a:t>
            </a:r>
            <a:r>
              <a:rPr lang="en-US" sz="1400" dirty="0" err="1"/>
              <a:t>kommunikativen</a:t>
            </a:r>
            <a:r>
              <a:rPr lang="en-US" sz="1400" dirty="0"/>
              <a:t>, </a:t>
            </a:r>
            <a:r>
              <a:rPr lang="en-US" sz="1400" dirty="0" err="1"/>
              <a:t>interaktiven</a:t>
            </a:r>
            <a:r>
              <a:rPr lang="en-US" sz="1400" dirty="0"/>
              <a:t> und </a:t>
            </a:r>
            <a:r>
              <a:rPr lang="en-US" sz="1400" dirty="0" err="1"/>
              <a:t>kulturellen</a:t>
            </a:r>
            <a:r>
              <a:rPr lang="en-US" sz="1400" dirty="0"/>
              <a:t> </a:t>
            </a:r>
            <a:r>
              <a:rPr lang="en-US" sz="1400" dirty="0" err="1"/>
              <a:t>Kontext</a:t>
            </a:r>
            <a:r>
              <a:rPr lang="en-US" sz="1400" dirty="0"/>
              <a:t>. De Gruyter, 219-244</a:t>
            </a:r>
          </a:p>
          <a:p>
            <a:pPr marL="0" indent="0">
              <a:buNone/>
            </a:pPr>
            <a:r>
              <a:rPr lang="en-US" sz="1400" dirty="0" err="1"/>
              <a:t>Storrer</a:t>
            </a:r>
            <a:r>
              <a:rPr lang="en-US" sz="1400" dirty="0"/>
              <a:t>, A. (2020). </a:t>
            </a:r>
            <a:r>
              <a:rPr lang="en-US" sz="1400" dirty="0" err="1"/>
              <a:t>Über</a:t>
            </a:r>
            <a:r>
              <a:rPr lang="en-US" sz="1400" dirty="0"/>
              <a:t> die </a:t>
            </a:r>
            <a:r>
              <a:rPr lang="en-US" sz="1400" dirty="0" err="1"/>
              <a:t>Auswirkungen</a:t>
            </a:r>
            <a:r>
              <a:rPr lang="en-US" sz="1400" dirty="0"/>
              <a:t> des Internets auf </a:t>
            </a:r>
            <a:r>
              <a:rPr lang="en-US" sz="1400" dirty="0" err="1"/>
              <a:t>unsere</a:t>
            </a:r>
            <a:r>
              <a:rPr lang="en-US" sz="1400" dirty="0"/>
              <a:t> </a:t>
            </a:r>
            <a:r>
              <a:rPr lang="en-US" sz="1400" dirty="0" err="1"/>
              <a:t>Sprache</a:t>
            </a:r>
            <a:r>
              <a:rPr lang="en-US" sz="1400" dirty="0"/>
              <a:t>. Hubert </a:t>
            </a:r>
            <a:r>
              <a:rPr lang="en-US" sz="1400" dirty="0" err="1"/>
              <a:t>Burda</a:t>
            </a:r>
            <a:r>
              <a:rPr lang="en-US" sz="1400" dirty="0"/>
              <a:t>, H., </a:t>
            </a:r>
            <a:r>
              <a:rPr lang="en-US" sz="1400" dirty="0" err="1"/>
              <a:t>Döpfner</a:t>
            </a:r>
            <a:r>
              <a:rPr lang="en-US" sz="1400" dirty="0"/>
              <a:t>, M., </a:t>
            </a:r>
            <a:r>
              <a:rPr lang="en-US" sz="1400" dirty="0" err="1"/>
              <a:t>Hombach</a:t>
            </a:r>
            <a:r>
              <a:rPr lang="en-US" sz="1400" dirty="0"/>
              <a:t>, B., </a:t>
            </a:r>
            <a:r>
              <a:rPr lang="en-US" sz="1400" dirty="0" err="1"/>
              <a:t>Rüttgers</a:t>
            </a:r>
            <a:r>
              <a:rPr lang="en-US" sz="1400" dirty="0"/>
              <a:t>, J. (eds). </a:t>
            </a:r>
            <a:r>
              <a:rPr lang="en-US" sz="1400" dirty="0" err="1"/>
              <a:t>Gedanken</a:t>
            </a:r>
            <a:r>
              <a:rPr lang="en-US" sz="1400" dirty="0"/>
              <a:t> </a:t>
            </a:r>
            <a:r>
              <a:rPr lang="en-US" sz="1400" dirty="0" err="1"/>
              <a:t>zur</a:t>
            </a:r>
            <a:r>
              <a:rPr lang="en-US" sz="1400" dirty="0"/>
              <a:t> Zukunft des Internets. Essen: </a:t>
            </a:r>
            <a:r>
              <a:rPr lang="en-US" sz="1400" dirty="0" err="1"/>
              <a:t>Klartext</a:t>
            </a:r>
            <a:r>
              <a:rPr lang="en-US" sz="1400" dirty="0"/>
              <a:t> Verlag, 219-224</a:t>
            </a:r>
          </a:p>
          <a:p>
            <a:pPr marL="0" indent="0">
              <a:buNone/>
            </a:pPr>
            <a:r>
              <a:rPr lang="en-US" sz="1400" dirty="0" err="1"/>
              <a:t>Urlaub</a:t>
            </a:r>
            <a:r>
              <a:rPr lang="en-US" sz="1400" dirty="0"/>
              <a:t>, P., </a:t>
            </a:r>
            <a:r>
              <a:rPr lang="en-US" sz="1400" dirty="0" err="1"/>
              <a:t>Dessein</a:t>
            </a:r>
            <a:r>
              <a:rPr lang="en-US" sz="1400" dirty="0"/>
              <a:t>, E. (2022). Machine translation and foreign language education. Front. </a:t>
            </a:r>
            <a:r>
              <a:rPr lang="en-US" sz="1400" dirty="0" err="1"/>
              <a:t>Artif</a:t>
            </a:r>
            <a:r>
              <a:rPr lang="en-US" sz="1400" dirty="0"/>
              <a:t>. </a:t>
            </a:r>
            <a:r>
              <a:rPr lang="en-US" sz="1400" dirty="0" err="1"/>
              <a:t>Intell</a:t>
            </a:r>
            <a:r>
              <a:rPr lang="en-US" sz="1400" dirty="0"/>
              <a:t>. 5:936111. https://doi.org/10.3389/frai.2022.936111 </a:t>
            </a:r>
          </a:p>
          <a:p>
            <a:pPr marL="0" indent="0">
              <a:buNone/>
            </a:pPr>
            <a:r>
              <a:rPr lang="en-US" sz="1400" dirty="0" err="1"/>
              <a:t>Vinall</a:t>
            </a:r>
            <a:r>
              <a:rPr lang="en-US" sz="1400" dirty="0"/>
              <a:t>, K., </a:t>
            </a:r>
            <a:r>
              <a:rPr lang="en-US" sz="1400" dirty="0" err="1"/>
              <a:t>Hellmich</a:t>
            </a:r>
            <a:r>
              <a:rPr lang="en-US" sz="1400" dirty="0"/>
              <a:t>, E. (2022). Do You Speak Translate?: Reflections on the Nature and Role of Translation. L2 Journal, Volume 14 (1), 4-25</a:t>
            </a:r>
          </a:p>
          <a:p>
            <a:pPr marL="0" indent="0">
              <a:buNone/>
            </a:pPr>
            <a:r>
              <a:rPr lang="en-US" sz="1400" dirty="0" err="1"/>
              <a:t>Winke</a:t>
            </a:r>
            <a:r>
              <a:rPr lang="en-US" sz="1400" dirty="0"/>
              <a:t>, P., </a:t>
            </a:r>
            <a:r>
              <a:rPr lang="en-US" sz="1400" dirty="0" err="1"/>
              <a:t>Brunfaut</a:t>
            </a:r>
            <a:r>
              <a:rPr lang="en-US" sz="1400" dirty="0"/>
              <a:t> T. (2020). Perspectives on ‘Knowing’ a Second Language. What Are We Seeking to Measure. Routledge Handbook of Second Language Acquisition and Language Testing. London, New York, 1-8</a:t>
            </a:r>
          </a:p>
        </p:txBody>
      </p:sp>
    </p:spTree>
    <p:extLst>
      <p:ext uri="{BB962C8B-B14F-4D97-AF65-F5344CB8AC3E}">
        <p14:creationId xmlns:p14="http://schemas.microsoft.com/office/powerpoint/2010/main" val="282399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78CA-3D4D-3B66-CB5D-75A6CB03B460}"/>
              </a:ext>
            </a:extLst>
          </p:cNvPr>
          <p:cNvSpPr>
            <a:spLocks noGrp="1"/>
          </p:cNvSpPr>
          <p:nvPr>
            <p:ph type="title"/>
          </p:nvPr>
        </p:nvSpPr>
        <p:spPr/>
        <p:txBody>
          <a:bodyPr/>
          <a:lstStyle/>
          <a:p>
            <a:r>
              <a:rPr lang="en-US" dirty="0"/>
              <a:t>Language use in the digital age</a:t>
            </a:r>
            <a:endParaRPr lang="en-GB" dirty="0"/>
          </a:p>
        </p:txBody>
      </p:sp>
      <p:sp>
        <p:nvSpPr>
          <p:cNvPr id="3" name="Content Placeholder 2">
            <a:extLst>
              <a:ext uri="{FF2B5EF4-FFF2-40B4-BE49-F238E27FC236}">
                <a16:creationId xmlns:a16="http://schemas.microsoft.com/office/drawing/2014/main" id="{157A6413-5102-7408-DAB2-D0F7F6907796}"/>
              </a:ext>
            </a:extLst>
          </p:cNvPr>
          <p:cNvSpPr>
            <a:spLocks noGrp="1"/>
          </p:cNvSpPr>
          <p:nvPr>
            <p:ph idx="1"/>
          </p:nvPr>
        </p:nvSpPr>
        <p:spPr/>
        <p:txBody>
          <a:bodyPr>
            <a:normAutofit fontScale="92500" lnSpcReduction="10000"/>
          </a:bodyPr>
          <a:lstStyle/>
          <a:p>
            <a:r>
              <a:rPr lang="en-US" dirty="0"/>
              <a:t>New communicative practices / situations</a:t>
            </a:r>
          </a:p>
          <a:p>
            <a:pPr lvl="1"/>
            <a:r>
              <a:rPr lang="en-US" dirty="0"/>
              <a:t>Speaking to bots, texting, listening to automated messages, listening to music with lyrics scrolling, using emojis, listening to Google maps, speaking to Alexa or other voice assistants, reading automated subtitles, …</a:t>
            </a:r>
          </a:p>
          <a:p>
            <a:r>
              <a:rPr lang="en-US" dirty="0"/>
              <a:t>New types of language (</a:t>
            </a:r>
            <a:r>
              <a:rPr lang="en-US" dirty="0" err="1"/>
              <a:t>Storrer</a:t>
            </a:r>
            <a:r>
              <a:rPr lang="en-US" dirty="0"/>
              <a:t>, A., 2018; 2020)</a:t>
            </a:r>
          </a:p>
          <a:p>
            <a:pPr lvl="1"/>
            <a:r>
              <a:rPr lang="en-US" dirty="0">
                <a:sym typeface="Wingdings" panose="05000000000000000000" pitchFamily="2" charset="2"/>
              </a:rPr>
              <a:t>“interactive writing” </a:t>
            </a:r>
            <a:r>
              <a:rPr lang="en-US" dirty="0" err="1"/>
              <a:t>Hybridisation</a:t>
            </a:r>
            <a:r>
              <a:rPr lang="en-US" dirty="0"/>
              <a:t> of speaking &amp; writing</a:t>
            </a:r>
          </a:p>
          <a:p>
            <a:r>
              <a:rPr lang="en-US" dirty="0"/>
              <a:t>New technologies</a:t>
            </a:r>
          </a:p>
          <a:p>
            <a:pPr lvl="1"/>
            <a:r>
              <a:rPr lang="en-US" dirty="0"/>
              <a:t>Speech recognition, machine translation, text improvement &amp; production, text to speech technology … </a:t>
            </a:r>
          </a:p>
          <a:p>
            <a:r>
              <a:rPr lang="en-US" dirty="0"/>
              <a:t>New types of interaction</a:t>
            </a:r>
          </a:p>
          <a:p>
            <a:pPr lvl="1"/>
            <a:r>
              <a:rPr lang="en-US" dirty="0"/>
              <a:t>Human – computer interaction</a:t>
            </a:r>
          </a:p>
        </p:txBody>
      </p:sp>
    </p:spTree>
    <p:extLst>
      <p:ext uri="{BB962C8B-B14F-4D97-AF65-F5344CB8AC3E}">
        <p14:creationId xmlns:p14="http://schemas.microsoft.com/office/powerpoint/2010/main" val="313623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644C-A6B3-AA91-266C-9CB497C29019}"/>
              </a:ext>
            </a:extLst>
          </p:cNvPr>
          <p:cNvSpPr>
            <a:spLocks noGrp="1"/>
          </p:cNvSpPr>
          <p:nvPr>
            <p:ph type="title"/>
          </p:nvPr>
        </p:nvSpPr>
        <p:spPr/>
        <p:txBody>
          <a:bodyPr/>
          <a:lstStyle/>
          <a:p>
            <a:r>
              <a:rPr lang="en-US" dirty="0"/>
              <a:t>Language proficiency </a:t>
            </a:r>
            <a:endParaRPr lang="en-GB" dirty="0"/>
          </a:p>
        </p:txBody>
      </p:sp>
      <p:sp>
        <p:nvSpPr>
          <p:cNvPr id="3" name="Content Placeholder 2">
            <a:extLst>
              <a:ext uri="{FF2B5EF4-FFF2-40B4-BE49-F238E27FC236}">
                <a16:creationId xmlns:a16="http://schemas.microsoft.com/office/drawing/2014/main" id="{1244F9F3-F550-1BC1-0ED0-F3177E8A7C7D}"/>
              </a:ext>
            </a:extLst>
          </p:cNvPr>
          <p:cNvSpPr>
            <a:spLocks noGrp="1"/>
          </p:cNvSpPr>
          <p:nvPr>
            <p:ph idx="1"/>
          </p:nvPr>
        </p:nvSpPr>
        <p:spPr/>
        <p:txBody>
          <a:bodyPr>
            <a:normAutofit/>
          </a:bodyPr>
          <a:lstStyle/>
          <a:p>
            <a:pPr marL="0" indent="0">
              <a:buNone/>
            </a:pPr>
            <a:r>
              <a:rPr lang="en-GB" dirty="0"/>
              <a:t>“Language is holistically unobservable except through manifest observations: that is, through instances of people’s language performances, captured through various observational techniques.” (</a:t>
            </a:r>
            <a:r>
              <a:rPr lang="en-GB" dirty="0" err="1"/>
              <a:t>Winke</a:t>
            </a:r>
            <a:r>
              <a:rPr lang="en-GB" dirty="0"/>
              <a:t> &amp; </a:t>
            </a:r>
            <a:r>
              <a:rPr lang="en-GB" dirty="0" err="1"/>
              <a:t>Brunfaut</a:t>
            </a:r>
            <a:r>
              <a:rPr lang="en-GB" dirty="0"/>
              <a:t>, 1)</a:t>
            </a:r>
          </a:p>
          <a:p>
            <a:pPr marL="0" indent="0">
              <a:buNone/>
            </a:pPr>
            <a:endParaRPr lang="en-GB" dirty="0"/>
          </a:p>
          <a:p>
            <a:endParaRPr lang="en-GB" dirty="0"/>
          </a:p>
        </p:txBody>
      </p:sp>
    </p:spTree>
    <p:extLst>
      <p:ext uri="{BB962C8B-B14F-4D97-AF65-F5344CB8AC3E}">
        <p14:creationId xmlns:p14="http://schemas.microsoft.com/office/powerpoint/2010/main" val="283664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proficiency</a:t>
            </a:r>
            <a:endParaRPr lang="en-GB" dirty="0"/>
          </a:p>
        </p:txBody>
      </p:sp>
      <p:sp>
        <p:nvSpPr>
          <p:cNvPr id="3" name="Content Placeholder 2"/>
          <p:cNvSpPr>
            <a:spLocks noGrp="1"/>
          </p:cNvSpPr>
          <p:nvPr>
            <p:ph idx="1"/>
          </p:nvPr>
        </p:nvSpPr>
        <p:spPr/>
        <p:txBody>
          <a:bodyPr tIns="180000" bIns="180000">
            <a:normAutofit/>
          </a:bodyPr>
          <a:lstStyle/>
          <a:p>
            <a:r>
              <a:rPr lang="en-GB" dirty="0"/>
              <a:t>“Nowadays, a relatively complex and multidimensional conceptualization of language proficiency tends to underlie the teaching, learning, and assessment of foreign languages, one which acknowledges that there are different communicative skills, communicative strategies, and a variety of linguistic competences (for example vocabulary, grammar, socio-pragmatic).” (</a:t>
            </a:r>
            <a:r>
              <a:rPr lang="en-GB" dirty="0" err="1"/>
              <a:t>Harsch</a:t>
            </a:r>
            <a:r>
              <a:rPr lang="en-GB" dirty="0"/>
              <a:t>, 251)</a:t>
            </a:r>
          </a:p>
        </p:txBody>
      </p:sp>
    </p:spTree>
    <p:extLst>
      <p:ext uri="{BB962C8B-B14F-4D97-AF65-F5344CB8AC3E}">
        <p14:creationId xmlns:p14="http://schemas.microsoft.com/office/powerpoint/2010/main" val="247448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456F-321A-EDD4-EBC9-678A3E64EBA5}"/>
              </a:ext>
            </a:extLst>
          </p:cNvPr>
          <p:cNvSpPr>
            <a:spLocks noGrp="1"/>
          </p:cNvSpPr>
          <p:nvPr>
            <p:ph type="title"/>
          </p:nvPr>
        </p:nvSpPr>
        <p:spPr/>
        <p:txBody>
          <a:bodyPr/>
          <a:lstStyle/>
          <a:p>
            <a:r>
              <a:rPr lang="en-GB" dirty="0"/>
              <a:t>Language proficiency</a:t>
            </a:r>
          </a:p>
        </p:txBody>
      </p:sp>
      <p:sp>
        <p:nvSpPr>
          <p:cNvPr id="4" name="Google Shape;128;p22">
            <a:extLst>
              <a:ext uri="{FF2B5EF4-FFF2-40B4-BE49-F238E27FC236}">
                <a16:creationId xmlns:a16="http://schemas.microsoft.com/office/drawing/2014/main" id="{B37BCCF0-BE4E-F214-A824-8A875ED62A2D}"/>
              </a:ext>
            </a:extLst>
          </p:cNvPr>
          <p:cNvSpPr txBox="1">
            <a:spLocks noGrp="1"/>
          </p:cNvSpPr>
          <p:nvPr>
            <p:ph idx="1"/>
          </p:nvPr>
        </p:nvSpPr>
        <p:spPr>
          <a:xfrm>
            <a:off x="838200" y="1825625"/>
            <a:ext cx="10515600" cy="4351338"/>
          </a:xfrm>
          <a:prstGeom prst="rect">
            <a:avLst/>
          </a:prstGeom>
        </p:spPr>
        <p:txBody>
          <a:bodyPr spcFirstLastPara="1" vert="horz" wrap="square" lIns="121900" tIns="121900" rIns="121900" bIns="121900" rtlCol="0" anchor="t" anchorCtr="0">
            <a:normAutofit/>
          </a:bodyPr>
          <a:lstStyle/>
          <a:p>
            <a:pPr marL="457189"/>
            <a:r>
              <a:rPr lang="en-GB" dirty="0"/>
              <a:t>Knowledge &amp; skills / procedural &amp; declarative knowledge</a:t>
            </a:r>
            <a:endParaRPr dirty="0"/>
          </a:p>
          <a:p>
            <a:pPr marL="457189">
              <a:spcBef>
                <a:spcPts val="1600"/>
              </a:spcBef>
            </a:pPr>
            <a:r>
              <a:rPr lang="en-GB" dirty="0"/>
              <a:t>SLA Research: CALF + Communicative adequacy</a:t>
            </a:r>
            <a:endParaRPr dirty="0"/>
          </a:p>
          <a:p>
            <a:pPr marL="457189">
              <a:spcBef>
                <a:spcPts val="1600"/>
              </a:spcBef>
              <a:spcAft>
                <a:spcPts val="1600"/>
              </a:spcAft>
            </a:pPr>
            <a:r>
              <a:rPr lang="en-GB" dirty="0"/>
              <a:t>CEFR: “Overall Language Proficiency” </a:t>
            </a:r>
            <a:endParaRPr dirty="0"/>
          </a:p>
        </p:txBody>
      </p:sp>
      <p:pic>
        <p:nvPicPr>
          <p:cNvPr id="5" name="Google Shape;129;p22">
            <a:extLst>
              <a:ext uri="{FF2B5EF4-FFF2-40B4-BE49-F238E27FC236}">
                <a16:creationId xmlns:a16="http://schemas.microsoft.com/office/drawing/2014/main" id="{C02F75E3-F67D-815C-2034-BE4F30B06CF4}"/>
              </a:ext>
            </a:extLst>
          </p:cNvPr>
          <p:cNvPicPr preferRelativeResize="0"/>
          <p:nvPr/>
        </p:nvPicPr>
        <p:blipFill rotWithShape="1">
          <a:blip r:embed="rId2">
            <a:alphaModFix/>
          </a:blip>
          <a:srcRect t="54383"/>
          <a:stretch/>
        </p:blipFill>
        <p:spPr>
          <a:xfrm>
            <a:off x="2443866" y="3878383"/>
            <a:ext cx="9332535" cy="1141600"/>
          </a:xfrm>
          <a:prstGeom prst="rect">
            <a:avLst/>
          </a:prstGeom>
          <a:noFill/>
          <a:ln>
            <a:noFill/>
          </a:ln>
        </p:spPr>
      </p:pic>
      <p:sp>
        <p:nvSpPr>
          <p:cNvPr id="6" name="Google Shape;131;p22">
            <a:extLst>
              <a:ext uri="{FF2B5EF4-FFF2-40B4-BE49-F238E27FC236}">
                <a16:creationId xmlns:a16="http://schemas.microsoft.com/office/drawing/2014/main" id="{6393FA78-8472-5B32-400F-C9CDF5922A82}"/>
              </a:ext>
            </a:extLst>
          </p:cNvPr>
          <p:cNvSpPr/>
          <p:nvPr/>
        </p:nvSpPr>
        <p:spPr>
          <a:xfrm>
            <a:off x="4753136" y="3585630"/>
            <a:ext cx="6349960" cy="1638175"/>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 name="Google Shape;130;p22">
            <a:extLst>
              <a:ext uri="{FF2B5EF4-FFF2-40B4-BE49-F238E27FC236}">
                <a16:creationId xmlns:a16="http://schemas.microsoft.com/office/drawing/2014/main" id="{1B8E47E8-6FA3-BABD-F0A3-75C342784E39}"/>
              </a:ext>
            </a:extLst>
          </p:cNvPr>
          <p:cNvSpPr txBox="1">
            <a:spLocks/>
          </p:cNvSpPr>
          <p:nvPr/>
        </p:nvSpPr>
        <p:spPr>
          <a:xfrm>
            <a:off x="6728868" y="5019983"/>
            <a:ext cx="2131273" cy="1244651"/>
          </a:xfrm>
          <a:prstGeom prst="rect">
            <a:avLst/>
          </a:prstGeom>
        </p:spPr>
        <p:txBody>
          <a:bodyPr spcFirstLastPara="1" vert="horz" wrap="square" lIns="121900" tIns="121900" rIns="121900" bIns="121900" rtlCol="0" anchor="t" anchorCtr="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pPr marL="707118" lvl="1" indent="-380990">
              <a:spcBef>
                <a:spcPts val="0"/>
              </a:spcBef>
              <a:spcAft>
                <a:spcPts val="0"/>
              </a:spcAft>
              <a:buSzPts val="1800"/>
              <a:buFont typeface="Arial" panose="020B0604020202020204" pitchFamily="34" charset="0"/>
              <a:buChar char="•"/>
            </a:pPr>
            <a:r>
              <a:rPr lang="en-GB" sz="1800" dirty="0"/>
              <a:t>Reception</a:t>
            </a:r>
          </a:p>
          <a:p>
            <a:pPr marL="707118" lvl="1" indent="-380990">
              <a:spcBef>
                <a:spcPts val="0"/>
              </a:spcBef>
              <a:spcAft>
                <a:spcPts val="0"/>
              </a:spcAft>
              <a:buSzPts val="1800"/>
              <a:buFont typeface="Arial" panose="020B0604020202020204" pitchFamily="34" charset="0"/>
              <a:buChar char="•"/>
            </a:pPr>
            <a:r>
              <a:rPr lang="en-GB" sz="1800" dirty="0"/>
              <a:t>Production</a:t>
            </a:r>
          </a:p>
          <a:p>
            <a:pPr marL="707118" lvl="1" indent="-380990">
              <a:spcBef>
                <a:spcPts val="0"/>
              </a:spcBef>
              <a:spcAft>
                <a:spcPts val="0"/>
              </a:spcAft>
              <a:buSzPts val="1800"/>
              <a:buFont typeface="Arial" panose="020B0604020202020204" pitchFamily="34" charset="0"/>
              <a:buChar char="•"/>
            </a:pPr>
            <a:r>
              <a:rPr lang="en-GB" sz="1800" dirty="0"/>
              <a:t>Interaction</a:t>
            </a:r>
          </a:p>
          <a:p>
            <a:pPr marL="707118" lvl="1" indent="-380990">
              <a:spcBef>
                <a:spcPts val="0"/>
              </a:spcBef>
              <a:spcAft>
                <a:spcPts val="0"/>
              </a:spcAft>
              <a:buSzPts val="1800"/>
              <a:buFont typeface="Arial" panose="020B0604020202020204" pitchFamily="34" charset="0"/>
              <a:buChar char="•"/>
            </a:pPr>
            <a:r>
              <a:rPr lang="en-GB" sz="1800" dirty="0"/>
              <a:t>Mediation</a:t>
            </a:r>
          </a:p>
        </p:txBody>
      </p:sp>
      <p:sp>
        <p:nvSpPr>
          <p:cNvPr id="8" name="Google Shape;130;p22">
            <a:extLst>
              <a:ext uri="{FF2B5EF4-FFF2-40B4-BE49-F238E27FC236}">
                <a16:creationId xmlns:a16="http://schemas.microsoft.com/office/drawing/2014/main" id="{546E083F-20AB-7B1B-D26A-EEA9B6AE29C1}"/>
              </a:ext>
            </a:extLst>
          </p:cNvPr>
          <p:cNvSpPr txBox="1">
            <a:spLocks/>
          </p:cNvSpPr>
          <p:nvPr/>
        </p:nvSpPr>
        <p:spPr>
          <a:xfrm>
            <a:off x="8903892" y="4975516"/>
            <a:ext cx="2131273" cy="1244651"/>
          </a:xfrm>
          <a:prstGeom prst="rect">
            <a:avLst/>
          </a:prstGeom>
        </p:spPr>
        <p:txBody>
          <a:bodyPr spcFirstLastPara="1" vert="horz" wrap="square" lIns="121900" tIns="121900" rIns="121900" bIns="121900" rtlCol="0" anchor="t" anchorCtr="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pPr marL="707118" lvl="1" indent="-380990">
              <a:spcBef>
                <a:spcPts val="0"/>
              </a:spcBef>
              <a:spcAft>
                <a:spcPts val="0"/>
              </a:spcAft>
              <a:buSzPts val="1800"/>
              <a:buFont typeface="Arial" panose="020B0604020202020204" pitchFamily="34" charset="0"/>
              <a:buChar char="•"/>
            </a:pPr>
            <a:r>
              <a:rPr lang="en-GB" sz="1800" dirty="0"/>
              <a:t>Reception</a:t>
            </a:r>
          </a:p>
          <a:p>
            <a:pPr marL="707118" lvl="1" indent="-380990">
              <a:spcBef>
                <a:spcPts val="0"/>
              </a:spcBef>
              <a:spcAft>
                <a:spcPts val="0"/>
              </a:spcAft>
              <a:buSzPts val="1800"/>
              <a:buFont typeface="Arial" panose="020B0604020202020204" pitchFamily="34" charset="0"/>
              <a:buChar char="•"/>
            </a:pPr>
            <a:r>
              <a:rPr lang="en-GB" sz="1800" dirty="0"/>
              <a:t>Production</a:t>
            </a:r>
          </a:p>
          <a:p>
            <a:pPr marL="707118" lvl="1" indent="-380990">
              <a:spcBef>
                <a:spcPts val="0"/>
              </a:spcBef>
              <a:spcAft>
                <a:spcPts val="0"/>
              </a:spcAft>
              <a:buSzPts val="1800"/>
              <a:buFont typeface="Arial" panose="020B0604020202020204" pitchFamily="34" charset="0"/>
              <a:buChar char="•"/>
            </a:pPr>
            <a:r>
              <a:rPr lang="en-GB" sz="1800" dirty="0"/>
              <a:t>Interaction</a:t>
            </a:r>
          </a:p>
          <a:p>
            <a:pPr marL="707118" lvl="1" indent="-380990">
              <a:spcBef>
                <a:spcPts val="0"/>
              </a:spcBef>
              <a:spcAft>
                <a:spcPts val="0"/>
              </a:spcAft>
              <a:buSzPts val="1800"/>
              <a:buFont typeface="Arial" panose="020B0604020202020204" pitchFamily="34" charset="0"/>
              <a:buChar char="•"/>
            </a:pPr>
            <a:r>
              <a:rPr lang="en-GB" sz="1800" dirty="0"/>
              <a:t>Mediation</a:t>
            </a:r>
          </a:p>
        </p:txBody>
      </p:sp>
      <p:sp>
        <p:nvSpPr>
          <p:cNvPr id="9" name="Google Shape;130;p22">
            <a:extLst>
              <a:ext uri="{FF2B5EF4-FFF2-40B4-BE49-F238E27FC236}">
                <a16:creationId xmlns:a16="http://schemas.microsoft.com/office/drawing/2014/main" id="{6BE388B1-DC7E-6682-9941-19B1146726B8}"/>
              </a:ext>
            </a:extLst>
          </p:cNvPr>
          <p:cNvSpPr txBox="1">
            <a:spLocks/>
          </p:cNvSpPr>
          <p:nvPr/>
        </p:nvSpPr>
        <p:spPr>
          <a:xfrm>
            <a:off x="1088904" y="4859769"/>
            <a:ext cx="2191796" cy="1141600"/>
          </a:xfrm>
          <a:prstGeom prst="rect">
            <a:avLst/>
          </a:prstGeom>
          <a:solidFill>
            <a:schemeClr val="bg1">
              <a:alpha val="80000"/>
            </a:schemeClr>
          </a:solidFill>
          <a:effectLst>
            <a:softEdge rad="63500"/>
          </a:effectLst>
        </p:spPr>
        <p:txBody>
          <a:bodyPr spcFirstLastPara="1" vert="horz" wrap="square" lIns="0" tIns="121900" rIns="0" bIns="1219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6128" lvl="1" indent="0">
              <a:spcBef>
                <a:spcPts val="0"/>
              </a:spcBef>
              <a:buSzPts val="1800"/>
              <a:buFont typeface="Arial" panose="020B0604020202020204" pitchFamily="34" charset="0"/>
              <a:buNone/>
            </a:pPr>
            <a:r>
              <a:rPr lang="en-GB" sz="2000" dirty="0">
                <a:sym typeface="Wingdings" panose="05000000000000000000" pitchFamily="2" charset="2"/>
              </a:rPr>
              <a:t></a:t>
            </a:r>
            <a:r>
              <a:rPr lang="en-GB" sz="2000" dirty="0"/>
              <a:t>Linguistic</a:t>
            </a:r>
          </a:p>
          <a:p>
            <a:pPr marL="326128" lvl="1" indent="0">
              <a:spcBef>
                <a:spcPts val="0"/>
              </a:spcBef>
              <a:buSzPts val="1800"/>
              <a:buFont typeface="Arial" panose="020B0604020202020204" pitchFamily="34" charset="0"/>
              <a:buNone/>
            </a:pPr>
            <a:r>
              <a:rPr lang="en-GB" sz="2000" dirty="0">
                <a:sym typeface="Wingdings" panose="05000000000000000000" pitchFamily="2" charset="2"/>
              </a:rPr>
              <a:t></a:t>
            </a:r>
            <a:r>
              <a:rPr lang="en-GB" sz="2000" dirty="0"/>
              <a:t>Sociolinguistic</a:t>
            </a:r>
          </a:p>
          <a:p>
            <a:pPr marL="326128" lvl="1" indent="0">
              <a:spcBef>
                <a:spcPts val="0"/>
              </a:spcBef>
              <a:buSzPts val="1800"/>
              <a:buFont typeface="Arial" panose="020B0604020202020204" pitchFamily="34" charset="0"/>
              <a:buNone/>
            </a:pPr>
            <a:r>
              <a:rPr lang="en-GB" sz="2000" dirty="0">
                <a:sym typeface="Wingdings" panose="05000000000000000000" pitchFamily="2" charset="2"/>
              </a:rPr>
              <a:t></a:t>
            </a:r>
            <a:r>
              <a:rPr lang="en-GB" sz="2000" dirty="0"/>
              <a:t>Pragmatic</a:t>
            </a:r>
          </a:p>
        </p:txBody>
      </p:sp>
    </p:spTree>
    <p:extLst>
      <p:ext uri="{BB962C8B-B14F-4D97-AF65-F5344CB8AC3E}">
        <p14:creationId xmlns:p14="http://schemas.microsoft.com/office/powerpoint/2010/main" val="214558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C8A-9C80-3D5D-C426-711538D3B60B}"/>
              </a:ext>
            </a:extLst>
          </p:cNvPr>
          <p:cNvSpPr>
            <a:spLocks noGrp="1"/>
          </p:cNvSpPr>
          <p:nvPr>
            <p:ph type="title"/>
          </p:nvPr>
        </p:nvSpPr>
        <p:spPr/>
        <p:txBody>
          <a:bodyPr/>
          <a:lstStyle/>
          <a:p>
            <a:r>
              <a:rPr lang="en-US" dirty="0"/>
              <a:t>Language proficiency levels</a:t>
            </a:r>
            <a:endParaRPr lang="en-GB" dirty="0"/>
          </a:p>
        </p:txBody>
      </p:sp>
      <p:sp>
        <p:nvSpPr>
          <p:cNvPr id="3" name="Content Placeholder 2">
            <a:extLst>
              <a:ext uri="{FF2B5EF4-FFF2-40B4-BE49-F238E27FC236}">
                <a16:creationId xmlns:a16="http://schemas.microsoft.com/office/drawing/2014/main" id="{D204D5A7-B958-B123-6CEC-C84C68C236BE}"/>
              </a:ext>
            </a:extLst>
          </p:cNvPr>
          <p:cNvSpPr>
            <a:spLocks noGrp="1"/>
          </p:cNvSpPr>
          <p:nvPr>
            <p:ph idx="1"/>
          </p:nvPr>
        </p:nvSpPr>
        <p:spPr/>
        <p:txBody>
          <a:bodyPr>
            <a:normAutofit/>
          </a:bodyPr>
          <a:lstStyle/>
          <a:p>
            <a:pPr marL="0" indent="0">
              <a:buNone/>
            </a:pPr>
            <a:r>
              <a:rPr lang="en-US" dirty="0"/>
              <a:t>“</a:t>
            </a:r>
            <a:r>
              <a:rPr lang="en-GB" dirty="0">
                <a:effectLst/>
                <a:latin typeface="g_d0_f1"/>
              </a:rPr>
              <a:t>Providing a systematic approach to the definition of language proficiency levels, the framework serves as a reference for language teaching in Europe and is also referred to in professional contexts in which language competence needs to be assessed.” </a:t>
            </a:r>
            <a:r>
              <a:rPr lang="en-GB" dirty="0"/>
              <a:t> (</a:t>
            </a:r>
            <a:r>
              <a:rPr lang="en-GB" dirty="0" err="1"/>
              <a:t>Benites</a:t>
            </a:r>
            <a:r>
              <a:rPr lang="en-GB" dirty="0"/>
              <a:t>, Lehr, 2022: 48)</a:t>
            </a:r>
          </a:p>
          <a:p>
            <a:pPr marL="0" indent="0">
              <a:buNone/>
            </a:pPr>
            <a:endParaRPr lang="en-GB" dirty="0"/>
          </a:p>
          <a:p>
            <a:pPr marL="0" indent="0">
              <a:buNone/>
            </a:pPr>
            <a:r>
              <a:rPr lang="en-GB" dirty="0"/>
              <a:t>BUT: (Implicitly) Based on human performance alone!</a:t>
            </a:r>
          </a:p>
          <a:p>
            <a:pPr marL="0" indent="0">
              <a:buNone/>
            </a:pPr>
            <a:r>
              <a:rPr lang="en-GB" dirty="0"/>
              <a:t>What about </a:t>
            </a:r>
            <a:br>
              <a:rPr lang="en-GB" dirty="0"/>
            </a:br>
            <a:endParaRPr lang="en-GB" dirty="0"/>
          </a:p>
        </p:txBody>
      </p:sp>
    </p:spTree>
    <p:extLst>
      <p:ext uri="{BB962C8B-B14F-4D97-AF65-F5344CB8AC3E}">
        <p14:creationId xmlns:p14="http://schemas.microsoft.com/office/powerpoint/2010/main" val="43617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3443</TotalTime>
  <Words>3784</Words>
  <Application>Microsoft Office PowerPoint</Application>
  <PresentationFormat>Widescreen</PresentationFormat>
  <Paragraphs>373</Paragraphs>
  <Slides>44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Microsoft GothicNeo</vt:lpstr>
      <vt:lpstr>Arial</vt:lpstr>
      <vt:lpstr>Calibri</vt:lpstr>
      <vt:lpstr>g_d0_f1</vt:lpstr>
      <vt:lpstr>Wingdings</vt:lpstr>
      <vt:lpstr>Office Theme</vt:lpstr>
      <vt:lpstr>PowerPoint Presentation</vt:lpstr>
      <vt:lpstr>PowerPoint Presentation</vt:lpstr>
      <vt:lpstr>Overview</vt:lpstr>
      <vt:lpstr>The digital age</vt:lpstr>
      <vt:lpstr>Language use in the digital age</vt:lpstr>
      <vt:lpstr>Language proficiency </vt:lpstr>
      <vt:lpstr>Language proficiency</vt:lpstr>
      <vt:lpstr>Language proficiency</vt:lpstr>
      <vt:lpstr>Language proficiency levels</vt:lpstr>
      <vt:lpstr>Language proficiency levels</vt:lpstr>
      <vt:lpstr>Teaching – learning  - using languages</vt:lpstr>
      <vt:lpstr>Teaching – learning – using languages</vt:lpstr>
      <vt:lpstr>Other developments</vt:lpstr>
      <vt:lpstr>Language education in the digital age</vt:lpstr>
      <vt:lpstr>Machine Translation (MT)</vt:lpstr>
      <vt:lpstr>PowerPoint Presentation</vt:lpstr>
      <vt:lpstr>Neural Machine Translation</vt:lpstr>
      <vt:lpstr>Neural Machine Translation</vt:lpstr>
      <vt:lpstr>Machine translation platforms</vt:lpstr>
      <vt:lpstr>PowerPoint Presentation</vt:lpstr>
      <vt:lpstr>PowerPoint Presentation</vt:lpstr>
      <vt:lpstr>PowerPoint Presentation</vt:lpstr>
      <vt:lpstr>MT and Artificial Intelligence</vt:lpstr>
      <vt:lpstr>Text production (with conversation)</vt:lpstr>
      <vt:lpstr>AI- text production</vt:lpstr>
      <vt:lpstr>MT and language education</vt:lpstr>
      <vt:lpstr>“Language Proficiency” of NMT</vt:lpstr>
      <vt:lpstr>MT and language education</vt:lpstr>
      <vt:lpstr>Thirty years of MT and LE/1</vt:lpstr>
      <vt:lpstr>Thirty years of MT and LE/2</vt:lpstr>
      <vt:lpstr>Thirty years of MT and LE/3</vt:lpstr>
      <vt:lpstr>MT and language education</vt:lpstr>
      <vt:lpstr>Machine translation literacy</vt:lpstr>
      <vt:lpstr>Machine translation literacy</vt:lpstr>
      <vt:lpstr>MT literacy for language education</vt:lpstr>
      <vt:lpstr>Mt literacy for language education</vt:lpstr>
      <vt:lpstr>Pre-editing / input tasks</vt:lpstr>
      <vt:lpstr>Post-editing</vt:lpstr>
      <vt:lpstr>PowerPoint Presentation</vt:lpstr>
      <vt:lpstr>Pragmatic rules, cultural norms</vt:lpstr>
      <vt:lpstr>Strategies for language pedagogy</vt:lpstr>
      <vt:lpstr>Conclusion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translation literacy and language education:</dc:title>
  <dc:creator>Thomas Jochum-Critchley</dc:creator>
  <cp:lastModifiedBy>Elkington, Emma</cp:lastModifiedBy>
  <cp:revision>65</cp:revision>
  <dcterms:created xsi:type="dcterms:W3CDTF">2022-12-12T19:32:13Z</dcterms:created>
  <dcterms:modified xsi:type="dcterms:W3CDTF">2023-04-27T14:01:46Z</dcterms:modified>
</cp:coreProperties>
</file>