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88" r:id="rId2"/>
    <p:sldId id="389" r:id="rId3"/>
    <p:sldId id="390" r:id="rId4"/>
    <p:sldId id="391" r:id="rId5"/>
    <p:sldId id="392" r:id="rId6"/>
    <p:sldId id="393" r:id="rId7"/>
    <p:sldId id="394" r:id="rId8"/>
    <p:sldId id="396" r:id="rId9"/>
    <p:sldId id="397" r:id="rId10"/>
    <p:sldId id="398" r:id="rId11"/>
    <p:sldId id="39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7F1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850" autoAdjust="0"/>
  </p:normalViewPr>
  <p:slideViewPr>
    <p:cSldViewPr snapToGrid="0">
      <p:cViewPr varScale="1">
        <p:scale>
          <a:sx n="81" d="100"/>
          <a:sy n="81" d="100"/>
        </p:scale>
        <p:origin x="17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D3F08-C4BC-4CC1-8E9A-82C696E74DC7}" type="datetimeFigureOut">
              <a:rPr lang="en-GB" smtClean="0"/>
              <a:t>18/11/2025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8D8B8-911C-4245-8CE4-CD3FDB40FF5C}" type="slidenum">
              <a:rPr lang="en-GB" smtClean="0"/>
              <a:t>‹#›</a:t>
            </a:fld>
            <a:endParaRPr lang="en-GB"/>
          </a:p>
        </p:txBody>
      </p:sp>
    </p:spTree>
    <p:extLst>
      <p:ext uri="{BB962C8B-B14F-4D97-AF65-F5344CB8AC3E}">
        <p14:creationId xmlns:p14="http://schemas.microsoft.com/office/powerpoint/2010/main" val="415458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itesizebio.com/23314/common-lab-uses-of-detergent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SDS-PAGE (sodium dodecyl </a:t>
            </a:r>
            <a:r>
              <a:rPr lang="en-GB" sz="1200" b="0" i="0" kern="1200" dirty="0" err="1">
                <a:solidFill>
                  <a:schemeClr val="tx1"/>
                </a:solidFill>
                <a:effectLst/>
                <a:latin typeface="+mn-lt"/>
                <a:ea typeface="+mn-ea"/>
                <a:cs typeface="+mn-cs"/>
              </a:rPr>
              <a:t>sulfate</a:t>
            </a:r>
            <a:r>
              <a:rPr lang="en-GB" sz="1200" b="0" i="0" kern="1200" dirty="0">
                <a:solidFill>
                  <a:schemeClr val="tx1"/>
                </a:solidFill>
                <a:effectLst/>
                <a:latin typeface="+mn-lt"/>
                <a:ea typeface="+mn-ea"/>
                <a:cs typeface="+mn-cs"/>
              </a:rPr>
              <a:t>-polyacrylamide gel electrophoresis) is commonly used in the lab for the separation of proteins based on their molecular weight.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first thing to know about how PAGE works is that it separates proteins according to their molecular weight, based on their differential rates of migration through a gel under the influence of an applied electrical field.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movement of any charged species through an electric field is determined by its net charge, its molecular radius, and the magnitude of the applied field. But the problem with natively folded proteins is that neither their net charge nor their molecular radius is molecular weight dependent.</a:t>
            </a:r>
          </a:p>
          <a:p>
            <a:r>
              <a:rPr lang="en-GB" sz="1200" b="0" i="0" kern="1200" dirty="0">
                <a:solidFill>
                  <a:schemeClr val="tx1"/>
                </a:solidFill>
                <a:effectLst/>
                <a:latin typeface="+mn-lt"/>
                <a:ea typeface="+mn-ea"/>
                <a:cs typeface="+mn-cs"/>
              </a:rPr>
              <a:t>Instead, their net charge is determined by amino acid composition, i.e. the sum of the positive and negative amino acids in the protein and molecular radius by the protein’s tertiary structure.</a:t>
            </a:r>
          </a:p>
          <a:p>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So in their native state, different proteins with the same molecular weight would migrate at different speeds in an electrical field depending on their charge and 3D shape.</a:t>
            </a:r>
          </a:p>
          <a:p>
            <a:r>
              <a:rPr lang="en-GB" sz="1200" b="0" i="0" kern="1200" dirty="0">
                <a:solidFill>
                  <a:schemeClr val="tx1"/>
                </a:solidFill>
                <a:effectLst/>
                <a:latin typeface="+mn-lt"/>
                <a:ea typeface="+mn-ea"/>
                <a:cs typeface="+mn-cs"/>
              </a:rPr>
              <a:t>To separate proteins in an electrical field based on their molecular weight only, we need to destroy the tertiary structure by reducing the protein to a linear molecule, and somehow mask the intrinsic net charge of the protein. That’s where SDS comes in.</a:t>
            </a:r>
          </a:p>
          <a:p>
            <a:endParaRPr lang="en-GB" dirty="0"/>
          </a:p>
        </p:txBody>
      </p:sp>
      <p:sp>
        <p:nvSpPr>
          <p:cNvPr id="4" name="Slide Number Placeholder 3"/>
          <p:cNvSpPr>
            <a:spLocks noGrp="1"/>
          </p:cNvSpPr>
          <p:nvPr>
            <p:ph type="sldNum" sz="quarter" idx="5"/>
          </p:nvPr>
        </p:nvSpPr>
        <p:spPr/>
        <p:txBody>
          <a:bodyPr/>
          <a:lstStyle/>
          <a:p>
            <a:fld id="{8418D8B8-911C-4245-8CE4-CD3FDB40FF5C}" type="slidenum">
              <a:rPr lang="en-GB" smtClean="0"/>
              <a:t>2</a:t>
            </a:fld>
            <a:endParaRPr lang="en-GB"/>
          </a:p>
        </p:txBody>
      </p:sp>
    </p:spTree>
    <p:extLst>
      <p:ext uri="{BB962C8B-B14F-4D97-AF65-F5344CB8AC3E}">
        <p14:creationId xmlns:p14="http://schemas.microsoft.com/office/powerpoint/2010/main" val="192481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7534E-5833-B489-26B2-7D16866A3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40218-4D7F-5189-3F79-9DD304966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9960D0-07B3-A475-F29B-D33E41B5C0D5}"/>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SDS is a </a:t>
            </a:r>
            <a:r>
              <a:rPr lang="en-GB" sz="1200" b="1" i="0" kern="1200" dirty="0">
                <a:solidFill>
                  <a:schemeClr val="tx1"/>
                </a:solidFill>
                <a:effectLst/>
                <a:latin typeface="+mn-lt"/>
                <a:ea typeface="+mn-ea"/>
                <a:cs typeface="+mn-cs"/>
                <a:hlinkClick r:id="rId3"/>
              </a:rPr>
              <a:t>detergent</a:t>
            </a:r>
            <a:r>
              <a:rPr lang="en-GB" sz="1200" b="0" i="0" kern="1200" dirty="0">
                <a:solidFill>
                  <a:schemeClr val="tx1"/>
                </a:solidFill>
                <a:effectLst/>
                <a:latin typeface="+mn-lt"/>
                <a:ea typeface="+mn-ea"/>
                <a:cs typeface="+mn-cs"/>
              </a:rPr>
              <a:t> that is added to samples to disrupts the tertiary structure of proteins. This brings the complex folded proteins down to simple linear molecules.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SDS also coats the protein with a uniform negative charge, which masks the intrinsic charges on the R-groups. </a:t>
            </a:r>
          </a:p>
          <a:p>
            <a:r>
              <a:rPr lang="en-GB" sz="1200" b="0" i="0" kern="1200" dirty="0">
                <a:solidFill>
                  <a:schemeClr val="tx1"/>
                </a:solidFill>
                <a:effectLst/>
                <a:latin typeface="+mn-lt"/>
                <a:ea typeface="+mn-ea"/>
                <a:cs typeface="+mn-cs"/>
              </a:rPr>
              <a:t>SDS binds uniformly to the linear proteins (around 1.4g SDS/ 1g protein), meaning that the charge of the protein is now approximately proportional to its molecular weight.</a:t>
            </a:r>
          </a:p>
          <a:p>
            <a:endParaRPr lang="en-GB" dirty="0"/>
          </a:p>
          <a:p>
            <a:r>
              <a:rPr lang="en-GB" sz="1200" b="0" i="0" kern="1200" dirty="0">
                <a:solidFill>
                  <a:schemeClr val="tx1"/>
                </a:solidFill>
                <a:effectLst/>
                <a:latin typeface="+mn-lt"/>
                <a:ea typeface="+mn-ea"/>
                <a:cs typeface="+mn-cs"/>
              </a:rPr>
              <a:t>Since the SDS-coated proteins have the same charge-to-mass ratio, there will be no differential migration based on charge. - the SDS coats proteins in a negative charge so that they are only separated according to size, and not charge.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Reducing agents like DTT can also be added to break cysteine bonds in tertiary structures.</a:t>
            </a:r>
            <a:endParaRPr lang="en-GB" dirty="0"/>
          </a:p>
        </p:txBody>
      </p:sp>
      <p:sp>
        <p:nvSpPr>
          <p:cNvPr id="4" name="Slide Number Placeholder 3">
            <a:extLst>
              <a:ext uri="{FF2B5EF4-FFF2-40B4-BE49-F238E27FC236}">
                <a16:creationId xmlns:a16="http://schemas.microsoft.com/office/drawing/2014/main" id="{3DBE86BE-34E5-F5CC-36D9-EF16A6D82A88}"/>
              </a:ext>
            </a:extLst>
          </p:cNvPr>
          <p:cNvSpPr>
            <a:spLocks noGrp="1"/>
          </p:cNvSpPr>
          <p:nvPr>
            <p:ph type="sldNum" sz="quarter" idx="5"/>
          </p:nvPr>
        </p:nvSpPr>
        <p:spPr/>
        <p:txBody>
          <a:bodyPr/>
          <a:lstStyle/>
          <a:p>
            <a:fld id="{8418D8B8-911C-4245-8CE4-CD3FDB40FF5C}" type="slidenum">
              <a:rPr lang="en-GB" smtClean="0"/>
              <a:t>3</a:t>
            </a:fld>
            <a:endParaRPr lang="en-GB"/>
          </a:p>
        </p:txBody>
      </p:sp>
    </p:spTree>
    <p:extLst>
      <p:ext uri="{BB962C8B-B14F-4D97-AF65-F5344CB8AC3E}">
        <p14:creationId xmlns:p14="http://schemas.microsoft.com/office/powerpoint/2010/main" val="64918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Now that your proteins are nice and linear, it’s time to run them out on your polyacrylamide gel using electricity. In an applied electrical field, the SDS-treated proteins will now move toward the positive anode at different rates depending on their molecular weight.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Describe a gel – thin 2mm jelly texture, but actually more like a mesh the proteins travel through. Once the proteins are in the running gel, they separate because higher molecular weight proteins move more slowly through the porous acrylamide gel than lower molecular weight proteins. The size of the pores in the gel can be altered depending on the size of the proteins you want to separate by changing the acrylamide concentration. </a:t>
            </a:r>
            <a:endParaRPr lang="en-GB" dirty="0"/>
          </a:p>
        </p:txBody>
      </p:sp>
      <p:sp>
        <p:nvSpPr>
          <p:cNvPr id="4" name="Slide Number Placeholder 3"/>
          <p:cNvSpPr>
            <a:spLocks noGrp="1"/>
          </p:cNvSpPr>
          <p:nvPr>
            <p:ph type="sldNum" sz="quarter" idx="5"/>
          </p:nvPr>
        </p:nvSpPr>
        <p:spPr/>
        <p:txBody>
          <a:bodyPr/>
          <a:lstStyle/>
          <a:p>
            <a:fld id="{8418D8B8-911C-4245-8CE4-CD3FDB40FF5C}" type="slidenum">
              <a:rPr lang="en-GB" smtClean="0"/>
              <a:t>4</a:t>
            </a:fld>
            <a:endParaRPr lang="en-GB"/>
          </a:p>
        </p:txBody>
      </p:sp>
    </p:spTree>
    <p:extLst>
      <p:ext uri="{BB962C8B-B14F-4D97-AF65-F5344CB8AC3E}">
        <p14:creationId xmlns:p14="http://schemas.microsoft.com/office/powerpoint/2010/main" val="38562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Gels are great for separating proteins out, If  but are flimsy, rip easily and dry up and shrink unless they are kept in proper buffers… </a:t>
            </a:r>
          </a:p>
        </p:txBody>
      </p:sp>
      <p:sp>
        <p:nvSpPr>
          <p:cNvPr id="4" name="Slide Number Placeholder 3"/>
          <p:cNvSpPr>
            <a:spLocks noGrp="1"/>
          </p:cNvSpPr>
          <p:nvPr>
            <p:ph type="sldNum" sz="quarter" idx="5"/>
          </p:nvPr>
        </p:nvSpPr>
        <p:spPr/>
        <p:txBody>
          <a:bodyPr/>
          <a:lstStyle/>
          <a:p>
            <a:fld id="{8418D8B8-911C-4245-8CE4-CD3FDB40FF5C}" type="slidenum">
              <a:rPr lang="en-GB" smtClean="0"/>
              <a:t>5</a:t>
            </a:fld>
            <a:endParaRPr lang="en-GB"/>
          </a:p>
        </p:txBody>
      </p:sp>
    </p:spTree>
    <p:extLst>
      <p:ext uri="{BB962C8B-B14F-4D97-AF65-F5344CB8AC3E}">
        <p14:creationId xmlns:p14="http://schemas.microsoft.com/office/powerpoint/2010/main" val="390812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EA4FB-3524-86E1-7A5E-99244A28B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2BFB2F-319A-E95D-EC2F-59CFAAE8A0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408C2-814F-8A44-957C-F32D84CFEA26}"/>
              </a:ext>
            </a:extLst>
          </p:cNvPr>
          <p:cNvSpPr>
            <a:spLocks noGrp="1"/>
          </p:cNvSpPr>
          <p:nvPr>
            <p:ph type="body" idx="1"/>
          </p:nvPr>
        </p:nvSpPr>
        <p:spPr/>
        <p:txBody>
          <a:bodyPr/>
          <a:lstStyle/>
          <a:p>
            <a:r>
              <a:rPr lang="en-GB" dirty="0"/>
              <a:t>To solve this and to allow for downstream analysis of our separated proteins, we transfer the gel to a more </a:t>
            </a:r>
            <a:r>
              <a:rPr lang="en-GB" dirty="0" err="1"/>
              <a:t>usuable</a:t>
            </a:r>
            <a:r>
              <a:rPr lang="en-GB" dirty="0"/>
              <a:t> membrane for imaging.</a:t>
            </a:r>
          </a:p>
          <a:p>
            <a:endParaRPr lang="en-GB" dirty="0"/>
          </a:p>
          <a:p>
            <a:r>
              <a:rPr lang="en-GB" dirty="0"/>
              <a:t>A Stack consisting of the new membrane, the gel, and filter papers is made and a current applied again – the negatively charged proteins migrate from the gel onto the membrane towards the positive anode. </a:t>
            </a:r>
          </a:p>
          <a:p>
            <a:endParaRPr lang="en-GB" dirty="0"/>
          </a:p>
          <a:p>
            <a:r>
              <a:rPr lang="en-GB" dirty="0"/>
              <a:t>This is the first step of western blotting.</a:t>
            </a:r>
          </a:p>
        </p:txBody>
      </p:sp>
      <p:sp>
        <p:nvSpPr>
          <p:cNvPr id="4" name="Slide Number Placeholder 3">
            <a:extLst>
              <a:ext uri="{FF2B5EF4-FFF2-40B4-BE49-F238E27FC236}">
                <a16:creationId xmlns:a16="http://schemas.microsoft.com/office/drawing/2014/main" id="{F4FF39E6-1886-1DE1-D96B-68FF608CC427}"/>
              </a:ext>
            </a:extLst>
          </p:cNvPr>
          <p:cNvSpPr>
            <a:spLocks noGrp="1"/>
          </p:cNvSpPr>
          <p:nvPr>
            <p:ph type="sldNum" sz="quarter" idx="5"/>
          </p:nvPr>
        </p:nvSpPr>
        <p:spPr/>
        <p:txBody>
          <a:bodyPr/>
          <a:lstStyle/>
          <a:p>
            <a:fld id="{8418D8B8-911C-4245-8CE4-CD3FDB40FF5C}" type="slidenum">
              <a:rPr lang="en-GB" smtClean="0"/>
              <a:t>6</a:t>
            </a:fld>
            <a:endParaRPr lang="en-GB"/>
          </a:p>
        </p:txBody>
      </p:sp>
    </p:spTree>
    <p:extLst>
      <p:ext uri="{BB962C8B-B14F-4D97-AF65-F5344CB8AC3E}">
        <p14:creationId xmlns:p14="http://schemas.microsoft.com/office/powerpoint/2010/main" val="218290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have all our nicely separated proteins transferred into the membrane, we can use an antibody to detect whatever specific protein we are interested in.</a:t>
            </a:r>
          </a:p>
          <a:p>
            <a:endParaRPr lang="en-GB" dirty="0"/>
          </a:p>
          <a:p>
            <a:r>
              <a:rPr lang="en-GB" dirty="0"/>
              <a:t>This first antibody we incubate the membrane with is called the ‘primary antibody’ and is made to target a specific part of the protein we are interested in. </a:t>
            </a:r>
          </a:p>
          <a:p>
            <a:endParaRPr lang="en-GB" dirty="0"/>
          </a:p>
          <a:p>
            <a:endParaRPr lang="en-GB" dirty="0"/>
          </a:p>
        </p:txBody>
      </p:sp>
      <p:sp>
        <p:nvSpPr>
          <p:cNvPr id="4" name="Slide Number Placeholder 3"/>
          <p:cNvSpPr>
            <a:spLocks noGrp="1"/>
          </p:cNvSpPr>
          <p:nvPr>
            <p:ph type="sldNum" sz="quarter" idx="5"/>
          </p:nvPr>
        </p:nvSpPr>
        <p:spPr/>
        <p:txBody>
          <a:bodyPr/>
          <a:lstStyle/>
          <a:p>
            <a:fld id="{8418D8B8-911C-4245-8CE4-CD3FDB40FF5C}" type="slidenum">
              <a:rPr lang="en-GB" smtClean="0"/>
              <a:t>7</a:t>
            </a:fld>
            <a:endParaRPr lang="en-GB"/>
          </a:p>
        </p:txBody>
      </p:sp>
    </p:spTree>
    <p:extLst>
      <p:ext uri="{BB962C8B-B14F-4D97-AF65-F5344CB8AC3E}">
        <p14:creationId xmlns:p14="http://schemas.microsoft.com/office/powerpoint/2010/main" val="114111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1CB61-AD2A-A569-2306-24E426911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A8F0F-4ACD-E1FD-759D-3FAAA3C08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6027C-2A0C-C253-03A6-A48E4F47C850}"/>
              </a:ext>
            </a:extLst>
          </p:cNvPr>
          <p:cNvSpPr>
            <a:spLocks noGrp="1"/>
          </p:cNvSpPr>
          <p:nvPr>
            <p:ph type="body" idx="1"/>
          </p:nvPr>
        </p:nvSpPr>
        <p:spPr/>
        <p:txBody>
          <a:bodyPr/>
          <a:lstStyle/>
          <a:p>
            <a:endParaRPr lang="en-GB" dirty="0"/>
          </a:p>
          <a:p>
            <a:r>
              <a:rPr lang="en-GB" dirty="0"/>
              <a:t>Once the primary is left overnight to bind, we need to DETECT where it is on the membrane. We do this using another antibody, called the ‘secondary antibody’, that targets the primary antibody itself, based on what species was used (</a:t>
            </a:r>
            <a:r>
              <a:rPr lang="en-GB" dirty="0" err="1"/>
              <a:t>ie</a:t>
            </a:r>
            <a:r>
              <a:rPr lang="en-GB" dirty="0"/>
              <a:t>, mouse on mouse, rabbit on rabbit, etc). </a:t>
            </a:r>
          </a:p>
        </p:txBody>
      </p:sp>
      <p:sp>
        <p:nvSpPr>
          <p:cNvPr id="4" name="Slide Number Placeholder 3">
            <a:extLst>
              <a:ext uri="{FF2B5EF4-FFF2-40B4-BE49-F238E27FC236}">
                <a16:creationId xmlns:a16="http://schemas.microsoft.com/office/drawing/2014/main" id="{2A93AC6B-8202-3690-6676-329B7B2C8C4B}"/>
              </a:ext>
            </a:extLst>
          </p:cNvPr>
          <p:cNvSpPr>
            <a:spLocks noGrp="1"/>
          </p:cNvSpPr>
          <p:nvPr>
            <p:ph type="sldNum" sz="quarter" idx="5"/>
          </p:nvPr>
        </p:nvSpPr>
        <p:spPr/>
        <p:txBody>
          <a:bodyPr/>
          <a:lstStyle/>
          <a:p>
            <a:fld id="{8418D8B8-911C-4245-8CE4-CD3FDB40FF5C}" type="slidenum">
              <a:rPr lang="en-GB" smtClean="0"/>
              <a:t>8</a:t>
            </a:fld>
            <a:endParaRPr lang="en-GB"/>
          </a:p>
        </p:txBody>
      </p:sp>
    </p:spTree>
    <p:extLst>
      <p:ext uri="{BB962C8B-B14F-4D97-AF65-F5344CB8AC3E}">
        <p14:creationId xmlns:p14="http://schemas.microsoft.com/office/powerpoint/2010/main" val="1106054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07A4B-91F5-1DC6-93FB-485280552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70B99-49A6-C4CA-51D3-6D5A3E80F5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D398BC-520D-5356-3497-65AA739B83D3}"/>
              </a:ext>
            </a:extLst>
          </p:cNvPr>
          <p:cNvSpPr>
            <a:spLocks noGrp="1"/>
          </p:cNvSpPr>
          <p:nvPr>
            <p:ph type="body" idx="1"/>
          </p:nvPr>
        </p:nvSpPr>
        <p:spPr/>
        <p:txBody>
          <a:bodyPr/>
          <a:lstStyle/>
          <a:p>
            <a:endParaRPr lang="en-GB" dirty="0"/>
          </a:p>
          <a:p>
            <a:r>
              <a:rPr lang="en-GB" dirty="0"/>
              <a:t>This secondary antibody includes either a fluorescent tag that we can visualise, or often an enzyme attached that breaks down a substrate we incubate the membrane in into a coloured product, which stains the membrane and can be seen with the naked eye. </a:t>
            </a:r>
          </a:p>
        </p:txBody>
      </p:sp>
      <p:sp>
        <p:nvSpPr>
          <p:cNvPr id="4" name="Slide Number Placeholder 3">
            <a:extLst>
              <a:ext uri="{FF2B5EF4-FFF2-40B4-BE49-F238E27FC236}">
                <a16:creationId xmlns:a16="http://schemas.microsoft.com/office/drawing/2014/main" id="{F0D2F17F-9DD9-B9FC-E5EB-DD41339B2AE0}"/>
              </a:ext>
            </a:extLst>
          </p:cNvPr>
          <p:cNvSpPr>
            <a:spLocks noGrp="1"/>
          </p:cNvSpPr>
          <p:nvPr>
            <p:ph type="sldNum" sz="quarter" idx="5"/>
          </p:nvPr>
        </p:nvSpPr>
        <p:spPr/>
        <p:txBody>
          <a:bodyPr/>
          <a:lstStyle/>
          <a:p>
            <a:fld id="{8418D8B8-911C-4245-8CE4-CD3FDB40FF5C}" type="slidenum">
              <a:rPr lang="en-GB" smtClean="0"/>
              <a:t>9</a:t>
            </a:fld>
            <a:endParaRPr lang="en-GB"/>
          </a:p>
        </p:txBody>
      </p:sp>
    </p:spTree>
    <p:extLst>
      <p:ext uri="{BB962C8B-B14F-4D97-AF65-F5344CB8AC3E}">
        <p14:creationId xmlns:p14="http://schemas.microsoft.com/office/powerpoint/2010/main" val="318260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link this to why its important to know and load same </a:t>
            </a:r>
            <a:r>
              <a:rPr lang="en-GB" dirty="0" err="1"/>
              <a:t>conc</a:t>
            </a:r>
            <a:r>
              <a:rPr lang="en-GB" dirty="0"/>
              <a:t> of total protein</a:t>
            </a:r>
          </a:p>
        </p:txBody>
      </p:sp>
      <p:sp>
        <p:nvSpPr>
          <p:cNvPr id="4" name="Slide Number Placeholder 3"/>
          <p:cNvSpPr>
            <a:spLocks noGrp="1"/>
          </p:cNvSpPr>
          <p:nvPr>
            <p:ph type="sldNum" sz="quarter" idx="5"/>
          </p:nvPr>
        </p:nvSpPr>
        <p:spPr/>
        <p:txBody>
          <a:bodyPr/>
          <a:lstStyle/>
          <a:p>
            <a:fld id="{8418D8B8-911C-4245-8CE4-CD3FDB40FF5C}" type="slidenum">
              <a:rPr lang="en-GB" smtClean="0"/>
              <a:t>11</a:t>
            </a:fld>
            <a:endParaRPr lang="en-GB"/>
          </a:p>
        </p:txBody>
      </p:sp>
    </p:spTree>
    <p:extLst>
      <p:ext uri="{BB962C8B-B14F-4D97-AF65-F5344CB8AC3E}">
        <p14:creationId xmlns:p14="http://schemas.microsoft.com/office/powerpoint/2010/main" val="149406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DC0E41-3420-9149-AD22-A68DA93BFBFE}"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768B-56DB-E24C-8FD7-A8673FD198EC}" type="slidenum">
              <a:rPr lang="en-US" smtClean="0"/>
              <a:t>‹#›</a:t>
            </a:fld>
            <a:endParaRPr lang="en-US"/>
          </a:p>
        </p:txBody>
      </p:sp>
    </p:spTree>
    <p:extLst>
      <p:ext uri="{BB962C8B-B14F-4D97-AF65-F5344CB8AC3E}">
        <p14:creationId xmlns:p14="http://schemas.microsoft.com/office/powerpoint/2010/main" val="26352733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DC0E41-3420-9149-AD22-A68DA93BFBFE}" type="datetimeFigureOut">
              <a:rPr lang="en-US" smtClean="0"/>
              <a:t>11/18/2025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3E768B-56DB-E24C-8FD7-A8673FD198EC}" type="slidenum">
              <a:rPr lang="en-US" smtClean="0"/>
              <a:t>‹#›</a:t>
            </a:fld>
            <a:endParaRPr lang="en-US"/>
          </a:p>
        </p:txBody>
      </p:sp>
    </p:spTree>
    <p:extLst>
      <p:ext uri="{BB962C8B-B14F-4D97-AF65-F5344CB8AC3E}">
        <p14:creationId xmlns:p14="http://schemas.microsoft.com/office/powerpoint/2010/main" val="293299917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36"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7" name="Straight Connector 36">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0"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Isosceles Triangle 40">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3"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4"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5" name="Isosceles Triangle 44">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useBgFill="1">
        <p:nvSpPr>
          <p:cNvPr id="47" name="Rectangle 46">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nvGrpSpPr>
          <p:cNvPr id="49" name="Group 48">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0" name="Straight Connector 49">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52"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3"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4" name="Isosceles Triangle 53">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5"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6"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7" name="Isosceles Triangle 56">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8" name="Isosceles Triangle 57">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2" name="Title 1">
            <a:extLst>
              <a:ext uri="{FF2B5EF4-FFF2-40B4-BE49-F238E27FC236}">
                <a16:creationId xmlns:a16="http://schemas.microsoft.com/office/drawing/2014/main" id="{51436D54-59D5-F6DC-580C-8981360F46E1}"/>
              </a:ext>
            </a:extLst>
          </p:cNvPr>
          <p:cNvSpPr>
            <a:spLocks noGrp="1"/>
          </p:cNvSpPr>
          <p:nvPr>
            <p:ph type="title"/>
          </p:nvPr>
        </p:nvSpPr>
        <p:spPr>
          <a:xfrm>
            <a:off x="1507067" y="2404534"/>
            <a:ext cx="7766936" cy="1646302"/>
          </a:xfrm>
        </p:spPr>
        <p:txBody>
          <a:bodyPr vert="horz" lIns="91440" tIns="45720" rIns="91440" bIns="45720" rtlCol="0" anchor="b">
            <a:normAutofit/>
          </a:bodyPr>
          <a:lstStyle/>
          <a:p>
            <a:pPr algn="r">
              <a:lnSpc>
                <a:spcPct val="90000"/>
              </a:lnSpc>
            </a:pPr>
            <a:r>
              <a:rPr lang="en-US" sz="5400" dirty="0"/>
              <a:t>SDS-PAGE and Western Blotting</a:t>
            </a:r>
          </a:p>
        </p:txBody>
      </p:sp>
    </p:spTree>
    <p:extLst>
      <p:ext uri="{BB962C8B-B14F-4D97-AF65-F5344CB8AC3E}">
        <p14:creationId xmlns:p14="http://schemas.microsoft.com/office/powerpoint/2010/main" val="39837637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a:extLst>
              <a:ext uri="{FF2B5EF4-FFF2-40B4-BE49-F238E27FC236}">
                <a16:creationId xmlns:a16="http://schemas.microsoft.com/office/drawing/2014/main" id="{BE74ED5E-7EB8-3148-D254-6F4C1CAA10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931" r="49086"/>
          <a:stretch>
            <a:fillRect/>
          </a:stretch>
        </p:blipFill>
        <p:spPr bwMode="auto">
          <a:xfrm>
            <a:off x="8691138" y="370808"/>
            <a:ext cx="3088141" cy="503849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Fluorescent Western Blotting Tools &amp; Techniques — Bio-Rad">
            <a:extLst>
              <a:ext uri="{FF2B5EF4-FFF2-40B4-BE49-F238E27FC236}">
                <a16:creationId xmlns:a16="http://schemas.microsoft.com/office/drawing/2014/main" id="{F331FFDB-12BD-51E6-A0EF-E86AEBD52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69" y="2495074"/>
            <a:ext cx="3485339" cy="316112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477C5AB-8C89-3DAB-AA23-2008C78ED84A}"/>
              </a:ext>
            </a:extLst>
          </p:cNvPr>
          <p:cNvSpPr>
            <a:spLocks noGrp="1"/>
          </p:cNvSpPr>
          <p:nvPr>
            <p:ph type="title"/>
          </p:nvPr>
        </p:nvSpPr>
        <p:spPr>
          <a:xfrm>
            <a:off x="677334" y="609600"/>
            <a:ext cx="8596668" cy="1320800"/>
          </a:xfrm>
        </p:spPr>
        <p:txBody>
          <a:bodyPr/>
          <a:lstStyle/>
          <a:p>
            <a:r>
              <a:rPr lang="en-GB" dirty="0"/>
              <a:t>Detecting our Target Protein</a:t>
            </a:r>
          </a:p>
        </p:txBody>
      </p:sp>
      <p:sp>
        <p:nvSpPr>
          <p:cNvPr id="5" name="TextBox 4">
            <a:extLst>
              <a:ext uri="{FF2B5EF4-FFF2-40B4-BE49-F238E27FC236}">
                <a16:creationId xmlns:a16="http://schemas.microsoft.com/office/drawing/2014/main" id="{CCE7AC23-66CA-511C-43A3-F0CA576D2203}"/>
              </a:ext>
            </a:extLst>
          </p:cNvPr>
          <p:cNvSpPr txBox="1"/>
          <p:nvPr/>
        </p:nvSpPr>
        <p:spPr>
          <a:xfrm>
            <a:off x="460400" y="1930400"/>
            <a:ext cx="4949372" cy="461665"/>
          </a:xfrm>
          <a:prstGeom prst="rect">
            <a:avLst/>
          </a:prstGeom>
          <a:noFill/>
        </p:spPr>
        <p:txBody>
          <a:bodyPr wrap="square" rtlCol="0">
            <a:spAutoFit/>
          </a:bodyPr>
          <a:lstStyle/>
          <a:p>
            <a:r>
              <a:rPr lang="en-GB" sz="2400" b="1" dirty="0"/>
              <a:t>Fluorescent secondary detection</a:t>
            </a:r>
          </a:p>
        </p:txBody>
      </p:sp>
      <p:sp>
        <p:nvSpPr>
          <p:cNvPr id="6" name="TextBox 5">
            <a:extLst>
              <a:ext uri="{FF2B5EF4-FFF2-40B4-BE49-F238E27FC236}">
                <a16:creationId xmlns:a16="http://schemas.microsoft.com/office/drawing/2014/main" id="{565EC05D-B677-3255-5108-A782ED48DE5F}"/>
              </a:ext>
            </a:extLst>
          </p:cNvPr>
          <p:cNvSpPr txBox="1"/>
          <p:nvPr/>
        </p:nvSpPr>
        <p:spPr>
          <a:xfrm>
            <a:off x="5976991" y="5656195"/>
            <a:ext cx="4949372" cy="830997"/>
          </a:xfrm>
          <a:prstGeom prst="rect">
            <a:avLst/>
          </a:prstGeom>
          <a:noFill/>
        </p:spPr>
        <p:txBody>
          <a:bodyPr wrap="square" rtlCol="0">
            <a:spAutoFit/>
          </a:bodyPr>
          <a:lstStyle/>
          <a:p>
            <a:r>
              <a:rPr lang="en-GB" sz="2400" b="1" dirty="0"/>
              <a:t>Enzyme-linked colorimetric secondary detection</a:t>
            </a:r>
          </a:p>
        </p:txBody>
      </p:sp>
      <p:pic>
        <p:nvPicPr>
          <p:cNvPr id="8208" name="Picture 16" descr="Wells to Westerns: Investigating the cellular heat shock response">
            <a:extLst>
              <a:ext uri="{FF2B5EF4-FFF2-40B4-BE49-F238E27FC236}">
                <a16:creationId xmlns:a16="http://schemas.microsoft.com/office/drawing/2014/main" id="{F264892C-4240-8961-935E-324331C2FA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298"/>
          <a:stretch>
            <a:fillRect/>
          </a:stretch>
        </p:blipFill>
        <p:spPr bwMode="auto">
          <a:xfrm>
            <a:off x="5409772" y="1632633"/>
            <a:ext cx="3773714" cy="3900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105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7869D-1066-F92C-127B-7F278A00587A}"/>
              </a:ext>
            </a:extLst>
          </p:cNvPr>
          <p:cNvSpPr>
            <a:spLocks noGrp="1"/>
          </p:cNvSpPr>
          <p:nvPr>
            <p:ph type="title"/>
          </p:nvPr>
        </p:nvSpPr>
        <p:spPr/>
        <p:txBody>
          <a:bodyPr/>
          <a:lstStyle/>
          <a:p>
            <a:r>
              <a:rPr lang="en-GB" dirty="0"/>
              <a:t>Example:</a:t>
            </a:r>
          </a:p>
        </p:txBody>
      </p:sp>
      <p:sp>
        <p:nvSpPr>
          <p:cNvPr id="25" name="TextBox 24">
            <a:extLst>
              <a:ext uri="{FF2B5EF4-FFF2-40B4-BE49-F238E27FC236}">
                <a16:creationId xmlns:a16="http://schemas.microsoft.com/office/drawing/2014/main" id="{F5DC8CEA-ED4F-6C00-2FCF-7F2F5BF7DEC7}"/>
              </a:ext>
            </a:extLst>
          </p:cNvPr>
          <p:cNvSpPr txBox="1"/>
          <p:nvPr/>
        </p:nvSpPr>
        <p:spPr>
          <a:xfrm>
            <a:off x="8371002" y="2295801"/>
            <a:ext cx="3381517" cy="2862322"/>
          </a:xfrm>
          <a:prstGeom prst="rect">
            <a:avLst/>
          </a:prstGeom>
          <a:noFill/>
        </p:spPr>
        <p:txBody>
          <a:bodyPr wrap="square" rtlCol="0">
            <a:spAutoFit/>
          </a:bodyPr>
          <a:lstStyle/>
          <a:p>
            <a:r>
              <a:rPr lang="en-GB" sz="2000" dirty="0"/>
              <a:t>Primary antibody targeting a 40kDa protein of interest</a:t>
            </a:r>
          </a:p>
          <a:p>
            <a:endParaRPr lang="en-GB" sz="2000" dirty="0"/>
          </a:p>
          <a:p>
            <a:r>
              <a:rPr lang="en-GB" sz="2000" dirty="0"/>
              <a:t>Healthy vs Disease Tissue samples</a:t>
            </a:r>
          </a:p>
          <a:p>
            <a:endParaRPr lang="en-GB" sz="2000" dirty="0"/>
          </a:p>
          <a:p>
            <a:r>
              <a:rPr lang="en-GB" sz="2000" dirty="0"/>
              <a:t>Can see loss of this protein in age</a:t>
            </a:r>
          </a:p>
          <a:p>
            <a:r>
              <a:rPr lang="en-GB" sz="2000" dirty="0"/>
              <a:t> </a:t>
            </a:r>
            <a:r>
              <a:rPr lang="en-GB" sz="2000" dirty="0">
                <a:solidFill>
                  <a:schemeClr val="accent2"/>
                </a:solidFill>
              </a:rPr>
              <a:t>= possible drug target?</a:t>
            </a:r>
          </a:p>
        </p:txBody>
      </p:sp>
      <p:pic>
        <p:nvPicPr>
          <p:cNvPr id="28" name="Picture 4" descr="Protein Molecular Weight Markers | Fisher Scientific">
            <a:extLst>
              <a:ext uri="{FF2B5EF4-FFF2-40B4-BE49-F238E27FC236}">
                <a16:creationId xmlns:a16="http://schemas.microsoft.com/office/drawing/2014/main" id="{B7052C22-D28E-27E6-7AC6-78CE7C26B6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147"/>
          <a:stretch>
            <a:fillRect/>
          </a:stretch>
        </p:blipFill>
        <p:spPr bwMode="auto">
          <a:xfrm>
            <a:off x="1024814" y="1682292"/>
            <a:ext cx="2103067" cy="4927217"/>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3DEC2866-3C1B-B398-0FFC-5C92F8EE314F}"/>
              </a:ext>
            </a:extLst>
          </p:cNvPr>
          <p:cNvGrpSpPr/>
          <p:nvPr/>
        </p:nvGrpSpPr>
        <p:grpSpPr>
          <a:xfrm>
            <a:off x="3234792" y="1247061"/>
            <a:ext cx="4616272" cy="5050101"/>
            <a:chOff x="1572247" y="1198299"/>
            <a:chExt cx="4616272" cy="5050101"/>
          </a:xfrm>
        </p:grpSpPr>
        <p:sp>
          <p:nvSpPr>
            <p:cNvPr id="7" name="Rectangle 6">
              <a:extLst>
                <a:ext uri="{FF2B5EF4-FFF2-40B4-BE49-F238E27FC236}">
                  <a16:creationId xmlns:a16="http://schemas.microsoft.com/office/drawing/2014/main" id="{CF77D534-14A7-4DED-E486-AD0A32D3B0AB}"/>
                </a:ext>
              </a:extLst>
            </p:cNvPr>
            <p:cNvSpPr/>
            <p:nvPr/>
          </p:nvSpPr>
          <p:spPr>
            <a:xfrm>
              <a:off x="3060996" y="1198299"/>
              <a:ext cx="3119396" cy="435231"/>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ysClr val="windowText" lastClr="000000"/>
                  </a:solidFill>
                </a:rPr>
                <a:t>Tissue Samples</a:t>
              </a:r>
              <a:endParaRPr lang="en-GB" sz="1600" b="1" dirty="0">
                <a:solidFill>
                  <a:sysClr val="windowText" lastClr="000000"/>
                </a:solidFill>
              </a:endParaRPr>
            </a:p>
          </p:txBody>
        </p:sp>
        <p:grpSp>
          <p:nvGrpSpPr>
            <p:cNvPr id="40" name="Group 39">
              <a:extLst>
                <a:ext uri="{FF2B5EF4-FFF2-40B4-BE49-F238E27FC236}">
                  <a16:creationId xmlns:a16="http://schemas.microsoft.com/office/drawing/2014/main" id="{E43E7D89-4DD5-0B6A-C3A6-D7170A23DE54}"/>
                </a:ext>
              </a:extLst>
            </p:cNvPr>
            <p:cNvGrpSpPr/>
            <p:nvPr/>
          </p:nvGrpSpPr>
          <p:grpSpPr>
            <a:xfrm>
              <a:off x="2412167" y="1785909"/>
              <a:ext cx="3776352" cy="4462491"/>
              <a:chOff x="1840677" y="2202674"/>
              <a:chExt cx="3776352" cy="4462491"/>
            </a:xfrm>
          </p:grpSpPr>
          <p:pic>
            <p:nvPicPr>
              <p:cNvPr id="27" name="Picture 2" descr="Thermo Scientific Ponceau S Staining Solution 500 mL | Buy Online | Thermo  Scientific™ | Fisher Scientific">
                <a:extLst>
                  <a:ext uri="{FF2B5EF4-FFF2-40B4-BE49-F238E27FC236}">
                    <a16:creationId xmlns:a16="http://schemas.microsoft.com/office/drawing/2014/main" id="{A8A06C94-11BF-FDFE-B73D-6C5974F437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4505"/>
              <a:stretch>
                <a:fillRect/>
              </a:stretch>
            </p:blipFill>
            <p:spPr bwMode="auto">
              <a:xfrm>
                <a:off x="1840677" y="2499544"/>
                <a:ext cx="3776352" cy="416562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F405D020-7C40-FDFE-CFBD-751C782DE233}"/>
                  </a:ext>
                </a:extLst>
              </p:cNvPr>
              <p:cNvSpPr/>
              <p:nvPr/>
            </p:nvSpPr>
            <p:spPr>
              <a:xfrm>
                <a:off x="2536715" y="2202674"/>
                <a:ext cx="1425321" cy="593740"/>
              </a:xfrm>
              <a:prstGeom prst="rect">
                <a:avLst/>
              </a:prstGeom>
              <a:solidFill>
                <a:srgbClr val="99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rPr>
                  <a:t>Healthy</a:t>
                </a:r>
              </a:p>
            </p:txBody>
          </p:sp>
          <p:sp>
            <p:nvSpPr>
              <p:cNvPr id="20" name="Rectangle 19">
                <a:extLst>
                  <a:ext uri="{FF2B5EF4-FFF2-40B4-BE49-F238E27FC236}">
                    <a16:creationId xmlns:a16="http://schemas.microsoft.com/office/drawing/2014/main" id="{1CCE2907-0E3E-B99B-A4FD-00AF280FA289}"/>
                  </a:ext>
                </a:extLst>
              </p:cNvPr>
              <p:cNvSpPr/>
              <p:nvPr/>
            </p:nvSpPr>
            <p:spPr>
              <a:xfrm>
                <a:off x="4049204" y="2202674"/>
                <a:ext cx="1425321" cy="593740"/>
              </a:xfrm>
              <a:prstGeom prst="rect">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rPr>
                  <a:t>Diseased</a:t>
                </a:r>
              </a:p>
            </p:txBody>
          </p:sp>
          <p:sp>
            <p:nvSpPr>
              <p:cNvPr id="29" name="Rectangle 28">
                <a:extLst>
                  <a:ext uri="{FF2B5EF4-FFF2-40B4-BE49-F238E27FC236}">
                    <a16:creationId xmlns:a16="http://schemas.microsoft.com/office/drawing/2014/main" id="{FB43C646-8447-E1F4-44C8-C6D162CF77B3}"/>
                  </a:ext>
                </a:extLst>
              </p:cNvPr>
              <p:cNvSpPr/>
              <p:nvPr/>
            </p:nvSpPr>
            <p:spPr>
              <a:xfrm>
                <a:off x="2446317" y="2885704"/>
                <a:ext cx="3170712" cy="3369592"/>
              </a:xfrm>
              <a:prstGeom prst="rect">
                <a:avLst/>
              </a:prstGeom>
              <a:solidFill>
                <a:srgbClr val="F7F1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1B75E0B-8FC4-1245-377F-E8D60C7F70BD}"/>
                  </a:ext>
                </a:extLst>
              </p:cNvPr>
              <p:cNvSpPr/>
              <p:nvPr/>
            </p:nvSpPr>
            <p:spPr>
              <a:xfrm>
                <a:off x="2624449" y="4518190"/>
                <a:ext cx="341002" cy="1098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167EF498-A926-13C6-5AF9-D012A24DAEE1}"/>
                  </a:ext>
                </a:extLst>
              </p:cNvPr>
              <p:cNvSpPr/>
              <p:nvPr/>
            </p:nvSpPr>
            <p:spPr>
              <a:xfrm>
                <a:off x="3091400" y="4518189"/>
                <a:ext cx="341002" cy="1098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6D9F3EE-A248-3E9D-1327-BBC4766DCF85}"/>
                  </a:ext>
                </a:extLst>
              </p:cNvPr>
              <p:cNvSpPr/>
              <p:nvPr/>
            </p:nvSpPr>
            <p:spPr>
              <a:xfrm>
                <a:off x="3558352" y="4522311"/>
                <a:ext cx="341002" cy="1098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108A9561-55B9-D9B0-E6C2-EA640C234F4D}"/>
                  </a:ext>
                </a:extLst>
              </p:cNvPr>
              <p:cNvSpPr txBox="1"/>
              <p:nvPr/>
            </p:nvSpPr>
            <p:spPr>
              <a:xfrm>
                <a:off x="2624449" y="2885704"/>
                <a:ext cx="1337587" cy="367909"/>
              </a:xfrm>
              <a:prstGeom prst="rect">
                <a:avLst/>
              </a:prstGeom>
              <a:noFill/>
            </p:spPr>
            <p:txBody>
              <a:bodyPr wrap="square" rtlCol="0">
                <a:spAutoFit/>
              </a:bodyPr>
              <a:lstStyle/>
              <a:p>
                <a:r>
                  <a:rPr lang="en-GB" dirty="0"/>
                  <a:t>A     B     C</a:t>
                </a:r>
              </a:p>
            </p:txBody>
          </p:sp>
          <p:sp>
            <p:nvSpPr>
              <p:cNvPr id="36" name="TextBox 35">
                <a:extLst>
                  <a:ext uri="{FF2B5EF4-FFF2-40B4-BE49-F238E27FC236}">
                    <a16:creationId xmlns:a16="http://schemas.microsoft.com/office/drawing/2014/main" id="{A228604E-1BC6-ECD9-16B8-9D5B291C3B70}"/>
                  </a:ext>
                </a:extLst>
              </p:cNvPr>
              <p:cNvSpPr txBox="1"/>
              <p:nvPr/>
            </p:nvSpPr>
            <p:spPr>
              <a:xfrm>
                <a:off x="4120739" y="2884733"/>
                <a:ext cx="1337587" cy="367909"/>
              </a:xfrm>
              <a:prstGeom prst="rect">
                <a:avLst/>
              </a:prstGeom>
              <a:noFill/>
            </p:spPr>
            <p:txBody>
              <a:bodyPr wrap="square" rtlCol="0">
                <a:spAutoFit/>
              </a:bodyPr>
              <a:lstStyle/>
              <a:p>
                <a:r>
                  <a:rPr lang="en-GB" dirty="0"/>
                  <a:t>A     B     C</a:t>
                </a:r>
              </a:p>
            </p:txBody>
          </p:sp>
          <p:sp>
            <p:nvSpPr>
              <p:cNvPr id="37" name="Rectangle 36">
                <a:extLst>
                  <a:ext uri="{FF2B5EF4-FFF2-40B4-BE49-F238E27FC236}">
                    <a16:creationId xmlns:a16="http://schemas.microsoft.com/office/drawing/2014/main" id="{1465FD60-A69C-A0BC-D847-03289667C800}"/>
                  </a:ext>
                </a:extLst>
              </p:cNvPr>
              <p:cNvSpPr/>
              <p:nvPr/>
            </p:nvSpPr>
            <p:spPr>
              <a:xfrm>
                <a:off x="4171623" y="4518190"/>
                <a:ext cx="341002" cy="109847"/>
              </a:xfrm>
              <a:prstGeom prst="rect">
                <a:avLst/>
              </a:prstGeom>
              <a:solidFill>
                <a:schemeClr val="bg2">
                  <a:lumMod val="75000"/>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65A32384-735D-5F1C-0FD8-7A712134786B}"/>
                  </a:ext>
                </a:extLst>
              </p:cNvPr>
              <p:cNvSpPr/>
              <p:nvPr/>
            </p:nvSpPr>
            <p:spPr>
              <a:xfrm>
                <a:off x="4638574" y="4518189"/>
                <a:ext cx="341002" cy="109847"/>
              </a:xfrm>
              <a:prstGeom prst="rect">
                <a:avLst/>
              </a:prstGeom>
              <a:solidFill>
                <a:schemeClr val="bg2">
                  <a:lumMod val="75000"/>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2A7E4CF4-E331-09A9-2FAD-65DE547E4D0F}"/>
                  </a:ext>
                </a:extLst>
              </p:cNvPr>
              <p:cNvSpPr/>
              <p:nvPr/>
            </p:nvSpPr>
            <p:spPr>
              <a:xfrm>
                <a:off x="5105526" y="4522311"/>
                <a:ext cx="341002" cy="109847"/>
              </a:xfrm>
              <a:prstGeom prst="rect">
                <a:avLst/>
              </a:prstGeom>
              <a:solidFill>
                <a:schemeClr val="bg2">
                  <a:lumMod val="75000"/>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TextBox 40">
              <a:extLst>
                <a:ext uri="{FF2B5EF4-FFF2-40B4-BE49-F238E27FC236}">
                  <a16:creationId xmlns:a16="http://schemas.microsoft.com/office/drawing/2014/main" id="{A385E726-90DB-094E-E4F8-0F3CA172F957}"/>
                </a:ext>
              </a:extLst>
            </p:cNvPr>
            <p:cNvSpPr txBox="1"/>
            <p:nvPr/>
          </p:nvSpPr>
          <p:spPr>
            <a:xfrm>
              <a:off x="1572247" y="3975803"/>
              <a:ext cx="2343773" cy="369332"/>
            </a:xfrm>
            <a:prstGeom prst="rect">
              <a:avLst/>
            </a:prstGeom>
            <a:noFill/>
          </p:spPr>
          <p:txBody>
            <a:bodyPr wrap="square" rtlCol="0">
              <a:spAutoFit/>
            </a:bodyPr>
            <a:lstStyle/>
            <a:p>
              <a:r>
                <a:rPr lang="en-GB" dirty="0"/>
                <a:t>40kDa --- </a:t>
              </a:r>
            </a:p>
          </p:txBody>
        </p:sp>
      </p:grpSp>
    </p:spTree>
    <p:extLst>
      <p:ext uri="{BB962C8B-B14F-4D97-AF65-F5344CB8AC3E}">
        <p14:creationId xmlns:p14="http://schemas.microsoft.com/office/powerpoint/2010/main" val="269199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C2FA76-E2E9-C16D-5849-7627F6A856B1}"/>
              </a:ext>
            </a:extLst>
          </p:cNvPr>
          <p:cNvSpPr>
            <a:spLocks noGrp="1"/>
          </p:cNvSpPr>
          <p:nvPr>
            <p:ph type="title"/>
          </p:nvPr>
        </p:nvSpPr>
        <p:spPr>
          <a:xfrm>
            <a:off x="1333502" y="609600"/>
            <a:ext cx="8596668" cy="1320800"/>
          </a:xfrm>
        </p:spPr>
        <p:txBody>
          <a:bodyPr>
            <a:normAutofit/>
          </a:bodyPr>
          <a:lstStyle/>
          <a:p>
            <a:r>
              <a:rPr lang="en-GB" dirty="0"/>
              <a:t>SDS</a:t>
            </a:r>
            <a:r>
              <a:rPr lang="en-GB" dirty="0">
                <a:solidFill>
                  <a:schemeClr val="accent2">
                    <a:lumMod val="50000"/>
                  </a:schemeClr>
                </a:solidFill>
              </a:rPr>
              <a:t> P</a:t>
            </a:r>
            <a:r>
              <a:rPr lang="en-GB" dirty="0"/>
              <a:t>oly-</a:t>
            </a:r>
            <a:r>
              <a:rPr lang="en-GB" dirty="0">
                <a:solidFill>
                  <a:schemeClr val="accent2">
                    <a:lumMod val="50000"/>
                  </a:schemeClr>
                </a:solidFill>
              </a:rPr>
              <a:t>A</a:t>
            </a:r>
            <a:r>
              <a:rPr lang="en-GB" dirty="0"/>
              <a:t>crylamide </a:t>
            </a:r>
            <a:r>
              <a:rPr lang="en-GB" dirty="0">
                <a:solidFill>
                  <a:schemeClr val="accent2">
                    <a:lumMod val="50000"/>
                  </a:schemeClr>
                </a:solidFill>
              </a:rPr>
              <a:t>G</a:t>
            </a:r>
            <a:r>
              <a:rPr lang="en-GB" dirty="0"/>
              <a:t>el </a:t>
            </a:r>
            <a:r>
              <a:rPr lang="en-GB" dirty="0">
                <a:solidFill>
                  <a:schemeClr val="accent2">
                    <a:lumMod val="50000"/>
                  </a:schemeClr>
                </a:solidFill>
              </a:rPr>
              <a:t>E</a:t>
            </a:r>
            <a:r>
              <a:rPr lang="en-GB" dirty="0"/>
              <a:t>lectrophoresis</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26" name="Picture 2" descr="Polyacrylamide Gel Electrophoresis (PAGE)">
            <a:extLst>
              <a:ext uri="{FF2B5EF4-FFF2-40B4-BE49-F238E27FC236}">
                <a16:creationId xmlns:a16="http://schemas.microsoft.com/office/drawing/2014/main" id="{980E9A4F-F484-06EA-CE39-5B591AF364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208" t="27779" b="5398"/>
          <a:stretch>
            <a:fillRect/>
          </a:stretch>
        </p:blipFill>
        <p:spPr bwMode="auto">
          <a:xfrm>
            <a:off x="6096000" y="3428999"/>
            <a:ext cx="5749617" cy="29915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diagram of a sample&#10;&#10;AI-generated content may be incorrect.">
            <a:extLst>
              <a:ext uri="{FF2B5EF4-FFF2-40B4-BE49-F238E27FC236}">
                <a16:creationId xmlns:a16="http://schemas.microsoft.com/office/drawing/2014/main" id="{E46EA81F-B578-F62F-B1B1-945C4D969434}"/>
              </a:ext>
            </a:extLst>
          </p:cNvPr>
          <p:cNvPicPr>
            <a:picLocks noChangeAspect="1"/>
          </p:cNvPicPr>
          <p:nvPr/>
        </p:nvPicPr>
        <p:blipFill>
          <a:blip r:embed="rId4">
            <a:extLst>
              <a:ext uri="{28A0092B-C50C-407E-A947-70E740481C1C}">
                <a14:useLocalDpi xmlns:a14="http://schemas.microsoft.com/office/drawing/2010/main" val="0"/>
              </a:ext>
            </a:extLst>
          </a:blip>
          <a:srcRect l="2601" t="21618" r="34520" b="23608"/>
          <a:stretch>
            <a:fillRect/>
          </a:stretch>
        </p:blipFill>
        <p:spPr>
          <a:xfrm>
            <a:off x="543850" y="1329514"/>
            <a:ext cx="5749617" cy="3505959"/>
          </a:xfrm>
          <a:prstGeom prst="rect">
            <a:avLst/>
          </a:prstGeom>
        </p:spPr>
      </p:pic>
      <p:sp>
        <p:nvSpPr>
          <p:cNvPr id="6" name="TextBox 5">
            <a:extLst>
              <a:ext uri="{FF2B5EF4-FFF2-40B4-BE49-F238E27FC236}">
                <a16:creationId xmlns:a16="http://schemas.microsoft.com/office/drawing/2014/main" id="{E8655485-8457-CE4B-3A06-606CBDAF3F1B}"/>
              </a:ext>
            </a:extLst>
          </p:cNvPr>
          <p:cNvSpPr txBox="1"/>
          <p:nvPr/>
        </p:nvSpPr>
        <p:spPr>
          <a:xfrm>
            <a:off x="543850" y="5048071"/>
            <a:ext cx="5369527" cy="1200329"/>
          </a:xfrm>
          <a:prstGeom prst="rect">
            <a:avLst/>
          </a:prstGeom>
          <a:noFill/>
        </p:spPr>
        <p:txBody>
          <a:bodyPr wrap="square" rtlCol="0">
            <a:spAutoFit/>
          </a:bodyPr>
          <a:lstStyle/>
          <a:p>
            <a:pPr marL="285750" indent="-285750">
              <a:buFontTx/>
              <a:buChar char="-"/>
            </a:pPr>
            <a:r>
              <a:rPr lang="en-GB" dirty="0"/>
              <a:t>To separate based on their size only, we need to destroy the tertiary structure by reducing the protein to a linear polypeptide, and mask the net charge of the protein.</a:t>
            </a:r>
          </a:p>
        </p:txBody>
      </p:sp>
      <p:sp>
        <p:nvSpPr>
          <p:cNvPr id="7" name="TextBox 6">
            <a:extLst>
              <a:ext uri="{FF2B5EF4-FFF2-40B4-BE49-F238E27FC236}">
                <a16:creationId xmlns:a16="http://schemas.microsoft.com/office/drawing/2014/main" id="{8BF1B55F-7A54-BE67-5EE8-9DEFDBCC167B}"/>
              </a:ext>
            </a:extLst>
          </p:cNvPr>
          <p:cNvSpPr txBox="1"/>
          <p:nvPr/>
        </p:nvSpPr>
        <p:spPr>
          <a:xfrm>
            <a:off x="6207693" y="1905378"/>
            <a:ext cx="4522307" cy="1200329"/>
          </a:xfrm>
          <a:prstGeom prst="rect">
            <a:avLst/>
          </a:prstGeom>
          <a:noFill/>
        </p:spPr>
        <p:txBody>
          <a:bodyPr wrap="square" rtlCol="0">
            <a:spAutoFit/>
          </a:bodyPr>
          <a:lstStyle/>
          <a:p>
            <a:pPr marL="285750" indent="-285750">
              <a:buFontTx/>
              <a:buChar char="-"/>
            </a:pPr>
            <a:r>
              <a:rPr lang="en-GB" dirty="0"/>
              <a:t>Proteins move through an acrylamide gel based on their </a:t>
            </a:r>
            <a:r>
              <a:rPr lang="en-GB" b="1" dirty="0">
                <a:solidFill>
                  <a:schemeClr val="accent2"/>
                </a:solidFill>
              </a:rPr>
              <a:t>size and charge.</a:t>
            </a:r>
          </a:p>
          <a:p>
            <a:pPr marL="285750" indent="-285750">
              <a:buFontTx/>
              <a:buChar char="-"/>
            </a:pPr>
            <a:r>
              <a:rPr lang="en-GB" dirty="0"/>
              <a:t>Charge is determined by amino acid sequence and 3D tertiary structure.</a:t>
            </a:r>
          </a:p>
        </p:txBody>
      </p:sp>
    </p:spTree>
    <p:extLst>
      <p:ext uri="{BB962C8B-B14F-4D97-AF65-F5344CB8AC3E}">
        <p14:creationId xmlns:p14="http://schemas.microsoft.com/office/powerpoint/2010/main" val="220409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7B7C6D-0B21-6986-3498-9D73355848F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0B60B4-069B-66DA-A257-B9072A75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1570DF-2AAE-EAA4-E79D-4C49B344C5FC}"/>
              </a:ext>
            </a:extLst>
          </p:cNvPr>
          <p:cNvSpPr>
            <a:spLocks noGrp="1"/>
          </p:cNvSpPr>
          <p:nvPr>
            <p:ph type="title"/>
          </p:nvPr>
        </p:nvSpPr>
        <p:spPr>
          <a:xfrm>
            <a:off x="1333502" y="609600"/>
            <a:ext cx="8596668" cy="1320800"/>
          </a:xfrm>
        </p:spPr>
        <p:txBody>
          <a:bodyPr>
            <a:normAutofit/>
          </a:bodyPr>
          <a:lstStyle/>
          <a:p>
            <a:r>
              <a:rPr lang="en-GB" dirty="0">
                <a:solidFill>
                  <a:schemeClr val="accent2">
                    <a:lumMod val="50000"/>
                  </a:schemeClr>
                </a:solidFill>
              </a:rPr>
              <a:t>SDS </a:t>
            </a:r>
            <a:r>
              <a:rPr lang="en-GB" dirty="0"/>
              <a:t>Poly-Acrylamide Gel Electrophoresis</a:t>
            </a:r>
          </a:p>
        </p:txBody>
      </p:sp>
      <p:sp>
        <p:nvSpPr>
          <p:cNvPr id="10" name="Isosceles Triangle 9">
            <a:extLst>
              <a:ext uri="{FF2B5EF4-FFF2-40B4-BE49-F238E27FC236}">
                <a16:creationId xmlns:a16="http://schemas.microsoft.com/office/drawing/2014/main" id="{F39A3041-2584-7065-5B50-56A68BBAE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282591D2-E1DF-74CE-BE38-3261FFEC9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A385D2E3-D7EC-4893-6266-11A49A87A8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C4ED210-6B8A-C455-9FF2-4F7593B7C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4AFAE471-C8B8-DD42-C9EC-E9C0542AF7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 name="TextBox 6">
            <a:extLst>
              <a:ext uri="{FF2B5EF4-FFF2-40B4-BE49-F238E27FC236}">
                <a16:creationId xmlns:a16="http://schemas.microsoft.com/office/drawing/2014/main" id="{A8C35ACD-3BFE-42E1-D2E4-3F979C15DDC3}"/>
              </a:ext>
            </a:extLst>
          </p:cNvPr>
          <p:cNvSpPr txBox="1"/>
          <p:nvPr/>
        </p:nvSpPr>
        <p:spPr>
          <a:xfrm>
            <a:off x="599717" y="1605789"/>
            <a:ext cx="10258781" cy="1754326"/>
          </a:xfrm>
          <a:prstGeom prst="rect">
            <a:avLst/>
          </a:prstGeom>
          <a:noFill/>
        </p:spPr>
        <p:txBody>
          <a:bodyPr wrap="square" rtlCol="0">
            <a:spAutoFit/>
          </a:bodyPr>
          <a:lstStyle/>
          <a:p>
            <a:pPr marL="285750" indent="-285750">
              <a:buFontTx/>
              <a:buChar char="-"/>
            </a:pPr>
            <a:r>
              <a:rPr lang="en-GB" dirty="0"/>
              <a:t>SDS (sodium dodecyl sulphate) is an anionic (negative) detergent </a:t>
            </a:r>
          </a:p>
          <a:p>
            <a:pPr marL="285750" indent="-285750">
              <a:buFontTx/>
              <a:buChar char="-"/>
            </a:pPr>
            <a:r>
              <a:rPr lang="en-GB" dirty="0"/>
              <a:t>DTT (dithiothreitol) is a reducing agents, which breaks cysteine bonds in tertiary structures.</a:t>
            </a:r>
          </a:p>
          <a:p>
            <a:pPr marL="285750" indent="-285750">
              <a:buFontTx/>
              <a:buChar char="-"/>
            </a:pPr>
            <a:endParaRPr lang="en-GB" dirty="0"/>
          </a:p>
          <a:p>
            <a:pPr marL="285750" indent="-285750">
              <a:buFontTx/>
              <a:buChar char="-"/>
            </a:pPr>
            <a:endParaRPr lang="en-GB" dirty="0"/>
          </a:p>
          <a:p>
            <a:pPr marL="285750" indent="-285750">
              <a:buFontTx/>
              <a:buChar char="-"/>
            </a:pPr>
            <a:r>
              <a:rPr lang="en-GB" dirty="0"/>
              <a:t>Boiling samples with SDS and DTT denatures the proteins and makes them negatively charged, proportionally to their size. </a:t>
            </a:r>
          </a:p>
        </p:txBody>
      </p:sp>
      <p:pic>
        <p:nvPicPr>
          <p:cNvPr id="2050" name="Picture 2">
            <a:extLst>
              <a:ext uri="{FF2B5EF4-FFF2-40B4-BE49-F238E27FC236}">
                <a16:creationId xmlns:a16="http://schemas.microsoft.com/office/drawing/2014/main" id="{107A5043-A4F6-B44D-41F2-228191D039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487"/>
          <a:stretch>
            <a:fillRect/>
          </a:stretch>
        </p:blipFill>
        <p:spPr bwMode="auto">
          <a:xfrm>
            <a:off x="1558080" y="3497169"/>
            <a:ext cx="8710927"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18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EC38-DD8F-6E96-90E0-882344754CDB}"/>
              </a:ext>
            </a:extLst>
          </p:cNvPr>
          <p:cNvSpPr>
            <a:spLocks noGrp="1"/>
          </p:cNvSpPr>
          <p:nvPr>
            <p:ph type="title"/>
          </p:nvPr>
        </p:nvSpPr>
        <p:spPr/>
        <p:txBody>
          <a:bodyPr/>
          <a:lstStyle/>
          <a:p>
            <a:r>
              <a:rPr lang="en-GB" dirty="0"/>
              <a:t>The Gel Matrix</a:t>
            </a:r>
          </a:p>
        </p:txBody>
      </p:sp>
      <p:graphicFrame>
        <p:nvGraphicFramePr>
          <p:cNvPr id="4" name="Content Placeholder 3">
            <a:extLst>
              <a:ext uri="{FF2B5EF4-FFF2-40B4-BE49-F238E27FC236}">
                <a16:creationId xmlns:a16="http://schemas.microsoft.com/office/drawing/2014/main" id="{A8875EE7-78ED-3D51-15B9-615323E463F7}"/>
              </a:ext>
            </a:extLst>
          </p:cNvPr>
          <p:cNvGraphicFramePr>
            <a:graphicFrameLocks noGrp="1"/>
          </p:cNvGraphicFramePr>
          <p:nvPr>
            <p:ph idx="1"/>
            <p:extLst>
              <p:ext uri="{D42A27DB-BD31-4B8C-83A1-F6EECF244321}">
                <p14:modId xmlns:p14="http://schemas.microsoft.com/office/powerpoint/2010/main" val="1173352041"/>
              </p:ext>
            </p:extLst>
          </p:nvPr>
        </p:nvGraphicFramePr>
        <p:xfrm>
          <a:off x="1524519" y="4622800"/>
          <a:ext cx="3956805" cy="1981200"/>
        </p:xfrm>
        <a:graphic>
          <a:graphicData uri="http://schemas.openxmlformats.org/drawingml/2006/table">
            <a:tbl>
              <a:tblPr/>
              <a:tblGrid>
                <a:gridCol w="1880615">
                  <a:extLst>
                    <a:ext uri="{9D8B030D-6E8A-4147-A177-3AD203B41FA5}">
                      <a16:colId xmlns:a16="http://schemas.microsoft.com/office/drawing/2014/main" val="830450203"/>
                    </a:ext>
                  </a:extLst>
                </a:gridCol>
                <a:gridCol w="2076190">
                  <a:extLst>
                    <a:ext uri="{9D8B030D-6E8A-4147-A177-3AD203B41FA5}">
                      <a16:colId xmlns:a16="http://schemas.microsoft.com/office/drawing/2014/main" val="1941018888"/>
                    </a:ext>
                  </a:extLst>
                </a:gridCol>
              </a:tblGrid>
              <a:tr h="378460">
                <a:tc>
                  <a:txBody>
                    <a:bodyPr/>
                    <a:lstStyle/>
                    <a:p>
                      <a:pPr>
                        <a:buNone/>
                      </a:pPr>
                      <a:r>
                        <a:rPr lang="en-GB" sz="1600">
                          <a:solidFill>
                            <a:srgbClr val="000000"/>
                          </a:solidFill>
                          <a:effectLst/>
                        </a:rPr>
                        <a:t>Acrylamide (%)</a:t>
                      </a:r>
                    </a:p>
                  </a:txBody>
                  <a:tcPr marL="76200" marR="76200" marT="76200" marB="76200" anchor="ctr">
                    <a:lnL w="9525" cap="flat" cmpd="sng" algn="ctr">
                      <a:solidFill>
                        <a:srgbClr val="303030"/>
                      </a:solidFill>
                      <a:prstDash val="solid"/>
                      <a:round/>
                      <a:headEnd type="none" w="med" len="med"/>
                      <a:tailEnd type="none" w="med" len="med"/>
                    </a:lnL>
                    <a:lnR w="9525" cap="flat" cmpd="sng" algn="ctr">
                      <a:solidFill>
                        <a:srgbClr val="303030"/>
                      </a:solidFill>
                      <a:prstDash val="solid"/>
                      <a:round/>
                      <a:headEnd type="none" w="med" len="med"/>
                      <a:tailEnd type="none" w="med" len="med"/>
                    </a:lnR>
                    <a:lnT w="9525" cap="flat" cmpd="sng" algn="ctr">
                      <a:solidFill>
                        <a:srgbClr val="303030"/>
                      </a:solidFill>
                      <a:prstDash val="solid"/>
                      <a:round/>
                      <a:headEnd type="none" w="med" len="med"/>
                      <a:tailEnd type="none" w="med" len="med"/>
                    </a:lnT>
                    <a:lnB w="9525" cap="flat" cmpd="sng" algn="ctr">
                      <a:solidFill>
                        <a:srgbClr val="303030"/>
                      </a:solidFill>
                      <a:prstDash val="solid"/>
                      <a:round/>
                      <a:headEnd type="none" w="med" len="med"/>
                      <a:tailEnd type="none" w="med" len="med"/>
                    </a:lnB>
                    <a:solidFill>
                      <a:srgbClr val="93A82C"/>
                    </a:solidFill>
                  </a:tcPr>
                </a:tc>
                <a:tc>
                  <a:txBody>
                    <a:bodyPr/>
                    <a:lstStyle/>
                    <a:p>
                      <a:pPr>
                        <a:buNone/>
                      </a:pPr>
                      <a:r>
                        <a:rPr lang="en-GB" sz="1600" dirty="0">
                          <a:solidFill>
                            <a:srgbClr val="000000"/>
                          </a:solidFill>
                          <a:effectLst/>
                        </a:rPr>
                        <a:t>Mw Range (</a:t>
                      </a:r>
                      <a:r>
                        <a:rPr lang="en-GB" sz="1600" dirty="0" err="1">
                          <a:solidFill>
                            <a:srgbClr val="000000"/>
                          </a:solidFill>
                          <a:effectLst/>
                        </a:rPr>
                        <a:t>KDa</a:t>
                      </a:r>
                      <a:r>
                        <a:rPr lang="en-GB" sz="1600" dirty="0">
                          <a:solidFill>
                            <a:srgbClr val="000000"/>
                          </a:solidFill>
                          <a:effectLst/>
                        </a:rPr>
                        <a:t>)</a:t>
                      </a:r>
                    </a:p>
                  </a:txBody>
                  <a:tcPr marL="76200" marR="76200" marT="76200" marB="76200" anchor="ctr">
                    <a:lnL w="9525" cap="flat" cmpd="sng" algn="ctr">
                      <a:solidFill>
                        <a:srgbClr val="303030"/>
                      </a:solidFill>
                      <a:prstDash val="solid"/>
                      <a:round/>
                      <a:headEnd type="none" w="med" len="med"/>
                      <a:tailEnd type="none" w="med" len="med"/>
                    </a:lnL>
                    <a:lnR w="9525" cap="flat" cmpd="sng" algn="ctr">
                      <a:solidFill>
                        <a:srgbClr val="303030"/>
                      </a:solidFill>
                      <a:prstDash val="solid"/>
                      <a:round/>
                      <a:headEnd type="none" w="med" len="med"/>
                      <a:tailEnd type="none" w="med" len="med"/>
                    </a:lnR>
                    <a:lnT w="9525" cap="flat" cmpd="sng" algn="ctr">
                      <a:solidFill>
                        <a:srgbClr val="303030"/>
                      </a:solidFill>
                      <a:prstDash val="solid"/>
                      <a:round/>
                      <a:headEnd type="none" w="med" len="med"/>
                      <a:tailEnd type="none" w="med" len="med"/>
                    </a:lnT>
                    <a:lnB w="9525" cap="flat" cmpd="sng" algn="ctr">
                      <a:solidFill>
                        <a:srgbClr val="303030"/>
                      </a:solidFill>
                      <a:prstDash val="solid"/>
                      <a:round/>
                      <a:headEnd type="none" w="med" len="med"/>
                      <a:tailEnd type="none" w="med" len="med"/>
                    </a:lnB>
                    <a:solidFill>
                      <a:srgbClr val="93A82C"/>
                    </a:solidFill>
                  </a:tcPr>
                </a:tc>
                <a:extLst>
                  <a:ext uri="{0D108BD9-81ED-4DB2-BD59-A6C34878D82A}">
                    <a16:rowId xmlns:a16="http://schemas.microsoft.com/office/drawing/2014/main" val="4084112811"/>
                  </a:ext>
                </a:extLst>
              </a:tr>
              <a:tr h="378460">
                <a:tc>
                  <a:txBody>
                    <a:bodyPr/>
                    <a:lstStyle/>
                    <a:p>
                      <a:pPr>
                        <a:buNone/>
                      </a:pPr>
                      <a:r>
                        <a:rPr lang="en-GB" sz="1600">
                          <a:solidFill>
                            <a:srgbClr val="000000"/>
                          </a:solidFill>
                          <a:effectLst/>
                        </a:rPr>
                        <a:t>7</a:t>
                      </a:r>
                    </a:p>
                  </a:txBody>
                  <a:tcPr marL="76200" marR="76200" marT="76200" marB="76200" anchor="ctr">
                    <a:lnL w="9525" cap="flat" cmpd="sng" algn="ctr">
                      <a:solidFill>
                        <a:srgbClr val="303030"/>
                      </a:solidFill>
                      <a:prstDash val="solid"/>
                      <a:round/>
                      <a:headEnd type="none" w="med" len="med"/>
                      <a:tailEnd type="none" w="med" len="med"/>
                    </a:lnL>
                    <a:lnR w="9525" cap="flat" cmpd="sng" algn="ctr">
                      <a:solidFill>
                        <a:srgbClr val="303030"/>
                      </a:solidFill>
                      <a:prstDash val="solid"/>
                      <a:round/>
                      <a:headEnd type="none" w="med" len="med"/>
                      <a:tailEnd type="none" w="med" len="med"/>
                    </a:lnR>
                    <a:lnT w="9525" cap="flat" cmpd="sng" algn="ctr">
                      <a:solidFill>
                        <a:srgbClr val="303030"/>
                      </a:solidFill>
                      <a:prstDash val="solid"/>
                      <a:round/>
                      <a:headEnd type="none" w="med" len="med"/>
                      <a:tailEnd type="none" w="med" len="med"/>
                    </a:lnT>
                    <a:lnB w="9525" cap="flat" cmpd="sng" algn="ctr">
                      <a:solidFill>
                        <a:srgbClr val="303030"/>
                      </a:solidFill>
                      <a:prstDash val="solid"/>
                      <a:round/>
                      <a:headEnd type="none" w="med" len="med"/>
                      <a:tailEnd type="none" w="med" len="med"/>
                    </a:lnB>
                    <a:solidFill>
                      <a:srgbClr val="FFFFFF"/>
                    </a:solidFill>
                  </a:tcPr>
                </a:tc>
                <a:tc>
                  <a:txBody>
                    <a:bodyPr/>
                    <a:lstStyle/>
                    <a:p>
                      <a:pPr>
                        <a:buNone/>
                      </a:pPr>
                      <a:r>
                        <a:rPr lang="en-GB" sz="1600">
                          <a:solidFill>
                            <a:srgbClr val="000000"/>
                          </a:solidFill>
                          <a:effectLst/>
                        </a:rPr>
                        <a:t>50–500</a:t>
                      </a:r>
                    </a:p>
                  </a:txBody>
                  <a:tcPr marL="76200" marR="76200" marT="76200" marB="76200" anchor="ctr">
                    <a:lnL w="9525" cap="flat" cmpd="sng" algn="ctr">
                      <a:solidFill>
                        <a:srgbClr val="303030"/>
                      </a:solidFill>
                      <a:prstDash val="solid"/>
                      <a:round/>
                      <a:headEnd type="none" w="med" len="med"/>
                      <a:tailEnd type="none" w="med" len="med"/>
                    </a:lnL>
                    <a:lnR w="9525" cap="flat" cmpd="sng" algn="ctr">
                      <a:solidFill>
                        <a:srgbClr val="303030"/>
                      </a:solidFill>
                      <a:prstDash val="solid"/>
                      <a:round/>
                      <a:headEnd type="none" w="med" len="med"/>
                      <a:tailEnd type="none" w="med" len="med"/>
                    </a:lnR>
                    <a:lnT w="9525" cap="flat" cmpd="sng" algn="ctr">
                      <a:solidFill>
                        <a:srgbClr val="303030"/>
                      </a:solidFill>
                      <a:prstDash val="solid"/>
                      <a:round/>
                      <a:headEnd type="none" w="med" len="med"/>
                      <a:tailEnd type="none" w="med" len="med"/>
                    </a:lnT>
                    <a:lnB w="9525" cap="flat" cmpd="sng" algn="ctr">
                      <a:solidFill>
                        <a:srgbClr val="303030"/>
                      </a:solidFill>
                      <a:prstDash val="solid"/>
                      <a:round/>
                      <a:headEnd type="none" w="med" len="med"/>
                      <a:tailEnd type="none" w="med" len="med"/>
                    </a:lnB>
                    <a:solidFill>
                      <a:srgbClr val="FFFFFF"/>
                    </a:solidFill>
                  </a:tcPr>
                </a:tc>
                <a:extLst>
                  <a:ext uri="{0D108BD9-81ED-4DB2-BD59-A6C34878D82A}">
                    <a16:rowId xmlns:a16="http://schemas.microsoft.com/office/drawing/2014/main" val="2355915794"/>
                  </a:ext>
                </a:extLst>
              </a:tr>
              <a:tr h="378460">
                <a:tc>
                  <a:txBody>
                    <a:bodyPr/>
                    <a:lstStyle/>
                    <a:p>
                      <a:pPr>
                        <a:buNone/>
                      </a:pPr>
                      <a:r>
                        <a:rPr lang="en-GB" sz="1600">
                          <a:solidFill>
                            <a:srgbClr val="000000"/>
                          </a:solidFill>
                          <a:effectLst/>
                        </a:rPr>
                        <a:t>10</a:t>
                      </a:r>
                    </a:p>
                  </a:txBody>
                  <a:tcPr marL="76200" marR="76200" marT="76200" marB="76200" anchor="ctr">
                    <a:lnL w="9525" cap="flat" cmpd="sng" algn="ctr">
                      <a:solidFill>
                        <a:srgbClr val="303030"/>
                      </a:solidFill>
                      <a:prstDash val="solid"/>
                      <a:round/>
                      <a:headEnd type="none" w="med" len="med"/>
                      <a:tailEnd type="none" w="med" len="med"/>
                    </a:lnL>
                    <a:lnR w="9525" cap="flat" cmpd="sng" algn="ctr">
                      <a:solidFill>
                        <a:srgbClr val="303030"/>
                      </a:solidFill>
                      <a:prstDash val="solid"/>
                      <a:round/>
                      <a:headEnd type="none" w="med" len="med"/>
                      <a:tailEnd type="none" w="med" len="med"/>
                    </a:lnR>
                    <a:lnT w="9525" cap="flat" cmpd="sng" algn="ctr">
                      <a:solidFill>
                        <a:srgbClr val="303030"/>
                      </a:solidFill>
                      <a:prstDash val="solid"/>
                      <a:round/>
                      <a:headEnd type="none" w="med" len="med"/>
                      <a:tailEnd type="none" w="med" len="med"/>
                    </a:lnT>
                    <a:lnB w="9525" cap="flat" cmpd="sng" algn="ctr">
                      <a:solidFill>
                        <a:srgbClr val="303030"/>
                      </a:solidFill>
                      <a:prstDash val="solid"/>
                      <a:round/>
                      <a:headEnd type="none" w="med" len="med"/>
                      <a:tailEnd type="none" w="med" len="med"/>
                    </a:lnB>
                    <a:solidFill>
                      <a:srgbClr val="D4DBB3"/>
                    </a:solidFill>
                  </a:tcPr>
                </a:tc>
                <a:tc>
                  <a:txBody>
                    <a:bodyPr/>
                    <a:lstStyle/>
                    <a:p>
                      <a:pPr>
                        <a:buNone/>
                      </a:pPr>
                      <a:r>
                        <a:rPr lang="en-GB" sz="1600" dirty="0">
                          <a:solidFill>
                            <a:srgbClr val="000000"/>
                          </a:solidFill>
                          <a:effectLst/>
                        </a:rPr>
                        <a:t>20–300</a:t>
                      </a:r>
                    </a:p>
                  </a:txBody>
                  <a:tcPr marL="76200" marR="76200" marT="76200" marB="76200" anchor="ctr">
                    <a:lnL w="9525" cap="flat" cmpd="sng" algn="ctr">
                      <a:solidFill>
                        <a:srgbClr val="303030"/>
                      </a:solidFill>
                      <a:prstDash val="solid"/>
                      <a:round/>
                      <a:headEnd type="none" w="med" len="med"/>
                      <a:tailEnd type="none" w="med" len="med"/>
                    </a:lnL>
                    <a:lnR w="9525" cap="flat" cmpd="sng" algn="ctr">
                      <a:solidFill>
                        <a:srgbClr val="303030"/>
                      </a:solidFill>
                      <a:prstDash val="solid"/>
                      <a:round/>
                      <a:headEnd type="none" w="med" len="med"/>
                      <a:tailEnd type="none" w="med" len="med"/>
                    </a:lnR>
                    <a:lnT w="9525" cap="flat" cmpd="sng" algn="ctr">
                      <a:solidFill>
                        <a:srgbClr val="303030"/>
                      </a:solidFill>
                      <a:prstDash val="solid"/>
                      <a:round/>
                      <a:headEnd type="none" w="med" len="med"/>
                      <a:tailEnd type="none" w="med" len="med"/>
                    </a:lnT>
                    <a:lnB w="9525" cap="flat" cmpd="sng" algn="ctr">
                      <a:solidFill>
                        <a:srgbClr val="303030"/>
                      </a:solidFill>
                      <a:prstDash val="solid"/>
                      <a:round/>
                      <a:headEnd type="none" w="med" len="med"/>
                      <a:tailEnd type="none" w="med" len="med"/>
                    </a:lnB>
                    <a:solidFill>
                      <a:srgbClr val="D4DBB3"/>
                    </a:solidFill>
                  </a:tcPr>
                </a:tc>
                <a:extLst>
                  <a:ext uri="{0D108BD9-81ED-4DB2-BD59-A6C34878D82A}">
                    <a16:rowId xmlns:a16="http://schemas.microsoft.com/office/drawing/2014/main" val="3456837435"/>
                  </a:ext>
                </a:extLst>
              </a:tr>
              <a:tr h="378460">
                <a:tc>
                  <a:txBody>
                    <a:bodyPr/>
                    <a:lstStyle/>
                    <a:p>
                      <a:pPr>
                        <a:buNone/>
                      </a:pPr>
                      <a:r>
                        <a:rPr lang="en-GB" sz="1600">
                          <a:solidFill>
                            <a:srgbClr val="000000"/>
                          </a:solidFill>
                          <a:effectLst/>
                        </a:rPr>
                        <a:t>12</a:t>
                      </a:r>
                    </a:p>
                  </a:txBody>
                  <a:tcPr marL="76200" marR="76200" marT="76200" marB="76200" anchor="ctr">
                    <a:lnL w="9525" cap="flat" cmpd="sng" algn="ctr">
                      <a:solidFill>
                        <a:srgbClr val="303030"/>
                      </a:solidFill>
                      <a:prstDash val="solid"/>
                      <a:round/>
                      <a:headEnd type="none" w="med" len="med"/>
                      <a:tailEnd type="none" w="med" len="med"/>
                    </a:lnL>
                    <a:lnR w="9525" cap="flat" cmpd="sng" algn="ctr">
                      <a:solidFill>
                        <a:srgbClr val="303030"/>
                      </a:solidFill>
                      <a:prstDash val="solid"/>
                      <a:round/>
                      <a:headEnd type="none" w="med" len="med"/>
                      <a:tailEnd type="none" w="med" len="med"/>
                    </a:lnR>
                    <a:lnT w="9525" cap="flat" cmpd="sng" algn="ctr">
                      <a:solidFill>
                        <a:srgbClr val="303030"/>
                      </a:solidFill>
                      <a:prstDash val="solid"/>
                      <a:round/>
                      <a:headEnd type="none" w="med" len="med"/>
                      <a:tailEnd type="none" w="med" len="med"/>
                    </a:lnT>
                    <a:lnB w="9525" cap="flat" cmpd="sng" algn="ctr">
                      <a:solidFill>
                        <a:srgbClr val="303030"/>
                      </a:solidFill>
                      <a:prstDash val="solid"/>
                      <a:round/>
                      <a:headEnd type="none" w="med" len="med"/>
                      <a:tailEnd type="none" w="med" len="med"/>
                    </a:lnB>
                    <a:solidFill>
                      <a:srgbClr val="FFFFFF"/>
                    </a:solidFill>
                  </a:tcPr>
                </a:tc>
                <a:tc>
                  <a:txBody>
                    <a:bodyPr/>
                    <a:lstStyle/>
                    <a:p>
                      <a:pPr>
                        <a:buNone/>
                      </a:pPr>
                      <a:r>
                        <a:rPr lang="en-GB" sz="1600" dirty="0">
                          <a:solidFill>
                            <a:srgbClr val="000000"/>
                          </a:solidFill>
                          <a:effectLst/>
                        </a:rPr>
                        <a:t>10–200</a:t>
                      </a:r>
                    </a:p>
                  </a:txBody>
                  <a:tcPr marL="76200" marR="76200" marT="76200" marB="76200" anchor="ctr">
                    <a:lnL w="9525" cap="flat" cmpd="sng" algn="ctr">
                      <a:solidFill>
                        <a:srgbClr val="303030"/>
                      </a:solidFill>
                      <a:prstDash val="solid"/>
                      <a:round/>
                      <a:headEnd type="none" w="med" len="med"/>
                      <a:tailEnd type="none" w="med" len="med"/>
                    </a:lnL>
                    <a:lnR w="9525" cap="flat" cmpd="sng" algn="ctr">
                      <a:solidFill>
                        <a:srgbClr val="303030"/>
                      </a:solidFill>
                      <a:prstDash val="solid"/>
                      <a:round/>
                      <a:headEnd type="none" w="med" len="med"/>
                      <a:tailEnd type="none" w="med" len="med"/>
                    </a:lnR>
                    <a:lnT w="9525" cap="flat" cmpd="sng" algn="ctr">
                      <a:solidFill>
                        <a:srgbClr val="303030"/>
                      </a:solidFill>
                      <a:prstDash val="solid"/>
                      <a:round/>
                      <a:headEnd type="none" w="med" len="med"/>
                      <a:tailEnd type="none" w="med" len="med"/>
                    </a:lnT>
                    <a:lnB w="9525" cap="flat" cmpd="sng" algn="ctr">
                      <a:solidFill>
                        <a:srgbClr val="303030"/>
                      </a:solidFill>
                      <a:prstDash val="solid"/>
                      <a:round/>
                      <a:headEnd type="none" w="med" len="med"/>
                      <a:tailEnd type="none" w="med" len="med"/>
                    </a:lnB>
                    <a:solidFill>
                      <a:srgbClr val="FFFFFF"/>
                    </a:solidFill>
                  </a:tcPr>
                </a:tc>
                <a:extLst>
                  <a:ext uri="{0D108BD9-81ED-4DB2-BD59-A6C34878D82A}">
                    <a16:rowId xmlns:a16="http://schemas.microsoft.com/office/drawing/2014/main" val="3182621568"/>
                  </a:ext>
                </a:extLst>
              </a:tr>
              <a:tr h="378460">
                <a:tc>
                  <a:txBody>
                    <a:bodyPr/>
                    <a:lstStyle/>
                    <a:p>
                      <a:pPr>
                        <a:buNone/>
                      </a:pPr>
                      <a:r>
                        <a:rPr lang="en-GB" sz="1600">
                          <a:solidFill>
                            <a:srgbClr val="000000"/>
                          </a:solidFill>
                          <a:effectLst/>
                        </a:rPr>
                        <a:t>15</a:t>
                      </a:r>
                    </a:p>
                  </a:txBody>
                  <a:tcPr marL="76200" marR="76200" marT="76200" marB="76200" anchor="ctr">
                    <a:lnL w="9525" cap="flat" cmpd="sng" algn="ctr">
                      <a:solidFill>
                        <a:srgbClr val="303030"/>
                      </a:solidFill>
                      <a:prstDash val="solid"/>
                      <a:round/>
                      <a:headEnd type="none" w="med" len="med"/>
                      <a:tailEnd type="none" w="med" len="med"/>
                    </a:lnL>
                    <a:lnR w="9525" cap="flat" cmpd="sng" algn="ctr">
                      <a:solidFill>
                        <a:srgbClr val="303030"/>
                      </a:solidFill>
                      <a:prstDash val="solid"/>
                      <a:round/>
                      <a:headEnd type="none" w="med" len="med"/>
                      <a:tailEnd type="none" w="med" len="med"/>
                    </a:lnR>
                    <a:lnT w="9525" cap="flat" cmpd="sng" algn="ctr">
                      <a:solidFill>
                        <a:srgbClr val="303030"/>
                      </a:solidFill>
                      <a:prstDash val="solid"/>
                      <a:round/>
                      <a:headEnd type="none" w="med" len="med"/>
                      <a:tailEnd type="none" w="med" len="med"/>
                    </a:lnT>
                    <a:lnB w="9525" cap="flat" cmpd="sng" algn="ctr">
                      <a:solidFill>
                        <a:srgbClr val="303030"/>
                      </a:solidFill>
                      <a:prstDash val="solid"/>
                      <a:round/>
                      <a:headEnd type="none" w="med" len="med"/>
                      <a:tailEnd type="none" w="med" len="med"/>
                    </a:lnB>
                    <a:solidFill>
                      <a:srgbClr val="D4DBB3"/>
                    </a:solidFill>
                  </a:tcPr>
                </a:tc>
                <a:tc>
                  <a:txBody>
                    <a:bodyPr/>
                    <a:lstStyle/>
                    <a:p>
                      <a:pPr>
                        <a:buNone/>
                      </a:pPr>
                      <a:r>
                        <a:rPr lang="en-GB" sz="1600" dirty="0">
                          <a:solidFill>
                            <a:srgbClr val="000000"/>
                          </a:solidFill>
                          <a:effectLst/>
                        </a:rPr>
                        <a:t>3–100</a:t>
                      </a:r>
                    </a:p>
                  </a:txBody>
                  <a:tcPr marL="76200" marR="76200" marT="76200" marB="76200" anchor="ctr">
                    <a:lnL w="9525" cap="flat" cmpd="sng" algn="ctr">
                      <a:solidFill>
                        <a:srgbClr val="303030"/>
                      </a:solidFill>
                      <a:prstDash val="solid"/>
                      <a:round/>
                      <a:headEnd type="none" w="med" len="med"/>
                      <a:tailEnd type="none" w="med" len="med"/>
                    </a:lnL>
                    <a:lnR w="9525" cap="flat" cmpd="sng" algn="ctr">
                      <a:solidFill>
                        <a:srgbClr val="303030"/>
                      </a:solidFill>
                      <a:prstDash val="solid"/>
                      <a:round/>
                      <a:headEnd type="none" w="med" len="med"/>
                      <a:tailEnd type="none" w="med" len="med"/>
                    </a:lnR>
                    <a:lnT w="9525" cap="flat" cmpd="sng" algn="ctr">
                      <a:solidFill>
                        <a:srgbClr val="303030"/>
                      </a:solidFill>
                      <a:prstDash val="solid"/>
                      <a:round/>
                      <a:headEnd type="none" w="med" len="med"/>
                      <a:tailEnd type="none" w="med" len="med"/>
                    </a:lnT>
                    <a:lnB w="9525" cap="flat" cmpd="sng" algn="ctr">
                      <a:solidFill>
                        <a:srgbClr val="303030"/>
                      </a:solidFill>
                      <a:prstDash val="solid"/>
                      <a:round/>
                      <a:headEnd type="none" w="med" len="med"/>
                      <a:tailEnd type="none" w="med" len="med"/>
                    </a:lnB>
                    <a:solidFill>
                      <a:srgbClr val="D4DBB3"/>
                    </a:solidFill>
                  </a:tcPr>
                </a:tc>
                <a:extLst>
                  <a:ext uri="{0D108BD9-81ED-4DB2-BD59-A6C34878D82A}">
                    <a16:rowId xmlns:a16="http://schemas.microsoft.com/office/drawing/2014/main" val="4205617832"/>
                  </a:ext>
                </a:extLst>
              </a:tr>
            </a:tbl>
          </a:graphicData>
        </a:graphic>
      </p:graphicFrame>
      <p:pic>
        <p:nvPicPr>
          <p:cNvPr id="3076" name="Picture 4" descr="Macroporous elastic polyacrylamide gels prepared at subzero temperatures:  control of porous structure - Journal of Materials Chemistry (RSC  Publishing) DOI:10.1039/B606734D">
            <a:extLst>
              <a:ext uri="{FF2B5EF4-FFF2-40B4-BE49-F238E27FC236}">
                <a16:creationId xmlns:a16="http://schemas.microsoft.com/office/drawing/2014/main" id="{5B7F4E09-15EA-3839-B9E5-91DFBEC896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642"/>
          <a:stretch>
            <a:fillRect/>
          </a:stretch>
        </p:blipFill>
        <p:spPr bwMode="auto">
          <a:xfrm>
            <a:off x="5513354" y="470910"/>
            <a:ext cx="6265587" cy="236422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Gel précoulé en polyacrylamide ServaGel™ - Electrophorèse / Gels / Gels  précoulés - Biologie moléculaire - Matériel de laboratoire">
            <a:extLst>
              <a:ext uri="{FF2B5EF4-FFF2-40B4-BE49-F238E27FC236}">
                <a16:creationId xmlns:a16="http://schemas.microsoft.com/office/drawing/2014/main" id="{20E8D16C-5D47-85DB-683D-F9EAE3CD54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659" y="1464772"/>
            <a:ext cx="4108141" cy="274071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News - What is polyacrylamide gel electrophoresis?">
            <a:extLst>
              <a:ext uri="{FF2B5EF4-FFF2-40B4-BE49-F238E27FC236}">
                <a16:creationId xmlns:a16="http://schemas.microsoft.com/office/drawing/2014/main" id="{A7F77EA6-6398-6CF7-B87F-2FA0EA4753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035" y="3216165"/>
            <a:ext cx="5936906" cy="317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67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031554-33A4-C0A7-8DF5-080DA3AAC4CD}"/>
              </a:ext>
            </a:extLst>
          </p:cNvPr>
          <p:cNvSpPr>
            <a:spLocks noGrp="1"/>
          </p:cNvSpPr>
          <p:nvPr>
            <p:ph type="title"/>
          </p:nvPr>
        </p:nvSpPr>
        <p:spPr>
          <a:xfrm>
            <a:off x="1333502" y="609600"/>
            <a:ext cx="8596668" cy="1320800"/>
          </a:xfrm>
        </p:spPr>
        <p:txBody>
          <a:bodyPr>
            <a:normAutofit/>
          </a:bodyPr>
          <a:lstStyle/>
          <a:p>
            <a:r>
              <a:rPr lang="en-GB" dirty="0"/>
              <a:t>Transferring from Gel to Membrane</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DD61979E-0B5B-C9C9-BBDF-E626B2BFC3CD}"/>
              </a:ext>
            </a:extLst>
          </p:cNvPr>
          <p:cNvSpPr>
            <a:spLocks noGrp="1"/>
          </p:cNvSpPr>
          <p:nvPr>
            <p:ph idx="1"/>
          </p:nvPr>
        </p:nvSpPr>
        <p:spPr>
          <a:xfrm>
            <a:off x="1333502" y="2160589"/>
            <a:ext cx="8596668" cy="3880773"/>
          </a:xfrm>
        </p:spPr>
        <p:txBody>
          <a:bodyPr>
            <a:normAutofit/>
          </a:bodyPr>
          <a:lstStyle/>
          <a:p>
            <a:endParaRPr lang="en-GB"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4098" name="Picture 2" descr="I find it so satisfying when old SDS-PAGE gels strink : r/labrats">
            <a:extLst>
              <a:ext uri="{FF2B5EF4-FFF2-40B4-BE49-F238E27FC236}">
                <a16:creationId xmlns:a16="http://schemas.microsoft.com/office/drawing/2014/main" id="{192013DC-A5D0-B752-8A0B-4B7911BD77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48" r="34762" b="9451"/>
          <a:stretch>
            <a:fillRect/>
          </a:stretch>
        </p:blipFill>
        <p:spPr bwMode="auto">
          <a:xfrm rot="5400000">
            <a:off x="8882129" y="735723"/>
            <a:ext cx="2625504" cy="36940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ab Art – Thompson Lab">
            <a:extLst>
              <a:ext uri="{FF2B5EF4-FFF2-40B4-BE49-F238E27FC236}">
                <a16:creationId xmlns:a16="http://schemas.microsoft.com/office/drawing/2014/main" id="{C63098F2-555B-7F9B-DA8B-71ACFD578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97" y="1404385"/>
            <a:ext cx="4151190" cy="31133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B0AA5226-CEBA-CDD4-2DB3-B9500A1F2C36}"/>
              </a:ext>
            </a:extLst>
          </p:cNvPr>
          <p:cNvGrpSpPr/>
          <p:nvPr/>
        </p:nvGrpSpPr>
        <p:grpSpPr>
          <a:xfrm>
            <a:off x="3305860" y="2477320"/>
            <a:ext cx="3168036" cy="3960045"/>
            <a:chOff x="5861802" y="2160592"/>
            <a:chExt cx="3168036" cy="3960045"/>
          </a:xfrm>
        </p:grpSpPr>
        <p:pic>
          <p:nvPicPr>
            <p:cNvPr id="4102" name="Picture 6" descr="The intrusive thoughts won🤤 : r/sciencememes">
              <a:extLst>
                <a:ext uri="{FF2B5EF4-FFF2-40B4-BE49-F238E27FC236}">
                  <a16:creationId xmlns:a16="http://schemas.microsoft.com/office/drawing/2014/main" id="{37F2F6BD-85DC-D8A9-4E7A-D350754830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1802" y="2160592"/>
              <a:ext cx="3168036" cy="39600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D3E0C9-8CAF-BE7E-20A4-D5998688FF07}"/>
                </a:ext>
              </a:extLst>
            </p:cNvPr>
            <p:cNvSpPr txBox="1"/>
            <p:nvPr/>
          </p:nvSpPr>
          <p:spPr>
            <a:xfrm>
              <a:off x="7100529" y="3784600"/>
              <a:ext cx="1802171" cy="646331"/>
            </a:xfrm>
            <a:prstGeom prst="rect">
              <a:avLst/>
            </a:prstGeom>
            <a:noFill/>
          </p:spPr>
          <p:txBody>
            <a:bodyPr wrap="square" rtlCol="0">
              <a:spAutoFit/>
            </a:bodyPr>
            <a:lstStyle/>
            <a:p>
              <a:r>
                <a:rPr lang="en-GB" dirty="0"/>
                <a:t>(don’t bite gels..)</a:t>
              </a:r>
            </a:p>
          </p:txBody>
        </p:sp>
      </p:grpSp>
      <p:pic>
        <p:nvPicPr>
          <p:cNvPr id="4104" name="Picture 8" descr="SDS PAGE trouble shooting high background ? | ResearchGate">
            <a:extLst>
              <a:ext uri="{FF2B5EF4-FFF2-40B4-BE49-F238E27FC236}">
                <a16:creationId xmlns:a16="http://schemas.microsoft.com/office/drawing/2014/main" id="{394FE5A7-DE99-43B7-64E2-C32F8DB53D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0113" y="3743104"/>
            <a:ext cx="3797955"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605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572D92-EB0C-90A3-F447-E50791D85E1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5686671-BC97-7250-0EFA-814BC2229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9D47B5-A0FF-6436-6C6D-4F5ED3F48786}"/>
              </a:ext>
            </a:extLst>
          </p:cNvPr>
          <p:cNvSpPr>
            <a:spLocks noGrp="1"/>
          </p:cNvSpPr>
          <p:nvPr>
            <p:ph type="title"/>
          </p:nvPr>
        </p:nvSpPr>
        <p:spPr>
          <a:xfrm>
            <a:off x="1333502" y="609600"/>
            <a:ext cx="8596668" cy="1320800"/>
          </a:xfrm>
        </p:spPr>
        <p:txBody>
          <a:bodyPr>
            <a:normAutofit/>
          </a:bodyPr>
          <a:lstStyle/>
          <a:p>
            <a:r>
              <a:rPr lang="en-GB" dirty="0"/>
              <a:t>Transferring from Gel to Membrane</a:t>
            </a:r>
          </a:p>
        </p:txBody>
      </p:sp>
      <p:sp>
        <p:nvSpPr>
          <p:cNvPr id="10" name="Isosceles Triangle 9">
            <a:extLst>
              <a:ext uri="{FF2B5EF4-FFF2-40B4-BE49-F238E27FC236}">
                <a16:creationId xmlns:a16="http://schemas.microsoft.com/office/drawing/2014/main" id="{2B9BF3CB-1BD0-131D-6ED0-6D1EA1E1F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7" name="Content Placeholder 6" descr="A computer generated image of a device&#10;&#10;AI-generated content may be incorrect.">
            <a:extLst>
              <a:ext uri="{FF2B5EF4-FFF2-40B4-BE49-F238E27FC236}">
                <a16:creationId xmlns:a16="http://schemas.microsoft.com/office/drawing/2014/main" id="{8768D024-552A-4174-3E06-4561E9BC236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32147" t="15951" r="20751" b="13515"/>
          <a:stretch>
            <a:fillRect/>
          </a:stretch>
        </p:blipFill>
        <p:spPr>
          <a:xfrm>
            <a:off x="6680200" y="1421753"/>
            <a:ext cx="4944533" cy="5182894"/>
          </a:xfrm>
        </p:spPr>
      </p:pic>
      <p:sp>
        <p:nvSpPr>
          <p:cNvPr id="12" name="Isosceles Triangle 11">
            <a:extLst>
              <a:ext uri="{FF2B5EF4-FFF2-40B4-BE49-F238E27FC236}">
                <a16:creationId xmlns:a16="http://schemas.microsoft.com/office/drawing/2014/main" id="{F20F4007-3CC9-0D76-AFDA-CE2C70BA6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122" name="Picture 2" descr="A simple transfer stack that is used for wet transfers to explain how to optimize your Western blot transfers">
            <a:extLst>
              <a:ext uri="{FF2B5EF4-FFF2-40B4-BE49-F238E27FC236}">
                <a16:creationId xmlns:a16="http://schemas.microsoft.com/office/drawing/2014/main" id="{B07B320E-2D16-35C5-E5F6-14D2C979C4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94" r="22915"/>
          <a:stretch>
            <a:fillRect/>
          </a:stretch>
        </p:blipFill>
        <p:spPr bwMode="auto">
          <a:xfrm>
            <a:off x="384646" y="3475957"/>
            <a:ext cx="6223000" cy="2832899"/>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Curved Down 15">
            <a:extLst>
              <a:ext uri="{FF2B5EF4-FFF2-40B4-BE49-F238E27FC236}">
                <a16:creationId xmlns:a16="http://schemas.microsoft.com/office/drawing/2014/main" id="{A25F4396-6DCD-5D6F-7E79-B36C7AC9706F}"/>
              </a:ext>
            </a:extLst>
          </p:cNvPr>
          <p:cNvSpPr/>
          <p:nvPr/>
        </p:nvSpPr>
        <p:spPr>
          <a:xfrm rot="20928474">
            <a:off x="5100767" y="2072342"/>
            <a:ext cx="3660061" cy="1058473"/>
          </a:xfrm>
          <a:prstGeom prst="curvedDownArrow">
            <a:avLst>
              <a:gd name="adj1" fmla="val 21477"/>
              <a:gd name="adj2" fmla="val 56962"/>
              <a:gd name="adj3" fmla="val 2483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20" name="Arrow: Down 19">
            <a:extLst>
              <a:ext uri="{FF2B5EF4-FFF2-40B4-BE49-F238E27FC236}">
                <a16:creationId xmlns:a16="http://schemas.microsoft.com/office/drawing/2014/main" id="{C67CB277-6673-DEBC-AAE6-E500767BC036}"/>
              </a:ext>
            </a:extLst>
          </p:cNvPr>
          <p:cNvSpPr/>
          <p:nvPr/>
        </p:nvSpPr>
        <p:spPr>
          <a:xfrm>
            <a:off x="2486786" y="1848155"/>
            <a:ext cx="341991" cy="40824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F87C774-E710-5016-D46A-C78A76AEF81D}"/>
              </a:ext>
            </a:extLst>
          </p:cNvPr>
          <p:cNvSpPr txBox="1"/>
          <p:nvPr/>
        </p:nvSpPr>
        <p:spPr>
          <a:xfrm>
            <a:off x="2901331" y="1657853"/>
            <a:ext cx="2465135" cy="923330"/>
          </a:xfrm>
          <a:prstGeom prst="rect">
            <a:avLst/>
          </a:prstGeom>
          <a:noFill/>
        </p:spPr>
        <p:txBody>
          <a:bodyPr wrap="square" rtlCol="0">
            <a:spAutoFit/>
          </a:bodyPr>
          <a:lstStyle/>
          <a:p>
            <a:r>
              <a:rPr lang="en-GB" b="1" dirty="0">
                <a:solidFill>
                  <a:schemeClr val="accent2"/>
                </a:solidFill>
              </a:rPr>
              <a:t>Direction of current: </a:t>
            </a:r>
            <a:r>
              <a:rPr lang="en-GB" dirty="0"/>
              <a:t>negative proteins move towards anode</a:t>
            </a:r>
          </a:p>
        </p:txBody>
      </p:sp>
    </p:spTree>
    <p:extLst>
      <p:ext uri="{BB962C8B-B14F-4D97-AF65-F5344CB8AC3E}">
        <p14:creationId xmlns:p14="http://schemas.microsoft.com/office/powerpoint/2010/main" val="539302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9854-C3B9-D8D5-8CD4-BDD88FEB8B5E}"/>
              </a:ext>
            </a:extLst>
          </p:cNvPr>
          <p:cNvSpPr>
            <a:spLocks noGrp="1"/>
          </p:cNvSpPr>
          <p:nvPr>
            <p:ph type="title"/>
          </p:nvPr>
        </p:nvSpPr>
        <p:spPr/>
        <p:txBody>
          <a:bodyPr/>
          <a:lstStyle/>
          <a:p>
            <a:r>
              <a:rPr lang="en-GB" dirty="0"/>
              <a:t>Probing for a Target Protein</a:t>
            </a:r>
          </a:p>
        </p:txBody>
      </p:sp>
      <p:pic>
        <p:nvPicPr>
          <p:cNvPr id="6146" name="Picture 2" descr="Thermo Scientific Ponceau S Staining Solution 500 mL | Buy Online | Thermo  Scientific™ | Fisher Scientific">
            <a:extLst>
              <a:ext uri="{FF2B5EF4-FFF2-40B4-BE49-F238E27FC236}">
                <a16:creationId xmlns:a16="http://schemas.microsoft.com/office/drawing/2014/main" id="{6C0626B9-0B55-75BA-B46C-278E2A11C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388" y="2167484"/>
            <a:ext cx="4334547" cy="4087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EEA561-C92B-0BF7-848D-15BE22DF03AB}"/>
              </a:ext>
            </a:extLst>
          </p:cNvPr>
          <p:cNvSpPr txBox="1"/>
          <p:nvPr/>
        </p:nvSpPr>
        <p:spPr>
          <a:xfrm>
            <a:off x="1216982" y="1494679"/>
            <a:ext cx="6561117" cy="646331"/>
          </a:xfrm>
          <a:prstGeom prst="rect">
            <a:avLst/>
          </a:prstGeom>
          <a:noFill/>
        </p:spPr>
        <p:txBody>
          <a:bodyPr wrap="square" rtlCol="0">
            <a:spAutoFit/>
          </a:bodyPr>
          <a:lstStyle/>
          <a:p>
            <a:r>
              <a:rPr lang="en-GB" dirty="0"/>
              <a:t>Western Blot membrane stained with ponceau red to show all proteins separated out</a:t>
            </a:r>
          </a:p>
        </p:txBody>
      </p:sp>
      <p:sp>
        <p:nvSpPr>
          <p:cNvPr id="6" name="Arrow: Right 5">
            <a:extLst>
              <a:ext uri="{FF2B5EF4-FFF2-40B4-BE49-F238E27FC236}">
                <a16:creationId xmlns:a16="http://schemas.microsoft.com/office/drawing/2014/main" id="{6F9B65A8-C0B6-6350-880F-F796394FC8B7}"/>
              </a:ext>
            </a:extLst>
          </p:cNvPr>
          <p:cNvSpPr/>
          <p:nvPr/>
        </p:nvSpPr>
        <p:spPr>
          <a:xfrm>
            <a:off x="3026087" y="4058447"/>
            <a:ext cx="857978"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8" name="Picture 4" descr="Protein Molecular Weight Markers | Fisher Scientific">
            <a:extLst>
              <a:ext uri="{FF2B5EF4-FFF2-40B4-BE49-F238E27FC236}">
                <a16:creationId xmlns:a16="http://schemas.microsoft.com/office/drawing/2014/main" id="{D9169FC6-B963-B313-1CAA-3101CEB58B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147"/>
          <a:stretch>
            <a:fillRect/>
          </a:stretch>
        </p:blipFill>
        <p:spPr bwMode="auto">
          <a:xfrm>
            <a:off x="320633" y="2274503"/>
            <a:ext cx="1653427" cy="3873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01304F-97AF-2BA6-67C8-4853675FE174}"/>
              </a:ext>
            </a:extLst>
          </p:cNvPr>
          <p:cNvSpPr txBox="1"/>
          <p:nvPr/>
        </p:nvSpPr>
        <p:spPr>
          <a:xfrm>
            <a:off x="1606987" y="2881868"/>
            <a:ext cx="1959428" cy="1200329"/>
          </a:xfrm>
          <a:prstGeom prst="rect">
            <a:avLst/>
          </a:prstGeom>
          <a:noFill/>
        </p:spPr>
        <p:txBody>
          <a:bodyPr wrap="square" rtlCol="0">
            <a:spAutoFit/>
          </a:bodyPr>
          <a:lstStyle/>
          <a:p>
            <a:r>
              <a:rPr lang="en-GB" dirty="0"/>
              <a:t>Ladder of known proteins of different sizes, colour coded</a:t>
            </a:r>
          </a:p>
        </p:txBody>
      </p:sp>
      <p:pic>
        <p:nvPicPr>
          <p:cNvPr id="6150" name="Picture 6" descr="Antibodies 101: Epitope Availability">
            <a:extLst>
              <a:ext uri="{FF2B5EF4-FFF2-40B4-BE49-F238E27FC236}">
                <a16:creationId xmlns:a16="http://schemas.microsoft.com/office/drawing/2014/main" id="{C9BD536E-5836-FD5D-6D89-7DF827EA72B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9682" t="25951" r="1573" b="27180"/>
          <a:stretch>
            <a:fillRect/>
          </a:stretch>
        </p:blipFill>
        <p:spPr bwMode="auto">
          <a:xfrm>
            <a:off x="8920852" y="1626101"/>
            <a:ext cx="2810353" cy="32076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E6F694B-5B75-AA73-176E-62CD1961F663}"/>
              </a:ext>
            </a:extLst>
          </p:cNvPr>
          <p:cNvSpPr txBox="1"/>
          <p:nvPr/>
        </p:nvSpPr>
        <p:spPr>
          <a:xfrm>
            <a:off x="8593002" y="1930400"/>
            <a:ext cx="1531916" cy="646331"/>
          </a:xfrm>
          <a:prstGeom prst="rect">
            <a:avLst/>
          </a:prstGeom>
          <a:noFill/>
        </p:spPr>
        <p:txBody>
          <a:bodyPr wrap="square" rtlCol="0">
            <a:spAutoFit/>
          </a:bodyPr>
          <a:lstStyle/>
          <a:p>
            <a:r>
              <a:rPr lang="en-GB" dirty="0"/>
              <a:t>Bound Antibody</a:t>
            </a:r>
          </a:p>
        </p:txBody>
      </p:sp>
      <p:sp>
        <p:nvSpPr>
          <p:cNvPr id="8" name="TextBox 7">
            <a:extLst>
              <a:ext uri="{FF2B5EF4-FFF2-40B4-BE49-F238E27FC236}">
                <a16:creationId xmlns:a16="http://schemas.microsoft.com/office/drawing/2014/main" id="{4453421A-A36A-D397-2D03-73B238261952}"/>
              </a:ext>
            </a:extLst>
          </p:cNvPr>
          <p:cNvSpPr txBox="1"/>
          <p:nvPr/>
        </p:nvSpPr>
        <p:spPr>
          <a:xfrm>
            <a:off x="10713956" y="4058447"/>
            <a:ext cx="1531916" cy="646331"/>
          </a:xfrm>
          <a:prstGeom prst="rect">
            <a:avLst/>
          </a:prstGeom>
          <a:noFill/>
        </p:spPr>
        <p:txBody>
          <a:bodyPr wrap="square" rtlCol="0">
            <a:spAutoFit/>
          </a:bodyPr>
          <a:lstStyle/>
          <a:p>
            <a:r>
              <a:rPr lang="en-GB" dirty="0"/>
              <a:t>Target Protein</a:t>
            </a:r>
          </a:p>
        </p:txBody>
      </p:sp>
      <p:cxnSp>
        <p:nvCxnSpPr>
          <p:cNvPr id="10" name="Straight Arrow Connector 9">
            <a:extLst>
              <a:ext uri="{FF2B5EF4-FFF2-40B4-BE49-F238E27FC236}">
                <a16:creationId xmlns:a16="http://schemas.microsoft.com/office/drawing/2014/main" id="{44A8356D-E119-A672-565B-2A763FBDA54F}"/>
              </a:ext>
            </a:extLst>
          </p:cNvPr>
          <p:cNvCxnSpPr>
            <a:cxnSpLocks/>
          </p:cNvCxnSpPr>
          <p:nvPr/>
        </p:nvCxnSpPr>
        <p:spPr>
          <a:xfrm>
            <a:off x="9452760" y="2206065"/>
            <a:ext cx="38912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A7D96744-2055-A218-5E74-AFCD80E3B5B7}"/>
              </a:ext>
            </a:extLst>
          </p:cNvPr>
          <p:cNvCxnSpPr>
            <a:cxnSpLocks/>
          </p:cNvCxnSpPr>
          <p:nvPr/>
        </p:nvCxnSpPr>
        <p:spPr>
          <a:xfrm flipV="1">
            <a:off x="11032612" y="3659793"/>
            <a:ext cx="0" cy="42240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5904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9FCBC-6F15-5197-B7ED-DB4C8BA981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D4F7CB-3CB8-7170-A7B4-1CB219AB5C4E}"/>
              </a:ext>
            </a:extLst>
          </p:cNvPr>
          <p:cNvSpPr>
            <a:spLocks noGrp="1"/>
          </p:cNvSpPr>
          <p:nvPr>
            <p:ph type="title"/>
          </p:nvPr>
        </p:nvSpPr>
        <p:spPr/>
        <p:txBody>
          <a:bodyPr/>
          <a:lstStyle/>
          <a:p>
            <a:r>
              <a:rPr lang="en-GB" dirty="0"/>
              <a:t>Detecting our Target Protein</a:t>
            </a:r>
          </a:p>
        </p:txBody>
      </p:sp>
      <p:grpSp>
        <p:nvGrpSpPr>
          <p:cNvPr id="12" name="Group 11">
            <a:extLst>
              <a:ext uri="{FF2B5EF4-FFF2-40B4-BE49-F238E27FC236}">
                <a16:creationId xmlns:a16="http://schemas.microsoft.com/office/drawing/2014/main" id="{5A1D83A0-80E1-4281-3873-BAC1DE9A3F21}"/>
              </a:ext>
            </a:extLst>
          </p:cNvPr>
          <p:cNvGrpSpPr/>
          <p:nvPr/>
        </p:nvGrpSpPr>
        <p:grpSpPr>
          <a:xfrm>
            <a:off x="559436" y="1630890"/>
            <a:ext cx="11073128" cy="4305453"/>
            <a:chOff x="559436" y="1630890"/>
            <a:chExt cx="11073128" cy="4305453"/>
          </a:xfrm>
        </p:grpSpPr>
        <p:pic>
          <p:nvPicPr>
            <p:cNvPr id="3" name="Picture 2" descr="Antibodies">
              <a:extLst>
                <a:ext uri="{FF2B5EF4-FFF2-40B4-BE49-F238E27FC236}">
                  <a16:creationId xmlns:a16="http://schemas.microsoft.com/office/drawing/2014/main" id="{69AB9BE5-6341-E0BD-B02F-31DE547B54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680" b="8264"/>
            <a:stretch>
              <a:fillRect/>
            </a:stretch>
          </p:blipFill>
          <p:spPr bwMode="auto">
            <a:xfrm>
              <a:off x="559436" y="2889903"/>
              <a:ext cx="11073128" cy="30464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2860E6-973A-135E-BD84-E696069EC4E2}"/>
                </a:ext>
              </a:extLst>
            </p:cNvPr>
            <p:cNvSpPr txBox="1"/>
            <p:nvPr/>
          </p:nvSpPr>
          <p:spPr>
            <a:xfrm rot="2852312">
              <a:off x="5084632" y="1950205"/>
              <a:ext cx="1669143" cy="1030514"/>
            </a:xfrm>
            <a:prstGeom prst="rect">
              <a:avLst/>
            </a:prstGeom>
            <a:solidFill>
              <a:schemeClr val="bg1"/>
            </a:solidFill>
          </p:spPr>
          <p:txBody>
            <a:bodyPr wrap="square" rtlCol="0">
              <a:spAutoFit/>
            </a:bodyPr>
            <a:lstStyle/>
            <a:p>
              <a:endParaRPr lang="en-GB" dirty="0"/>
            </a:p>
          </p:txBody>
        </p:sp>
        <p:sp>
          <p:nvSpPr>
            <p:cNvPr id="11" name="TextBox 10">
              <a:extLst>
                <a:ext uri="{FF2B5EF4-FFF2-40B4-BE49-F238E27FC236}">
                  <a16:creationId xmlns:a16="http://schemas.microsoft.com/office/drawing/2014/main" id="{15ED6B4D-FC4A-C480-4956-7E13D7212803}"/>
                </a:ext>
              </a:extLst>
            </p:cNvPr>
            <p:cNvSpPr txBox="1"/>
            <p:nvPr/>
          </p:nvSpPr>
          <p:spPr>
            <a:xfrm rot="18453824">
              <a:off x="4467774" y="1980015"/>
              <a:ext cx="1669143" cy="1030514"/>
            </a:xfrm>
            <a:prstGeom prst="rect">
              <a:avLst/>
            </a:prstGeom>
            <a:solidFill>
              <a:schemeClr val="bg1"/>
            </a:solidFill>
          </p:spPr>
          <p:txBody>
            <a:bodyPr wrap="square" rtlCol="0">
              <a:spAutoFit/>
            </a:bodyPr>
            <a:lstStyle/>
            <a:p>
              <a:endParaRPr lang="en-GB" dirty="0"/>
            </a:p>
          </p:txBody>
        </p:sp>
      </p:grpSp>
    </p:spTree>
    <p:extLst>
      <p:ext uri="{BB962C8B-B14F-4D97-AF65-F5344CB8AC3E}">
        <p14:creationId xmlns:p14="http://schemas.microsoft.com/office/powerpoint/2010/main" val="97827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CFBAF-86BF-9E8E-1B05-E8C57B91C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3C6E9F-4234-9CC6-DAA8-F654C8396FEC}"/>
              </a:ext>
            </a:extLst>
          </p:cNvPr>
          <p:cNvSpPr>
            <a:spLocks noGrp="1"/>
          </p:cNvSpPr>
          <p:nvPr>
            <p:ph type="title"/>
          </p:nvPr>
        </p:nvSpPr>
        <p:spPr/>
        <p:txBody>
          <a:bodyPr/>
          <a:lstStyle/>
          <a:p>
            <a:r>
              <a:rPr lang="en-GB" dirty="0"/>
              <a:t>Detecting our Target Protein</a:t>
            </a:r>
          </a:p>
        </p:txBody>
      </p:sp>
      <p:pic>
        <p:nvPicPr>
          <p:cNvPr id="3" name="Picture 2" descr="Antibodies">
            <a:extLst>
              <a:ext uri="{FF2B5EF4-FFF2-40B4-BE49-F238E27FC236}">
                <a16:creationId xmlns:a16="http://schemas.microsoft.com/office/drawing/2014/main" id="{1AC6D337-859E-4C52-0B39-4DBEA32095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954" b="8265"/>
          <a:stretch>
            <a:fillRect/>
          </a:stretch>
        </p:blipFill>
        <p:spPr bwMode="auto">
          <a:xfrm>
            <a:off x="559436" y="1277258"/>
            <a:ext cx="11073128" cy="532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633499"/>
      </p:ext>
    </p:extLst>
  </p:cSld>
  <p:clrMapOvr>
    <a:masterClrMapping/>
  </p:clrMapOvr>
</p:sld>
</file>

<file path=ppt/theme/theme1.xml><?xml version="1.0" encoding="utf-8"?>
<a:theme xmlns:a="http://schemas.openxmlformats.org/drawingml/2006/main" name="1_Facet">
  <a:themeElements>
    <a:clrScheme name="Custom 3">
      <a:dk1>
        <a:srgbClr val="000000"/>
      </a:dk1>
      <a:lt1>
        <a:srgbClr val="FFFFFF"/>
      </a:lt1>
      <a:dk2>
        <a:srgbClr val="2C3C43"/>
      </a:dk2>
      <a:lt2>
        <a:srgbClr val="EBEBEB"/>
      </a:lt2>
      <a:accent1>
        <a:srgbClr val="90AEFF"/>
      </a:accent1>
      <a:accent2>
        <a:srgbClr val="5F84FF"/>
      </a:accent2>
      <a:accent3>
        <a:srgbClr val="42D0A2"/>
      </a:accent3>
      <a:accent4>
        <a:srgbClr val="2E946B"/>
      </a:accent4>
      <a:accent5>
        <a:srgbClr val="42B051"/>
      </a:accent5>
      <a:accent6>
        <a:srgbClr val="4FD187"/>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164</TotalTime>
  <Words>1038</Words>
  <Application>Microsoft Office PowerPoint</Application>
  <PresentationFormat>Widescreen</PresentationFormat>
  <Paragraphs>91</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Trebuchet MS</vt:lpstr>
      <vt:lpstr>Wingdings 3</vt:lpstr>
      <vt:lpstr>1_Facet</vt:lpstr>
      <vt:lpstr>SDS-PAGE and Western Blotting</vt:lpstr>
      <vt:lpstr>SDS Poly-Acrylamide Gel Electrophoresis</vt:lpstr>
      <vt:lpstr>SDS Poly-Acrylamide Gel Electrophoresis</vt:lpstr>
      <vt:lpstr>The Gel Matrix</vt:lpstr>
      <vt:lpstr>Transferring from Gel to Membrane</vt:lpstr>
      <vt:lpstr>Transferring from Gel to Membrane</vt:lpstr>
      <vt:lpstr>Probing for a Target Protein</vt:lpstr>
      <vt:lpstr>Detecting our Target Protein</vt:lpstr>
      <vt:lpstr>Detecting our Target Protein</vt:lpstr>
      <vt:lpstr>Detecting our Target Protein</vt:lpstr>
      <vt:lpstr>Example:</vt:lpstr>
    </vt:vector>
  </TitlesOfParts>
  <Company>The 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Peterson, Maisey [maiseyp]</dc:creator>
  <cp:lastModifiedBy>Jensen, Anders</cp:lastModifiedBy>
  <cp:revision>2</cp:revision>
  <dcterms:created xsi:type="dcterms:W3CDTF">2025-11-18T12:55:16Z</dcterms:created>
  <dcterms:modified xsi:type="dcterms:W3CDTF">2025-11-18T15:45:18Z</dcterms:modified>
</cp:coreProperties>
</file>