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88" r:id="rId2"/>
    <p:sldId id="389" r:id="rId3"/>
    <p:sldId id="391" r:id="rId4"/>
    <p:sldId id="392" r:id="rId5"/>
    <p:sldId id="395" r:id="rId6"/>
    <p:sldId id="3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608" autoAdjust="0"/>
  </p:normalViewPr>
  <p:slideViewPr>
    <p:cSldViewPr snapToGrid="0">
      <p:cViewPr varScale="1">
        <p:scale>
          <a:sx n="81" d="100"/>
          <a:sy n="81" d="100"/>
        </p:scale>
        <p:origin x="17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2284A-D288-497A-96EF-5DFB97A707ED}" type="doc">
      <dgm:prSet loTypeId="urn:microsoft.com/office/officeart/2011/layout/HexagonRadial" loCatId="officeonline" qsTypeId="urn:microsoft.com/office/officeart/2005/8/quickstyle/simple1" qsCatId="simple" csTypeId="urn:microsoft.com/office/officeart/2005/8/colors/colorful2" csCatId="colorful" phldr="1"/>
      <dgm:spPr/>
      <dgm:t>
        <a:bodyPr/>
        <a:lstStyle/>
        <a:p>
          <a:endParaRPr lang="en-GB"/>
        </a:p>
      </dgm:t>
    </dgm:pt>
    <dgm:pt modelId="{9EC1AAF1-4BF5-4CEC-94A0-AAE05196D4C6}">
      <dgm:prSet phldrT="[Text]" phldr="0" custT="1"/>
      <dgm:spPr/>
      <dgm:t>
        <a:bodyPr/>
        <a:lstStyle/>
        <a:p>
          <a:r>
            <a:rPr lang="en-GB" sz="1600" b="1" dirty="0">
              <a:solidFill>
                <a:schemeClr val="tx2">
                  <a:lumMod val="50000"/>
                </a:schemeClr>
              </a:solidFill>
            </a:rPr>
            <a:t>Protein Concentration</a:t>
          </a:r>
        </a:p>
      </dgm:t>
    </dgm:pt>
    <dgm:pt modelId="{931C9709-162C-4131-A2DE-48B54D07D04D}" type="parTrans" cxnId="{FAC78AEF-60E8-4AC2-A41D-2E2A8EAD4CD9}">
      <dgm:prSet/>
      <dgm:spPr/>
      <dgm:t>
        <a:bodyPr/>
        <a:lstStyle/>
        <a:p>
          <a:endParaRPr lang="en-GB" sz="1800" b="0">
            <a:solidFill>
              <a:schemeClr val="tx2">
                <a:lumMod val="50000"/>
              </a:schemeClr>
            </a:solidFill>
          </a:endParaRPr>
        </a:p>
      </dgm:t>
    </dgm:pt>
    <dgm:pt modelId="{784C8815-AF2B-4339-8D16-B2AE38D5453E}" type="sibTrans" cxnId="{FAC78AEF-60E8-4AC2-A41D-2E2A8EAD4CD9}">
      <dgm:prSet/>
      <dgm:spPr/>
      <dgm:t>
        <a:bodyPr/>
        <a:lstStyle/>
        <a:p>
          <a:endParaRPr lang="en-GB" sz="1800" b="0">
            <a:solidFill>
              <a:schemeClr val="tx2">
                <a:lumMod val="50000"/>
              </a:schemeClr>
            </a:solidFill>
          </a:endParaRPr>
        </a:p>
      </dgm:t>
    </dgm:pt>
    <dgm:pt modelId="{0E258C25-15D3-4227-A4BC-7F5180560DD0}">
      <dgm:prSet phldrT="[Text]" phldr="0" custT="1"/>
      <dgm:spPr/>
      <dgm:t>
        <a:bodyPr/>
        <a:lstStyle/>
        <a:p>
          <a:r>
            <a:rPr lang="en-GB" sz="1600" b="0" dirty="0">
              <a:solidFill>
                <a:schemeClr val="tx2">
                  <a:lumMod val="50000"/>
                </a:schemeClr>
              </a:solidFill>
            </a:rPr>
            <a:t>Drug development and dosing</a:t>
          </a:r>
        </a:p>
      </dgm:t>
    </dgm:pt>
    <dgm:pt modelId="{12CFF2AF-F66A-48F3-8C6C-A0BC8D068B19}" type="parTrans" cxnId="{3090DE03-6311-40A0-BE8D-C259158D03D1}">
      <dgm:prSet/>
      <dgm:spPr/>
      <dgm:t>
        <a:bodyPr/>
        <a:lstStyle/>
        <a:p>
          <a:endParaRPr lang="en-GB" sz="1800" b="0">
            <a:solidFill>
              <a:schemeClr val="tx2">
                <a:lumMod val="50000"/>
              </a:schemeClr>
            </a:solidFill>
          </a:endParaRPr>
        </a:p>
      </dgm:t>
    </dgm:pt>
    <dgm:pt modelId="{149FE4CF-FF1D-43D3-A111-A32547CEBB85}" type="sibTrans" cxnId="{3090DE03-6311-40A0-BE8D-C259158D03D1}">
      <dgm:prSet/>
      <dgm:spPr/>
      <dgm:t>
        <a:bodyPr/>
        <a:lstStyle/>
        <a:p>
          <a:endParaRPr lang="en-GB" sz="1800" b="0">
            <a:solidFill>
              <a:schemeClr val="tx2">
                <a:lumMod val="50000"/>
              </a:schemeClr>
            </a:solidFill>
          </a:endParaRPr>
        </a:p>
      </dgm:t>
    </dgm:pt>
    <dgm:pt modelId="{14DC8A8A-A299-4E07-BCE1-9C6F966CCB21}">
      <dgm:prSet phldrT="[Text]" phldr="0" custT="1"/>
      <dgm:spPr/>
      <dgm:t>
        <a:bodyPr/>
        <a:lstStyle/>
        <a:p>
          <a:r>
            <a:rPr lang="en-GB" sz="1600" b="0" dirty="0">
              <a:solidFill>
                <a:schemeClr val="tx2">
                  <a:lumMod val="50000"/>
                </a:schemeClr>
              </a:solidFill>
            </a:rPr>
            <a:t>Enzyme kinetics and rate constants</a:t>
          </a:r>
        </a:p>
      </dgm:t>
    </dgm:pt>
    <dgm:pt modelId="{D6973D76-E23E-491B-8DD9-23F987AF0F3D}" type="parTrans" cxnId="{0A4E65AF-B4AC-4A08-9E3F-506DE44CE357}">
      <dgm:prSet/>
      <dgm:spPr/>
      <dgm:t>
        <a:bodyPr/>
        <a:lstStyle/>
        <a:p>
          <a:endParaRPr lang="en-GB" sz="1800" b="0">
            <a:solidFill>
              <a:schemeClr val="tx2">
                <a:lumMod val="50000"/>
              </a:schemeClr>
            </a:solidFill>
          </a:endParaRPr>
        </a:p>
      </dgm:t>
    </dgm:pt>
    <dgm:pt modelId="{03BB01DF-ED6B-45E4-9B83-72A3FBEF5FEA}" type="sibTrans" cxnId="{0A4E65AF-B4AC-4A08-9E3F-506DE44CE357}">
      <dgm:prSet/>
      <dgm:spPr/>
      <dgm:t>
        <a:bodyPr/>
        <a:lstStyle/>
        <a:p>
          <a:endParaRPr lang="en-GB" sz="1800" b="0">
            <a:solidFill>
              <a:schemeClr val="tx2">
                <a:lumMod val="50000"/>
              </a:schemeClr>
            </a:solidFill>
          </a:endParaRPr>
        </a:p>
      </dgm:t>
    </dgm:pt>
    <dgm:pt modelId="{C7DCABF7-D32B-4E18-9F90-11531387819B}">
      <dgm:prSet phldrT="[Text]" phldr="0" custT="1"/>
      <dgm:spPr/>
      <dgm:t>
        <a:bodyPr/>
        <a:lstStyle/>
        <a:p>
          <a:r>
            <a:rPr lang="en-GB" sz="1600" b="0" dirty="0">
              <a:solidFill>
                <a:schemeClr val="tx2">
                  <a:lumMod val="50000"/>
                </a:schemeClr>
              </a:solidFill>
            </a:rPr>
            <a:t>Biomarker development</a:t>
          </a:r>
        </a:p>
      </dgm:t>
    </dgm:pt>
    <dgm:pt modelId="{845F91C3-ECDA-4239-9286-AD11516928CE}" type="parTrans" cxnId="{50C97650-DE42-41B6-906D-5756883B0B8B}">
      <dgm:prSet/>
      <dgm:spPr/>
      <dgm:t>
        <a:bodyPr/>
        <a:lstStyle/>
        <a:p>
          <a:endParaRPr lang="en-GB" sz="1800" b="0">
            <a:solidFill>
              <a:schemeClr val="tx2">
                <a:lumMod val="50000"/>
              </a:schemeClr>
            </a:solidFill>
          </a:endParaRPr>
        </a:p>
      </dgm:t>
    </dgm:pt>
    <dgm:pt modelId="{171461B0-0797-4C35-88AD-2068FAD8F32C}" type="sibTrans" cxnId="{50C97650-DE42-41B6-906D-5756883B0B8B}">
      <dgm:prSet/>
      <dgm:spPr/>
      <dgm:t>
        <a:bodyPr/>
        <a:lstStyle/>
        <a:p>
          <a:endParaRPr lang="en-GB" sz="1800" b="0">
            <a:solidFill>
              <a:schemeClr val="tx2">
                <a:lumMod val="50000"/>
              </a:schemeClr>
            </a:solidFill>
          </a:endParaRPr>
        </a:p>
      </dgm:t>
    </dgm:pt>
    <dgm:pt modelId="{E26C9CF2-7A78-46B4-9F17-158A3EDF0BEF}">
      <dgm:prSet phldrT="[Text]" phldr="0" custT="1"/>
      <dgm:spPr/>
      <dgm:t>
        <a:bodyPr/>
        <a:lstStyle/>
        <a:p>
          <a:r>
            <a:rPr lang="en-GB" sz="1600" b="0" dirty="0">
              <a:solidFill>
                <a:schemeClr val="tx2">
                  <a:lumMod val="50000"/>
                </a:schemeClr>
              </a:solidFill>
            </a:rPr>
            <a:t>Food and drug industry applications</a:t>
          </a:r>
        </a:p>
      </dgm:t>
    </dgm:pt>
    <dgm:pt modelId="{56A150AE-A5DF-4475-B870-FAB4B678121D}" type="parTrans" cxnId="{03272DCD-9CD0-4D07-AA9A-46438CD93E80}">
      <dgm:prSet/>
      <dgm:spPr/>
      <dgm:t>
        <a:bodyPr/>
        <a:lstStyle/>
        <a:p>
          <a:endParaRPr lang="en-GB" sz="1800" b="0">
            <a:solidFill>
              <a:schemeClr val="tx2">
                <a:lumMod val="50000"/>
              </a:schemeClr>
            </a:solidFill>
          </a:endParaRPr>
        </a:p>
      </dgm:t>
    </dgm:pt>
    <dgm:pt modelId="{2547A8B6-8FB2-43FC-A304-67279634B635}" type="sibTrans" cxnId="{03272DCD-9CD0-4D07-AA9A-46438CD93E80}">
      <dgm:prSet/>
      <dgm:spPr/>
      <dgm:t>
        <a:bodyPr/>
        <a:lstStyle/>
        <a:p>
          <a:endParaRPr lang="en-GB" sz="1800" b="0">
            <a:solidFill>
              <a:schemeClr val="tx2">
                <a:lumMod val="50000"/>
              </a:schemeClr>
            </a:solidFill>
          </a:endParaRPr>
        </a:p>
      </dgm:t>
    </dgm:pt>
    <dgm:pt modelId="{392D4CED-B7EB-42DE-919F-D6D73C14885F}">
      <dgm:prSet phldrT="[Text]" phldr="0" custT="1"/>
      <dgm:spPr/>
      <dgm:t>
        <a:bodyPr/>
        <a:lstStyle/>
        <a:p>
          <a:r>
            <a:rPr lang="en-GB" sz="1600" b="0" dirty="0">
              <a:solidFill>
                <a:schemeClr val="tx2">
                  <a:lumMod val="50000"/>
                </a:schemeClr>
              </a:solidFill>
            </a:rPr>
            <a:t>House-keeping proteins</a:t>
          </a:r>
        </a:p>
      </dgm:t>
    </dgm:pt>
    <dgm:pt modelId="{3E57237D-EEFE-4A1C-ACB7-40875FA6C022}" type="parTrans" cxnId="{15CD23FF-1977-41FB-976C-1561F06F2BB6}">
      <dgm:prSet/>
      <dgm:spPr/>
      <dgm:t>
        <a:bodyPr/>
        <a:lstStyle/>
        <a:p>
          <a:endParaRPr lang="en-GB" sz="1800" b="0">
            <a:solidFill>
              <a:schemeClr val="tx2">
                <a:lumMod val="50000"/>
              </a:schemeClr>
            </a:solidFill>
          </a:endParaRPr>
        </a:p>
      </dgm:t>
    </dgm:pt>
    <dgm:pt modelId="{FC1424F5-509F-4077-BF0B-F5EAB2024749}" type="sibTrans" cxnId="{15CD23FF-1977-41FB-976C-1561F06F2BB6}">
      <dgm:prSet/>
      <dgm:spPr/>
      <dgm:t>
        <a:bodyPr/>
        <a:lstStyle/>
        <a:p>
          <a:endParaRPr lang="en-GB" sz="1800" b="0">
            <a:solidFill>
              <a:schemeClr val="tx2">
                <a:lumMod val="50000"/>
              </a:schemeClr>
            </a:solidFill>
          </a:endParaRPr>
        </a:p>
      </dgm:t>
    </dgm:pt>
    <dgm:pt modelId="{BEEE17FA-AE25-446C-8941-42249FA67107}">
      <dgm:prSet phldrT="[Text]" phldr="0" custT="1"/>
      <dgm:spPr/>
      <dgm:t>
        <a:bodyPr/>
        <a:lstStyle/>
        <a:p>
          <a:r>
            <a:rPr lang="en-GB" sz="1600" b="0" dirty="0">
              <a:solidFill>
                <a:schemeClr val="tx2">
                  <a:lumMod val="50000"/>
                </a:schemeClr>
              </a:solidFill>
            </a:rPr>
            <a:t>Data cross-comparison and validation</a:t>
          </a:r>
        </a:p>
      </dgm:t>
    </dgm:pt>
    <dgm:pt modelId="{3592030E-7439-43B1-A8F4-0AF3300C26ED}" type="parTrans" cxnId="{3D688910-58B4-4DA2-B177-FFB47CF47381}">
      <dgm:prSet/>
      <dgm:spPr/>
      <dgm:t>
        <a:bodyPr/>
        <a:lstStyle/>
        <a:p>
          <a:endParaRPr lang="en-GB" sz="1800" b="0">
            <a:solidFill>
              <a:schemeClr val="tx2">
                <a:lumMod val="50000"/>
              </a:schemeClr>
            </a:solidFill>
          </a:endParaRPr>
        </a:p>
      </dgm:t>
    </dgm:pt>
    <dgm:pt modelId="{7495CBA6-C15E-489C-A00C-D30EE6163477}" type="sibTrans" cxnId="{3D688910-58B4-4DA2-B177-FFB47CF47381}">
      <dgm:prSet/>
      <dgm:spPr/>
      <dgm:t>
        <a:bodyPr/>
        <a:lstStyle/>
        <a:p>
          <a:endParaRPr lang="en-GB" sz="1800" b="0">
            <a:solidFill>
              <a:schemeClr val="tx2">
                <a:lumMod val="50000"/>
              </a:schemeClr>
            </a:solidFill>
          </a:endParaRPr>
        </a:p>
      </dgm:t>
    </dgm:pt>
    <dgm:pt modelId="{A6E826F1-8C1F-4178-83B6-570E9730F819}" type="pres">
      <dgm:prSet presAssocID="{5572284A-D288-497A-96EF-5DFB97A707ED}" presName="Name0" presStyleCnt="0">
        <dgm:presLayoutVars>
          <dgm:chMax val="1"/>
          <dgm:chPref val="1"/>
          <dgm:dir/>
          <dgm:animOne val="branch"/>
          <dgm:animLvl val="lvl"/>
        </dgm:presLayoutVars>
      </dgm:prSet>
      <dgm:spPr/>
    </dgm:pt>
    <dgm:pt modelId="{F9858370-DB9B-4E89-B9CC-61DECD9A67C4}" type="pres">
      <dgm:prSet presAssocID="{9EC1AAF1-4BF5-4CEC-94A0-AAE05196D4C6}" presName="Parent" presStyleLbl="node0" presStyleIdx="0" presStyleCnt="1">
        <dgm:presLayoutVars>
          <dgm:chMax val="6"/>
          <dgm:chPref val="6"/>
        </dgm:presLayoutVars>
      </dgm:prSet>
      <dgm:spPr/>
    </dgm:pt>
    <dgm:pt modelId="{6B2968B9-EDDC-4C8A-BD94-92BBD856C2A3}" type="pres">
      <dgm:prSet presAssocID="{0E258C25-15D3-4227-A4BC-7F5180560DD0}" presName="Accent1" presStyleCnt="0"/>
      <dgm:spPr/>
    </dgm:pt>
    <dgm:pt modelId="{5C79BE4B-6ED9-4F5E-9B3A-446A2CFCF124}" type="pres">
      <dgm:prSet presAssocID="{0E258C25-15D3-4227-A4BC-7F5180560DD0}" presName="Accent" presStyleLbl="bgShp" presStyleIdx="0" presStyleCnt="6"/>
      <dgm:spPr/>
    </dgm:pt>
    <dgm:pt modelId="{740F4BCB-3AD1-4FFA-8213-F60110B0DA3B}" type="pres">
      <dgm:prSet presAssocID="{0E258C25-15D3-4227-A4BC-7F5180560DD0}" presName="Child1" presStyleLbl="node1" presStyleIdx="0" presStyleCnt="6">
        <dgm:presLayoutVars>
          <dgm:chMax val="0"/>
          <dgm:chPref val="0"/>
          <dgm:bulletEnabled val="1"/>
        </dgm:presLayoutVars>
      </dgm:prSet>
      <dgm:spPr/>
    </dgm:pt>
    <dgm:pt modelId="{220394DA-B170-4250-A30C-508870AE4851}" type="pres">
      <dgm:prSet presAssocID="{14DC8A8A-A299-4E07-BCE1-9C6F966CCB21}" presName="Accent2" presStyleCnt="0"/>
      <dgm:spPr/>
    </dgm:pt>
    <dgm:pt modelId="{9A79CA61-487F-4990-B189-4AD729E09158}" type="pres">
      <dgm:prSet presAssocID="{14DC8A8A-A299-4E07-BCE1-9C6F966CCB21}" presName="Accent" presStyleLbl="bgShp" presStyleIdx="1" presStyleCnt="6"/>
      <dgm:spPr>
        <a:solidFill>
          <a:schemeClr val="bg1"/>
        </a:solidFill>
      </dgm:spPr>
    </dgm:pt>
    <dgm:pt modelId="{90F04470-ED3A-4A57-97DB-075F36E9F959}" type="pres">
      <dgm:prSet presAssocID="{14DC8A8A-A299-4E07-BCE1-9C6F966CCB21}" presName="Child2" presStyleLbl="node1" presStyleIdx="1" presStyleCnt="6">
        <dgm:presLayoutVars>
          <dgm:chMax val="0"/>
          <dgm:chPref val="0"/>
          <dgm:bulletEnabled val="1"/>
        </dgm:presLayoutVars>
      </dgm:prSet>
      <dgm:spPr/>
    </dgm:pt>
    <dgm:pt modelId="{8BB4F4AF-DB55-4FEF-ACE6-3DC2FF08E123}" type="pres">
      <dgm:prSet presAssocID="{C7DCABF7-D32B-4E18-9F90-11531387819B}" presName="Accent3" presStyleCnt="0"/>
      <dgm:spPr/>
    </dgm:pt>
    <dgm:pt modelId="{704F967F-A8ED-4934-BE53-5D1A69D009DC}" type="pres">
      <dgm:prSet presAssocID="{C7DCABF7-D32B-4E18-9F90-11531387819B}" presName="Accent" presStyleLbl="bgShp" presStyleIdx="2" presStyleCnt="6"/>
      <dgm:spPr>
        <a:solidFill>
          <a:schemeClr val="bg1"/>
        </a:solidFill>
      </dgm:spPr>
    </dgm:pt>
    <dgm:pt modelId="{AA9F0A34-57D5-413F-953C-29D8492ED315}" type="pres">
      <dgm:prSet presAssocID="{C7DCABF7-D32B-4E18-9F90-11531387819B}" presName="Child3" presStyleLbl="node1" presStyleIdx="2" presStyleCnt="6">
        <dgm:presLayoutVars>
          <dgm:chMax val="0"/>
          <dgm:chPref val="0"/>
          <dgm:bulletEnabled val="1"/>
        </dgm:presLayoutVars>
      </dgm:prSet>
      <dgm:spPr/>
    </dgm:pt>
    <dgm:pt modelId="{E9CFB156-6FBA-4B42-ABC5-30A52DA2C651}" type="pres">
      <dgm:prSet presAssocID="{E26C9CF2-7A78-46B4-9F17-158A3EDF0BEF}" presName="Accent4" presStyleCnt="0"/>
      <dgm:spPr/>
    </dgm:pt>
    <dgm:pt modelId="{1F50CBE6-2907-4F60-8726-8CC51E338860}" type="pres">
      <dgm:prSet presAssocID="{E26C9CF2-7A78-46B4-9F17-158A3EDF0BEF}" presName="Accent" presStyleLbl="bgShp" presStyleIdx="3" presStyleCnt="6"/>
      <dgm:spPr>
        <a:solidFill>
          <a:schemeClr val="bg1"/>
        </a:solidFill>
      </dgm:spPr>
    </dgm:pt>
    <dgm:pt modelId="{96D64A13-A08C-44F5-B8B1-0D76DC461737}" type="pres">
      <dgm:prSet presAssocID="{E26C9CF2-7A78-46B4-9F17-158A3EDF0BEF}" presName="Child4" presStyleLbl="node1" presStyleIdx="3" presStyleCnt="6">
        <dgm:presLayoutVars>
          <dgm:chMax val="0"/>
          <dgm:chPref val="0"/>
          <dgm:bulletEnabled val="1"/>
        </dgm:presLayoutVars>
      </dgm:prSet>
      <dgm:spPr/>
    </dgm:pt>
    <dgm:pt modelId="{17E617B7-DB3F-4CC8-A884-228FF975B057}" type="pres">
      <dgm:prSet presAssocID="{392D4CED-B7EB-42DE-919F-D6D73C14885F}" presName="Accent5" presStyleCnt="0"/>
      <dgm:spPr/>
    </dgm:pt>
    <dgm:pt modelId="{E2BA8A16-B2B7-40E5-83FF-293D349915CD}" type="pres">
      <dgm:prSet presAssocID="{392D4CED-B7EB-42DE-919F-D6D73C14885F}" presName="Accent" presStyleLbl="bgShp" presStyleIdx="4" presStyleCnt="6"/>
      <dgm:spPr>
        <a:solidFill>
          <a:schemeClr val="bg1"/>
        </a:solidFill>
      </dgm:spPr>
    </dgm:pt>
    <dgm:pt modelId="{BB6A3D3D-3052-4166-B72C-7880BCFFF63C}" type="pres">
      <dgm:prSet presAssocID="{392D4CED-B7EB-42DE-919F-D6D73C14885F}" presName="Child5" presStyleLbl="node1" presStyleIdx="4" presStyleCnt="6">
        <dgm:presLayoutVars>
          <dgm:chMax val="0"/>
          <dgm:chPref val="0"/>
          <dgm:bulletEnabled val="1"/>
        </dgm:presLayoutVars>
      </dgm:prSet>
      <dgm:spPr/>
    </dgm:pt>
    <dgm:pt modelId="{42F0C8C3-6948-447F-9E5B-6E17E36A3ED3}" type="pres">
      <dgm:prSet presAssocID="{BEEE17FA-AE25-446C-8941-42249FA67107}" presName="Accent6" presStyleCnt="0"/>
      <dgm:spPr/>
    </dgm:pt>
    <dgm:pt modelId="{5C9E6141-5896-4E8F-BD72-F3B430CEDED8}" type="pres">
      <dgm:prSet presAssocID="{BEEE17FA-AE25-446C-8941-42249FA67107}" presName="Accent" presStyleLbl="bgShp" presStyleIdx="5" presStyleCnt="6"/>
      <dgm:spPr>
        <a:solidFill>
          <a:schemeClr val="bg1"/>
        </a:solidFill>
      </dgm:spPr>
    </dgm:pt>
    <dgm:pt modelId="{6131816B-65C3-4AAE-8878-C003FB2DE3C3}" type="pres">
      <dgm:prSet presAssocID="{BEEE17FA-AE25-446C-8941-42249FA67107}" presName="Child6" presStyleLbl="node1" presStyleIdx="5" presStyleCnt="6">
        <dgm:presLayoutVars>
          <dgm:chMax val="0"/>
          <dgm:chPref val="0"/>
          <dgm:bulletEnabled val="1"/>
        </dgm:presLayoutVars>
      </dgm:prSet>
      <dgm:spPr/>
    </dgm:pt>
  </dgm:ptLst>
  <dgm:cxnLst>
    <dgm:cxn modelId="{3090DE03-6311-40A0-BE8D-C259158D03D1}" srcId="{9EC1AAF1-4BF5-4CEC-94A0-AAE05196D4C6}" destId="{0E258C25-15D3-4227-A4BC-7F5180560DD0}" srcOrd="0" destOrd="0" parTransId="{12CFF2AF-F66A-48F3-8C6C-A0BC8D068B19}" sibTransId="{149FE4CF-FF1D-43D3-A111-A32547CEBB85}"/>
    <dgm:cxn modelId="{4FE2760A-A622-460E-8C0D-5864A80B68D3}" type="presOf" srcId="{5572284A-D288-497A-96EF-5DFB97A707ED}" destId="{A6E826F1-8C1F-4178-83B6-570E9730F819}" srcOrd="0" destOrd="0" presId="urn:microsoft.com/office/officeart/2011/layout/HexagonRadial"/>
    <dgm:cxn modelId="{35B3440D-BCA4-4DAF-8153-171D0FF4CAA7}" type="presOf" srcId="{392D4CED-B7EB-42DE-919F-D6D73C14885F}" destId="{BB6A3D3D-3052-4166-B72C-7880BCFFF63C}" srcOrd="0" destOrd="0" presId="urn:microsoft.com/office/officeart/2011/layout/HexagonRadial"/>
    <dgm:cxn modelId="{3D688910-58B4-4DA2-B177-FFB47CF47381}" srcId="{9EC1AAF1-4BF5-4CEC-94A0-AAE05196D4C6}" destId="{BEEE17FA-AE25-446C-8941-42249FA67107}" srcOrd="5" destOrd="0" parTransId="{3592030E-7439-43B1-A8F4-0AF3300C26ED}" sibTransId="{7495CBA6-C15E-489C-A00C-D30EE6163477}"/>
    <dgm:cxn modelId="{FD84F714-207B-48E2-851B-64CCB395096D}" type="presOf" srcId="{14DC8A8A-A299-4E07-BCE1-9C6F966CCB21}" destId="{90F04470-ED3A-4A57-97DB-075F36E9F959}" srcOrd="0" destOrd="0" presId="urn:microsoft.com/office/officeart/2011/layout/HexagonRadial"/>
    <dgm:cxn modelId="{EC64E121-CF82-4EEE-BADE-D6C1425E5FFF}" type="presOf" srcId="{9EC1AAF1-4BF5-4CEC-94A0-AAE05196D4C6}" destId="{F9858370-DB9B-4E89-B9CC-61DECD9A67C4}" srcOrd="0" destOrd="0" presId="urn:microsoft.com/office/officeart/2011/layout/HexagonRadial"/>
    <dgm:cxn modelId="{7622005C-7633-4106-9FC2-9C4ED30FDAD5}" type="presOf" srcId="{C7DCABF7-D32B-4E18-9F90-11531387819B}" destId="{AA9F0A34-57D5-413F-953C-29D8492ED315}" srcOrd="0" destOrd="0" presId="urn:microsoft.com/office/officeart/2011/layout/HexagonRadial"/>
    <dgm:cxn modelId="{50C97650-DE42-41B6-906D-5756883B0B8B}" srcId="{9EC1AAF1-4BF5-4CEC-94A0-AAE05196D4C6}" destId="{C7DCABF7-D32B-4E18-9F90-11531387819B}" srcOrd="2" destOrd="0" parTransId="{845F91C3-ECDA-4239-9286-AD11516928CE}" sibTransId="{171461B0-0797-4C35-88AD-2068FAD8F32C}"/>
    <dgm:cxn modelId="{0A4E65AF-B4AC-4A08-9E3F-506DE44CE357}" srcId="{9EC1AAF1-4BF5-4CEC-94A0-AAE05196D4C6}" destId="{14DC8A8A-A299-4E07-BCE1-9C6F966CCB21}" srcOrd="1" destOrd="0" parTransId="{D6973D76-E23E-491B-8DD9-23F987AF0F3D}" sibTransId="{03BB01DF-ED6B-45E4-9B83-72A3FBEF5FEA}"/>
    <dgm:cxn modelId="{03272DCD-9CD0-4D07-AA9A-46438CD93E80}" srcId="{9EC1AAF1-4BF5-4CEC-94A0-AAE05196D4C6}" destId="{E26C9CF2-7A78-46B4-9F17-158A3EDF0BEF}" srcOrd="3" destOrd="0" parTransId="{56A150AE-A5DF-4475-B870-FAB4B678121D}" sibTransId="{2547A8B6-8FB2-43FC-A304-67279634B635}"/>
    <dgm:cxn modelId="{F01092D6-C0DC-4330-95FE-CC7DA437BEC4}" type="presOf" srcId="{0E258C25-15D3-4227-A4BC-7F5180560DD0}" destId="{740F4BCB-3AD1-4FFA-8213-F60110B0DA3B}" srcOrd="0" destOrd="0" presId="urn:microsoft.com/office/officeart/2011/layout/HexagonRadial"/>
    <dgm:cxn modelId="{DB38E0E6-1477-4F97-B3F6-43C43B1D4047}" type="presOf" srcId="{BEEE17FA-AE25-446C-8941-42249FA67107}" destId="{6131816B-65C3-4AAE-8878-C003FB2DE3C3}" srcOrd="0" destOrd="0" presId="urn:microsoft.com/office/officeart/2011/layout/HexagonRadial"/>
    <dgm:cxn modelId="{FAC78AEF-60E8-4AC2-A41D-2E2A8EAD4CD9}" srcId="{5572284A-D288-497A-96EF-5DFB97A707ED}" destId="{9EC1AAF1-4BF5-4CEC-94A0-AAE05196D4C6}" srcOrd="0" destOrd="0" parTransId="{931C9709-162C-4131-A2DE-48B54D07D04D}" sibTransId="{784C8815-AF2B-4339-8D16-B2AE38D5453E}"/>
    <dgm:cxn modelId="{BF7A1CFD-B35F-41FC-9C44-533572C2624E}" type="presOf" srcId="{E26C9CF2-7A78-46B4-9F17-158A3EDF0BEF}" destId="{96D64A13-A08C-44F5-B8B1-0D76DC461737}" srcOrd="0" destOrd="0" presId="urn:microsoft.com/office/officeart/2011/layout/HexagonRadial"/>
    <dgm:cxn modelId="{15CD23FF-1977-41FB-976C-1561F06F2BB6}" srcId="{9EC1AAF1-4BF5-4CEC-94A0-AAE05196D4C6}" destId="{392D4CED-B7EB-42DE-919F-D6D73C14885F}" srcOrd="4" destOrd="0" parTransId="{3E57237D-EEFE-4A1C-ACB7-40875FA6C022}" sibTransId="{FC1424F5-509F-4077-BF0B-F5EAB2024749}"/>
    <dgm:cxn modelId="{FC961E84-30CD-48FF-A2BA-D4B1F5197DFF}" type="presParOf" srcId="{A6E826F1-8C1F-4178-83B6-570E9730F819}" destId="{F9858370-DB9B-4E89-B9CC-61DECD9A67C4}" srcOrd="0" destOrd="0" presId="urn:microsoft.com/office/officeart/2011/layout/HexagonRadial"/>
    <dgm:cxn modelId="{4D94321B-6501-4129-AC16-DF2D11EE2FE7}" type="presParOf" srcId="{A6E826F1-8C1F-4178-83B6-570E9730F819}" destId="{6B2968B9-EDDC-4C8A-BD94-92BBD856C2A3}" srcOrd="1" destOrd="0" presId="urn:microsoft.com/office/officeart/2011/layout/HexagonRadial"/>
    <dgm:cxn modelId="{F15B0C22-6630-4B78-86CA-EC6977F3E62C}" type="presParOf" srcId="{6B2968B9-EDDC-4C8A-BD94-92BBD856C2A3}" destId="{5C79BE4B-6ED9-4F5E-9B3A-446A2CFCF124}" srcOrd="0" destOrd="0" presId="urn:microsoft.com/office/officeart/2011/layout/HexagonRadial"/>
    <dgm:cxn modelId="{345F362E-2869-48D2-B657-90746D1C89B8}" type="presParOf" srcId="{A6E826F1-8C1F-4178-83B6-570E9730F819}" destId="{740F4BCB-3AD1-4FFA-8213-F60110B0DA3B}" srcOrd="2" destOrd="0" presId="urn:microsoft.com/office/officeart/2011/layout/HexagonRadial"/>
    <dgm:cxn modelId="{6AFF1E22-CC84-4F3A-A8CF-979B4E84FECE}" type="presParOf" srcId="{A6E826F1-8C1F-4178-83B6-570E9730F819}" destId="{220394DA-B170-4250-A30C-508870AE4851}" srcOrd="3" destOrd="0" presId="urn:microsoft.com/office/officeart/2011/layout/HexagonRadial"/>
    <dgm:cxn modelId="{FA7147AD-3085-4C9B-8D2F-C47725F66CC7}" type="presParOf" srcId="{220394DA-B170-4250-A30C-508870AE4851}" destId="{9A79CA61-487F-4990-B189-4AD729E09158}" srcOrd="0" destOrd="0" presId="urn:microsoft.com/office/officeart/2011/layout/HexagonRadial"/>
    <dgm:cxn modelId="{AB42F3B9-1072-46A1-8893-DE1CAB242419}" type="presParOf" srcId="{A6E826F1-8C1F-4178-83B6-570E9730F819}" destId="{90F04470-ED3A-4A57-97DB-075F36E9F959}" srcOrd="4" destOrd="0" presId="urn:microsoft.com/office/officeart/2011/layout/HexagonRadial"/>
    <dgm:cxn modelId="{20F4530C-EB39-42AA-9510-B008898B7E29}" type="presParOf" srcId="{A6E826F1-8C1F-4178-83B6-570E9730F819}" destId="{8BB4F4AF-DB55-4FEF-ACE6-3DC2FF08E123}" srcOrd="5" destOrd="0" presId="urn:microsoft.com/office/officeart/2011/layout/HexagonRadial"/>
    <dgm:cxn modelId="{6032B7F6-F857-4AD3-8150-743FA35E6F3F}" type="presParOf" srcId="{8BB4F4AF-DB55-4FEF-ACE6-3DC2FF08E123}" destId="{704F967F-A8ED-4934-BE53-5D1A69D009DC}" srcOrd="0" destOrd="0" presId="urn:microsoft.com/office/officeart/2011/layout/HexagonRadial"/>
    <dgm:cxn modelId="{60ABB9C5-3718-498C-B48B-1143F6C9FEB2}" type="presParOf" srcId="{A6E826F1-8C1F-4178-83B6-570E9730F819}" destId="{AA9F0A34-57D5-413F-953C-29D8492ED315}" srcOrd="6" destOrd="0" presId="urn:microsoft.com/office/officeart/2011/layout/HexagonRadial"/>
    <dgm:cxn modelId="{26FD687C-63CA-4DFA-8C33-8A8A91CE41AE}" type="presParOf" srcId="{A6E826F1-8C1F-4178-83B6-570E9730F819}" destId="{E9CFB156-6FBA-4B42-ABC5-30A52DA2C651}" srcOrd="7" destOrd="0" presId="urn:microsoft.com/office/officeart/2011/layout/HexagonRadial"/>
    <dgm:cxn modelId="{C04F4358-8784-48B4-BDB1-2E1263261062}" type="presParOf" srcId="{E9CFB156-6FBA-4B42-ABC5-30A52DA2C651}" destId="{1F50CBE6-2907-4F60-8726-8CC51E338860}" srcOrd="0" destOrd="0" presId="urn:microsoft.com/office/officeart/2011/layout/HexagonRadial"/>
    <dgm:cxn modelId="{D1E5EB80-BA33-47B0-AF4A-E72C0A86C157}" type="presParOf" srcId="{A6E826F1-8C1F-4178-83B6-570E9730F819}" destId="{96D64A13-A08C-44F5-B8B1-0D76DC461737}" srcOrd="8" destOrd="0" presId="urn:microsoft.com/office/officeart/2011/layout/HexagonRadial"/>
    <dgm:cxn modelId="{0DEADE6C-F231-40F3-904C-AAA24166354A}" type="presParOf" srcId="{A6E826F1-8C1F-4178-83B6-570E9730F819}" destId="{17E617B7-DB3F-4CC8-A884-228FF975B057}" srcOrd="9" destOrd="0" presId="urn:microsoft.com/office/officeart/2011/layout/HexagonRadial"/>
    <dgm:cxn modelId="{86C5F59C-1EA5-4929-ABCA-4E7B450D698A}" type="presParOf" srcId="{17E617B7-DB3F-4CC8-A884-228FF975B057}" destId="{E2BA8A16-B2B7-40E5-83FF-293D349915CD}" srcOrd="0" destOrd="0" presId="urn:microsoft.com/office/officeart/2011/layout/HexagonRadial"/>
    <dgm:cxn modelId="{78813D83-6DF0-4592-A00D-13428D01F96C}" type="presParOf" srcId="{A6E826F1-8C1F-4178-83B6-570E9730F819}" destId="{BB6A3D3D-3052-4166-B72C-7880BCFFF63C}" srcOrd="10" destOrd="0" presId="urn:microsoft.com/office/officeart/2011/layout/HexagonRadial"/>
    <dgm:cxn modelId="{5B8AD277-05C6-4860-8272-B4005F4AB87B}" type="presParOf" srcId="{A6E826F1-8C1F-4178-83B6-570E9730F819}" destId="{42F0C8C3-6948-447F-9E5B-6E17E36A3ED3}" srcOrd="11" destOrd="0" presId="urn:microsoft.com/office/officeart/2011/layout/HexagonRadial"/>
    <dgm:cxn modelId="{E707207A-F9AF-4789-8420-9F9D3CB0B7EA}" type="presParOf" srcId="{42F0C8C3-6948-447F-9E5B-6E17E36A3ED3}" destId="{5C9E6141-5896-4E8F-BD72-F3B430CEDED8}" srcOrd="0" destOrd="0" presId="urn:microsoft.com/office/officeart/2011/layout/HexagonRadial"/>
    <dgm:cxn modelId="{396F5568-737F-4998-8049-CDBC20ED35D5}" type="presParOf" srcId="{A6E826F1-8C1F-4178-83B6-570E9730F819}" destId="{6131816B-65C3-4AAE-8878-C003FB2DE3C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8370-DB9B-4E89-B9CC-61DECD9A67C4}">
      <dsp:nvSpPr>
        <dsp:cNvPr id="0" name=""/>
        <dsp:cNvSpPr/>
      </dsp:nvSpPr>
      <dsp:spPr>
        <a:xfrm>
          <a:off x="4117452" y="1785236"/>
          <a:ext cx="2269113" cy="1962875"/>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lumMod val="50000"/>
                </a:schemeClr>
              </a:solidFill>
            </a:rPr>
            <a:t>Protein Concentration</a:t>
          </a:r>
        </a:p>
      </dsp:txBody>
      <dsp:txXfrm>
        <a:off x="4493476" y="2110512"/>
        <a:ext cx="1517065" cy="1312323"/>
      </dsp:txXfrm>
    </dsp:sp>
    <dsp:sp modelId="{9A79CA61-487F-4990-B189-4AD729E09158}">
      <dsp:nvSpPr>
        <dsp:cNvPr id="0" name=""/>
        <dsp:cNvSpPr/>
      </dsp:nvSpPr>
      <dsp:spPr>
        <a:xfrm>
          <a:off x="5538353" y="846133"/>
          <a:ext cx="856129" cy="737669"/>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740F4BCB-3AD1-4FFA-8213-F60110B0DA3B}">
      <dsp:nvSpPr>
        <dsp:cNvPr id="0" name=""/>
        <dsp:cNvSpPr/>
      </dsp:nvSpPr>
      <dsp:spPr>
        <a:xfrm>
          <a:off x="4326470" y="0"/>
          <a:ext cx="1859522" cy="1608705"/>
        </a:xfrm>
        <a:prstGeom prst="hexagon">
          <a:avLst>
            <a:gd name="adj" fmla="val 2857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Drug development and dosing</a:t>
          </a:r>
        </a:p>
      </dsp:txBody>
      <dsp:txXfrm>
        <a:off x="4634633" y="266597"/>
        <a:ext cx="1243196" cy="1075511"/>
      </dsp:txXfrm>
    </dsp:sp>
    <dsp:sp modelId="{704F967F-A8ED-4934-BE53-5D1A69D009DC}">
      <dsp:nvSpPr>
        <dsp:cNvPr id="0" name=""/>
        <dsp:cNvSpPr/>
      </dsp:nvSpPr>
      <dsp:spPr>
        <a:xfrm>
          <a:off x="6537523" y="2225181"/>
          <a:ext cx="856129" cy="737669"/>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0F04470-ED3A-4A57-97DB-075F36E9F959}">
      <dsp:nvSpPr>
        <dsp:cNvPr id="0" name=""/>
        <dsp:cNvSpPr/>
      </dsp:nvSpPr>
      <dsp:spPr>
        <a:xfrm>
          <a:off x="6031868" y="989461"/>
          <a:ext cx="1859522" cy="1608705"/>
        </a:xfrm>
        <a:prstGeom prst="hexagon">
          <a:avLst>
            <a:gd name="adj" fmla="val 28570"/>
            <a:gd name="vf" fmla="val 115470"/>
          </a:avLst>
        </a:prstGeom>
        <a:solidFill>
          <a:schemeClr val="accent2">
            <a:hueOff val="-786744"/>
            <a:satOff val="-7966"/>
            <a:lumOff val="-29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Enzyme kinetics and rate constants</a:t>
          </a:r>
        </a:p>
      </dsp:txBody>
      <dsp:txXfrm>
        <a:off x="6340031" y="1256058"/>
        <a:ext cx="1243196" cy="1075511"/>
      </dsp:txXfrm>
    </dsp:sp>
    <dsp:sp modelId="{1F50CBE6-2907-4F60-8726-8CC51E338860}">
      <dsp:nvSpPr>
        <dsp:cNvPr id="0" name=""/>
        <dsp:cNvSpPr/>
      </dsp:nvSpPr>
      <dsp:spPr>
        <a:xfrm>
          <a:off x="5843435" y="3781868"/>
          <a:ext cx="856129" cy="737669"/>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AA9F0A34-57D5-413F-953C-29D8492ED315}">
      <dsp:nvSpPr>
        <dsp:cNvPr id="0" name=""/>
        <dsp:cNvSpPr/>
      </dsp:nvSpPr>
      <dsp:spPr>
        <a:xfrm>
          <a:off x="6031868" y="2934628"/>
          <a:ext cx="1859522" cy="1608705"/>
        </a:xfrm>
        <a:prstGeom prst="hexagon">
          <a:avLst>
            <a:gd name="adj" fmla="val 28570"/>
            <a:gd name="vf" fmla="val 115470"/>
          </a:avLst>
        </a:prstGeom>
        <a:solidFill>
          <a:schemeClr val="accent2">
            <a:hueOff val="-1573487"/>
            <a:satOff val="-15932"/>
            <a:lumOff val="-5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Biomarker development</a:t>
          </a:r>
        </a:p>
      </dsp:txBody>
      <dsp:txXfrm>
        <a:off x="6340031" y="3201225"/>
        <a:ext cx="1243196" cy="1075511"/>
      </dsp:txXfrm>
    </dsp:sp>
    <dsp:sp modelId="{E2BA8A16-B2B7-40E5-83FF-293D349915CD}">
      <dsp:nvSpPr>
        <dsp:cNvPr id="0" name=""/>
        <dsp:cNvSpPr/>
      </dsp:nvSpPr>
      <dsp:spPr>
        <a:xfrm>
          <a:off x="4121675" y="3943458"/>
          <a:ext cx="856129" cy="737669"/>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6D64A13-A08C-44F5-B8B1-0D76DC461737}">
      <dsp:nvSpPr>
        <dsp:cNvPr id="0" name=""/>
        <dsp:cNvSpPr/>
      </dsp:nvSpPr>
      <dsp:spPr>
        <a:xfrm>
          <a:off x="4326470" y="3925196"/>
          <a:ext cx="1859522" cy="1608705"/>
        </a:xfrm>
        <a:prstGeom prst="hexagon">
          <a:avLst>
            <a:gd name="adj" fmla="val 28570"/>
            <a:gd name="vf" fmla="val 115470"/>
          </a:avLst>
        </a:prstGeom>
        <a:solidFill>
          <a:schemeClr val="accent2">
            <a:hueOff val="-2360231"/>
            <a:satOff val="-23898"/>
            <a:lumOff val="-8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Food and drug industry applications</a:t>
          </a:r>
        </a:p>
      </dsp:txBody>
      <dsp:txXfrm>
        <a:off x="4634633" y="4191793"/>
        <a:ext cx="1243196" cy="1075511"/>
      </dsp:txXfrm>
    </dsp:sp>
    <dsp:sp modelId="{5C9E6141-5896-4E8F-BD72-F3B430CEDED8}">
      <dsp:nvSpPr>
        <dsp:cNvPr id="0" name=""/>
        <dsp:cNvSpPr/>
      </dsp:nvSpPr>
      <dsp:spPr>
        <a:xfrm>
          <a:off x="3106142" y="2564963"/>
          <a:ext cx="856129" cy="737669"/>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BB6A3D3D-3052-4166-B72C-7880BCFFF63C}">
      <dsp:nvSpPr>
        <dsp:cNvPr id="0" name=""/>
        <dsp:cNvSpPr/>
      </dsp:nvSpPr>
      <dsp:spPr>
        <a:xfrm>
          <a:off x="2613155" y="2935735"/>
          <a:ext cx="1859522" cy="1608705"/>
        </a:xfrm>
        <a:prstGeom prst="hexagon">
          <a:avLst>
            <a:gd name="adj" fmla="val 28570"/>
            <a:gd name="vf" fmla="val 115470"/>
          </a:avLst>
        </a:prstGeom>
        <a:solidFill>
          <a:schemeClr val="accent2">
            <a:hueOff val="-3146974"/>
            <a:satOff val="-31864"/>
            <a:lumOff val="-11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House-keeping proteins</a:t>
          </a:r>
        </a:p>
      </dsp:txBody>
      <dsp:txXfrm>
        <a:off x="2921318" y="3202332"/>
        <a:ext cx="1243196" cy="1075511"/>
      </dsp:txXfrm>
    </dsp:sp>
    <dsp:sp modelId="{6131816B-65C3-4AAE-8878-C003FB2DE3C3}">
      <dsp:nvSpPr>
        <dsp:cNvPr id="0" name=""/>
        <dsp:cNvSpPr/>
      </dsp:nvSpPr>
      <dsp:spPr>
        <a:xfrm>
          <a:off x="2613155" y="987248"/>
          <a:ext cx="1859522" cy="1608705"/>
        </a:xfrm>
        <a:prstGeom prst="hexagon">
          <a:avLst>
            <a:gd name="adj" fmla="val 28570"/>
            <a:gd name="vf" fmla="val 115470"/>
          </a:avLst>
        </a:prstGeom>
        <a:solidFill>
          <a:schemeClr val="accent2">
            <a:hueOff val="-3933718"/>
            <a:satOff val="-39830"/>
            <a:lumOff val="-1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chemeClr val="tx2">
                  <a:lumMod val="50000"/>
                </a:schemeClr>
              </a:solidFill>
            </a:rPr>
            <a:t>Data cross-comparison and validation</a:t>
          </a:r>
        </a:p>
      </dsp:txBody>
      <dsp:txXfrm>
        <a:off x="2921318" y="1253845"/>
        <a:ext cx="1243196" cy="107551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F7CEE-9632-47FF-BAEE-58FA2B3F0529}"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E6C9-F68D-4DD0-81A0-58A779FC8E54}" type="slidenum">
              <a:rPr lang="en-GB" smtClean="0"/>
              <a:t>‹#›</a:t>
            </a:fld>
            <a:endParaRPr lang="en-GB"/>
          </a:p>
        </p:txBody>
      </p:sp>
    </p:spTree>
    <p:extLst>
      <p:ext uri="{BB962C8B-B14F-4D97-AF65-F5344CB8AC3E}">
        <p14:creationId xmlns:p14="http://schemas.microsoft.com/office/powerpoint/2010/main" val="90567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esizebio.com/7214/ask-a-chemist-how-colorimetric-assays-wor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tesizebio.com/84090/optical-spectroscopy-bio-introdu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Accurate protein quantification is critical if, for example, you’re trying to determine a binding constant, measure enzyme kinetics, or if you’re preparing samples for a western blot. Even if you’re doing something more qualitative, having a good idea of how much protein you have will enable you to compare results from one experiment to the next and from one protein to the next.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Also refer to </a:t>
            </a:r>
            <a:r>
              <a:rPr lang="en-GB" sz="1200" b="0" i="0" kern="1200" dirty="0" err="1">
                <a:solidFill>
                  <a:schemeClr val="tx1"/>
                </a:solidFill>
                <a:effectLst/>
                <a:latin typeface="+mn-lt"/>
                <a:ea typeface="+mn-ea"/>
                <a:cs typeface="+mn-cs"/>
              </a:rPr>
              <a:t>protoemics</a:t>
            </a:r>
            <a:r>
              <a:rPr lang="en-GB" sz="1200" b="0" i="0" kern="1200" dirty="0">
                <a:solidFill>
                  <a:schemeClr val="tx1"/>
                </a:solidFill>
                <a:effectLst/>
                <a:latin typeface="+mn-lt"/>
                <a:ea typeface="+mn-ea"/>
                <a:cs typeface="+mn-cs"/>
              </a:rPr>
              <a:t> and western blot </a:t>
            </a:r>
            <a:r>
              <a:rPr lang="en-GB" sz="1200" b="0" i="0" kern="1200" dirty="0" err="1">
                <a:solidFill>
                  <a:schemeClr val="tx1"/>
                </a:solidFill>
                <a:effectLst/>
                <a:latin typeface="+mn-lt"/>
                <a:ea typeface="+mn-ea"/>
                <a:cs typeface="+mn-cs"/>
              </a:rPr>
              <a:t>sds</a:t>
            </a:r>
            <a:r>
              <a:rPr lang="en-GB" sz="1200" b="0" i="0" kern="1200" dirty="0">
                <a:solidFill>
                  <a:schemeClr val="tx1"/>
                </a:solidFill>
                <a:effectLst/>
                <a:latin typeface="+mn-lt"/>
                <a:ea typeface="+mn-ea"/>
                <a:cs typeface="+mn-cs"/>
              </a:rPr>
              <a:t>/page presentations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several ways to measure protein concentration, and each of them has its own advantages and disadvantages. It can be difficult to decide on the best method for your protein and the solution it is in (particularly if you’re working with detergents!).</a:t>
            </a:r>
          </a:p>
          <a:p>
            <a:endParaRPr lang="en-GB" dirty="0"/>
          </a:p>
          <a:p>
            <a:r>
              <a:rPr lang="en-GB" dirty="0"/>
              <a:t>Then go into how there are lots of types and then say here I will mention 3 of the </a:t>
            </a:r>
            <a:r>
              <a:rPr lang="en-GB" dirty="0" err="1"/>
              <a:t>mostr</a:t>
            </a:r>
            <a:r>
              <a:rPr lang="en-GB" dirty="0"/>
              <a:t> common ways. </a:t>
            </a:r>
          </a:p>
          <a:p>
            <a:endParaRPr lang="en-GB" dirty="0"/>
          </a:p>
        </p:txBody>
      </p:sp>
      <p:sp>
        <p:nvSpPr>
          <p:cNvPr id="4" name="Slide Number Placeholder 3"/>
          <p:cNvSpPr>
            <a:spLocks noGrp="1"/>
          </p:cNvSpPr>
          <p:nvPr>
            <p:ph type="sldNum" sz="quarter" idx="5"/>
          </p:nvPr>
        </p:nvSpPr>
        <p:spPr/>
        <p:txBody>
          <a:bodyPr/>
          <a:lstStyle/>
          <a:p>
            <a:fld id="{4C5AE6C9-F68D-4DD0-81A0-58A779FC8E54}" type="slidenum">
              <a:rPr lang="en-GB" smtClean="0"/>
              <a:t>2</a:t>
            </a:fld>
            <a:endParaRPr lang="en-GB"/>
          </a:p>
        </p:txBody>
      </p:sp>
    </p:spTree>
    <p:extLst>
      <p:ext uri="{BB962C8B-B14F-4D97-AF65-F5344CB8AC3E}">
        <p14:creationId xmlns:p14="http://schemas.microsoft.com/office/powerpoint/2010/main" val="392891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There are good reasons that the paper first describing the Bradford Assay has been cited thousands of times! (2) </a:t>
            </a:r>
            <a:r>
              <a:rPr lang="en-GB" sz="1200" b="1" i="0" kern="1200" dirty="0">
                <a:solidFill>
                  <a:schemeClr val="tx1"/>
                </a:solidFill>
                <a:effectLst/>
                <a:latin typeface="+mn-lt"/>
                <a:ea typeface="+mn-ea"/>
                <a:cs typeface="+mn-cs"/>
                <a:hlinkClick r:id="rId3"/>
              </a:rPr>
              <a:t>The Bradford assay is a simple colorimetric assay</a:t>
            </a:r>
            <a:r>
              <a:rPr lang="en-GB" sz="1200" b="0" i="0" kern="1200" dirty="0">
                <a:solidFill>
                  <a:schemeClr val="tx1"/>
                </a:solidFill>
                <a:effectLst/>
                <a:latin typeface="+mn-lt"/>
                <a:ea typeface="+mn-ea"/>
                <a:cs typeface="+mn-cs"/>
              </a:rPr>
              <a:t> for protein quantification.</a:t>
            </a:r>
          </a:p>
          <a:p>
            <a:r>
              <a:rPr lang="en-GB" sz="1200" b="0" i="0" kern="1200" dirty="0">
                <a:solidFill>
                  <a:schemeClr val="tx1"/>
                </a:solidFill>
                <a:effectLst/>
                <a:latin typeface="+mn-lt"/>
                <a:ea typeface="+mn-ea"/>
                <a:cs typeface="+mn-cs"/>
              </a:rPr>
              <a:t>It’s based on the interaction between Coomassie brilliant blue and the arginine and aromatic residues in your protein. When the dye binds to these residues, its colour changes, and the maximum absorption shifts from 470 nm to 595 nm. </a:t>
            </a:r>
          </a:p>
          <a:p>
            <a:endParaRPr lang="en-GB" sz="1800" b="0" i="0" kern="1200" dirty="0">
              <a:solidFill>
                <a:schemeClr val="tx1"/>
              </a:solidFill>
              <a:effectLst/>
              <a:latin typeface="+mn-lt"/>
              <a:ea typeface="+mn-ea"/>
              <a:cs typeface="+mn-cs"/>
            </a:endParaRPr>
          </a:p>
          <a:p>
            <a:r>
              <a:rPr lang="en-GB" sz="1800" b="0" i="0" kern="1200" dirty="0">
                <a:solidFill>
                  <a:schemeClr val="tx1"/>
                </a:solidFill>
                <a:effectLst/>
                <a:latin typeface="+mn-lt"/>
                <a:ea typeface="+mn-ea"/>
                <a:cs typeface="+mn-cs"/>
              </a:rPr>
              <a:t>In general, you measure the absorbance of a series of known concentrations of a standard protein [e.g., bovine serum albumin (BSA) or bovine γ-globulin (BGG)] to create a standard curve, and use this standard curve to calculate protein concentration based on its absorbance. – coins analogy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NEGATIVE: the Bradford assay depends on the sequence of your protein. If your protein doesn’t contain a decent number of arginine and/or aromatic residues, then the dye will not bind to the protein as efficiently, resulting in an underestimation of your protein concentration.</a:t>
            </a:r>
            <a:endParaRPr lang="en-GB" sz="1800" b="0" i="0" kern="1200" dirty="0">
              <a:solidFill>
                <a:schemeClr val="tx1"/>
              </a:solidFill>
              <a:effectLst/>
              <a:latin typeface="+mn-lt"/>
              <a:ea typeface="+mn-ea"/>
              <a:cs typeface="+mn-cs"/>
            </a:endParaRPr>
          </a:p>
          <a:p>
            <a:r>
              <a:rPr lang="en-GB" sz="1800" b="0" i="0" kern="1200" dirty="0">
                <a:solidFill>
                  <a:schemeClr val="tx1"/>
                </a:solidFill>
                <a:effectLst/>
                <a:latin typeface="+mn-lt"/>
                <a:ea typeface="+mn-ea"/>
                <a:cs typeface="+mn-cs"/>
              </a:rPr>
              <a:t> </a:t>
            </a:r>
          </a:p>
          <a:p>
            <a:endParaRPr lang="en-GB" sz="1800" b="0" i="0" kern="1200" dirty="0">
              <a:solidFill>
                <a:schemeClr val="tx1"/>
              </a:solidFill>
              <a:effectLst/>
              <a:latin typeface="+mn-lt"/>
              <a:ea typeface="+mn-ea"/>
              <a:cs typeface="+mn-cs"/>
            </a:endParaRPr>
          </a:p>
          <a:p>
            <a:endParaRPr lang="en-GB" sz="18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AE6C9-F68D-4DD0-81A0-58A779FC8E54}" type="slidenum">
              <a:rPr lang="en-GB" smtClean="0"/>
              <a:t>3</a:t>
            </a:fld>
            <a:endParaRPr lang="en-GB"/>
          </a:p>
        </p:txBody>
      </p:sp>
    </p:spTree>
    <p:extLst>
      <p:ext uri="{BB962C8B-B14F-4D97-AF65-F5344CB8AC3E}">
        <p14:creationId xmlns:p14="http://schemas.microsoft.com/office/powerpoint/2010/main" val="129123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Originally developed in 1985, the BCA assay is another colorimetric assay. (3) This two-step assay first makes use of the biuret reaction, in which the protein backbone chelates Cu</a:t>
            </a:r>
            <a:r>
              <a:rPr lang="en-GB" sz="1200" b="0" i="0" kern="1200" baseline="30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ions and reduces them to Cu</a:t>
            </a:r>
            <a:r>
              <a:rPr lang="en-GB" sz="1200" b="0" i="0" kern="1200" baseline="300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ions. In the second step, the Cu</a:t>
            </a:r>
            <a:r>
              <a:rPr lang="en-GB" sz="1200" b="0" i="0" kern="1200" baseline="300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ions react with BCA to form a purple-</a:t>
            </a:r>
            <a:r>
              <a:rPr lang="en-GB" sz="1200" b="0" i="0" kern="1200" dirty="0" err="1">
                <a:solidFill>
                  <a:schemeClr val="tx1"/>
                </a:solidFill>
                <a:effectLst/>
                <a:latin typeface="+mn-lt"/>
                <a:ea typeface="+mn-ea"/>
                <a:cs typeface="+mn-cs"/>
              </a:rPr>
              <a:t>colored</a:t>
            </a:r>
            <a:r>
              <a:rPr lang="en-GB" sz="1200" b="0" i="0" kern="1200" dirty="0">
                <a:solidFill>
                  <a:schemeClr val="tx1"/>
                </a:solidFill>
                <a:effectLst/>
                <a:latin typeface="+mn-lt"/>
                <a:ea typeface="+mn-ea"/>
                <a:cs typeface="+mn-cs"/>
              </a:rPr>
              <a:t> product that absorbs at 562 nm. </a:t>
            </a:r>
          </a:p>
          <a:p>
            <a:r>
              <a:rPr lang="en-GB" sz="1200" b="0" i="0" kern="1200" dirty="0">
                <a:solidFill>
                  <a:schemeClr val="tx1"/>
                </a:solidFill>
                <a:effectLst/>
                <a:latin typeface="+mn-lt"/>
                <a:ea typeface="+mn-ea"/>
                <a:cs typeface="+mn-cs"/>
              </a:rPr>
              <a:t>Conveniently, the </a:t>
            </a:r>
            <a:r>
              <a:rPr lang="en-GB" sz="1200" b="0" i="0" kern="1200" dirty="0" err="1">
                <a:solidFill>
                  <a:schemeClr val="tx1"/>
                </a:solidFill>
                <a:effectLst/>
                <a:latin typeface="+mn-lt"/>
                <a:ea typeface="+mn-ea"/>
                <a:cs typeface="+mn-cs"/>
              </a:rPr>
              <a:t>color</a:t>
            </a:r>
            <a:r>
              <a:rPr lang="en-GB" sz="1200" b="0" i="0" kern="1200" dirty="0">
                <a:solidFill>
                  <a:schemeClr val="tx1"/>
                </a:solidFill>
                <a:effectLst/>
                <a:latin typeface="+mn-lt"/>
                <a:ea typeface="+mn-ea"/>
                <a:cs typeface="+mn-cs"/>
              </a:rPr>
              <a:t> intensity is proportional to the amount of protein and, like the Bradford assay, each sample’s intensity must also be compared to a standard curve based on a series of known protein standards.</a:t>
            </a:r>
          </a:p>
          <a:p>
            <a:endParaRPr lang="en-GB" dirty="0"/>
          </a:p>
          <a:p>
            <a:r>
              <a:rPr lang="en-GB" sz="1200" b="0" i="0" kern="1200" dirty="0">
                <a:solidFill>
                  <a:schemeClr val="tx1"/>
                </a:solidFill>
                <a:effectLst/>
                <a:latin typeface="+mn-lt"/>
                <a:ea typeface="+mn-ea"/>
                <a:cs typeface="+mn-cs"/>
              </a:rPr>
              <a:t>Because the peptide backbone is involved in the reaction, the BCA assay is less affected by differences in the amino acid composition. However, the reaction is influenced by cysteine, tyrosine, and tryptophan residues. In addition, BCA reagents are not sensitive to detergents and </a:t>
            </a:r>
            <a:r>
              <a:rPr lang="en-GB" sz="1200" b="0" i="0" kern="1200" dirty="0" err="1">
                <a:solidFill>
                  <a:schemeClr val="tx1"/>
                </a:solidFill>
                <a:effectLst/>
                <a:latin typeface="+mn-lt"/>
                <a:ea typeface="+mn-ea"/>
                <a:cs typeface="+mn-cs"/>
              </a:rPr>
              <a:t>denaturents</a:t>
            </a:r>
            <a:r>
              <a:rPr lang="en-GB" sz="1200" b="0" i="0" kern="1200" dirty="0">
                <a:solidFill>
                  <a:schemeClr val="tx1"/>
                </a:solidFill>
                <a:effectLst/>
                <a:latin typeface="+mn-lt"/>
                <a:ea typeface="+mn-ea"/>
                <a:cs typeface="+mn-cs"/>
              </a:rPr>
              <a:t>, so it’s okay to have those in your buffer.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NEGATIVE: The reaction takes some time to proceed. Usually, the samples are incubated at 37°C for 15–30 min. Just enough time to grab a coffee. Also, as in the Bradford assay, you determine your protein concentration by creating a standard curve from a known, standard protein. So again, the same pitfalls apply. While slower than the Bradford assay, the BCA assay is a great option if your protein samples contain &gt;5% detergents. </a:t>
            </a:r>
            <a:endParaRPr lang="en-GB" dirty="0"/>
          </a:p>
        </p:txBody>
      </p:sp>
      <p:sp>
        <p:nvSpPr>
          <p:cNvPr id="4" name="Slide Number Placeholder 3"/>
          <p:cNvSpPr>
            <a:spLocks noGrp="1"/>
          </p:cNvSpPr>
          <p:nvPr>
            <p:ph type="sldNum" sz="quarter" idx="5"/>
          </p:nvPr>
        </p:nvSpPr>
        <p:spPr/>
        <p:txBody>
          <a:bodyPr/>
          <a:lstStyle/>
          <a:p>
            <a:fld id="{4C5AE6C9-F68D-4DD0-81A0-58A779FC8E54}" type="slidenum">
              <a:rPr lang="en-GB" smtClean="0"/>
              <a:t>4</a:t>
            </a:fld>
            <a:endParaRPr lang="en-GB"/>
          </a:p>
        </p:txBody>
      </p:sp>
    </p:spTree>
    <p:extLst>
      <p:ext uri="{BB962C8B-B14F-4D97-AF65-F5344CB8AC3E}">
        <p14:creationId xmlns:p14="http://schemas.microsoft.com/office/powerpoint/2010/main" val="341991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work for protein mixtures – </a:t>
            </a:r>
            <a:r>
              <a:rPr lang="en-GB" dirty="0" err="1"/>
              <a:t>i.e</a:t>
            </a:r>
            <a:r>
              <a:rPr lang="en-GB" dirty="0"/>
              <a:t> cell lysates, blood sample, tissue – and single protein solutions – </a:t>
            </a:r>
            <a:r>
              <a:rPr lang="en-GB" dirty="0" err="1"/>
              <a:t>i.e</a:t>
            </a:r>
            <a:r>
              <a:rPr lang="en-GB" dirty="0"/>
              <a:t> an unknown concentration sample of one specific enzyme</a:t>
            </a:r>
          </a:p>
          <a:p>
            <a:br>
              <a:rPr lang="en-GB" dirty="0"/>
            </a:br>
            <a:r>
              <a:rPr lang="en-GB" dirty="0"/>
              <a:t>UV-Vis absorbance works for single protein solutions of which we know the molar extinction coefficient. </a:t>
            </a:r>
          </a:p>
          <a:p>
            <a:endParaRPr lang="en-GB" dirty="0"/>
          </a:p>
          <a:p>
            <a:r>
              <a:rPr lang="en-GB" sz="1200" b="0" i="0" kern="1200" dirty="0">
                <a:solidFill>
                  <a:schemeClr val="tx1"/>
                </a:solidFill>
                <a:effectLst/>
                <a:latin typeface="+mn-lt"/>
                <a:ea typeface="+mn-ea"/>
                <a:cs typeface="+mn-cs"/>
              </a:rPr>
              <a:t>Simple but often unreliable, this protein quantification method estimates the amount of protein by measuring the characteristic absorption of the aromatic residues, tyrosine, and tryptophan, at 280 nm on a </a:t>
            </a:r>
            <a:r>
              <a:rPr lang="en-GB" sz="1200" b="1" i="0" kern="1200" dirty="0">
                <a:solidFill>
                  <a:schemeClr val="tx1"/>
                </a:solidFill>
                <a:effectLst/>
                <a:latin typeface="+mn-lt"/>
                <a:ea typeface="+mn-ea"/>
                <a:cs typeface="+mn-cs"/>
                <a:hlinkClick r:id="rId3"/>
              </a:rPr>
              <a:t>UV-Vis spectrometer</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Once you know the absorbance of your protein at 280 nm (A</a:t>
            </a:r>
            <a:r>
              <a:rPr lang="en-GB" sz="1200" b="0" i="0" kern="1200" baseline="-25000" dirty="0">
                <a:solidFill>
                  <a:schemeClr val="tx1"/>
                </a:solidFill>
                <a:effectLst/>
                <a:latin typeface="+mn-lt"/>
                <a:ea typeface="+mn-ea"/>
                <a:cs typeface="+mn-cs"/>
              </a:rPr>
              <a:t>280</a:t>
            </a:r>
            <a:r>
              <a:rPr lang="en-GB" sz="1200" b="0" i="0" kern="1200" dirty="0">
                <a:solidFill>
                  <a:schemeClr val="tx1"/>
                </a:solidFill>
                <a:effectLst/>
                <a:latin typeface="+mn-lt"/>
                <a:ea typeface="+mn-ea"/>
                <a:cs typeface="+mn-cs"/>
              </a:rPr>
              <a:t>), as well as its extinction coefficient, you can use the Beer–Lambert law to calculate protein concentration:</a:t>
            </a:r>
          </a:p>
          <a:p>
            <a:r>
              <a:rPr lang="en-GB" sz="1200" b="0" i="1" kern="1200" dirty="0">
                <a:solidFill>
                  <a:schemeClr val="tx1"/>
                </a:solidFill>
                <a:effectLst/>
                <a:latin typeface="+mn-lt"/>
                <a:ea typeface="+mn-ea"/>
                <a:cs typeface="+mn-cs"/>
              </a:rPr>
              <a:t>A</a:t>
            </a:r>
            <a:r>
              <a:rPr lang="en-GB" sz="1200" b="0" i="0" kern="1200" dirty="0">
                <a:solidFill>
                  <a:schemeClr val="tx1"/>
                </a:solidFill>
                <a:effectLst/>
                <a:latin typeface="+mn-lt"/>
                <a:ea typeface="+mn-ea"/>
                <a:cs typeface="+mn-cs"/>
              </a:rPr>
              <a:t> = ε </a:t>
            </a:r>
            <a:r>
              <a:rPr lang="en-GB" sz="1200" b="0" i="1" kern="1200" dirty="0">
                <a:solidFill>
                  <a:schemeClr val="tx1"/>
                </a:solidFill>
                <a:effectLst/>
                <a:latin typeface="+mn-lt"/>
                <a:ea typeface="+mn-ea"/>
                <a:cs typeface="+mn-cs"/>
              </a:rPr>
              <a:t>l c</a:t>
            </a:r>
          </a:p>
          <a:p>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you’re working with purified protein samples and if you measure the complete UV-vis spectrum of your protein sample rather than just the A</a:t>
            </a:r>
            <a:r>
              <a:rPr lang="en-GB" sz="1200" b="0" i="0" kern="1200" baseline="-25000" dirty="0">
                <a:solidFill>
                  <a:schemeClr val="tx1"/>
                </a:solidFill>
                <a:effectLst/>
                <a:latin typeface="+mn-lt"/>
                <a:ea typeface="+mn-ea"/>
                <a:cs typeface="+mn-cs"/>
              </a:rPr>
              <a:t>280</a:t>
            </a:r>
            <a:r>
              <a:rPr lang="en-GB" sz="1200" b="0" i="0" kern="1200" dirty="0">
                <a:solidFill>
                  <a:schemeClr val="tx1"/>
                </a:solidFill>
                <a:effectLst/>
                <a:latin typeface="+mn-lt"/>
                <a:ea typeface="+mn-ea"/>
                <a:cs typeface="+mn-cs"/>
              </a:rPr>
              <a:t>, you can also see if there are any soluble aggregates/contaminants in your sample by looking for absorbance at 230 nm/elsewhere.</a:t>
            </a:r>
          </a:p>
          <a:p>
            <a:endParaRPr lang="en-GB" dirty="0"/>
          </a:p>
          <a:p>
            <a:r>
              <a:rPr lang="en-GB" sz="1200" b="0" i="0" kern="1200" dirty="0">
                <a:solidFill>
                  <a:schemeClr val="tx1"/>
                </a:solidFill>
                <a:effectLst/>
                <a:latin typeface="+mn-lt"/>
                <a:ea typeface="+mn-ea"/>
                <a:cs typeface="+mn-cs"/>
              </a:rPr>
              <a:t>NEGATIVE: Every protein has a different number of tyrosine and tryptophan residues and, annoyingly, you may not know the experimental extinction of your protein. Alcohols, certain buffer ions, and nucleic acids all absorb at 280 nm, thereby making this measurement non-specific for protein if any of these other molecules are present.</a:t>
            </a:r>
            <a:endParaRPr lang="en-GB" dirty="0"/>
          </a:p>
        </p:txBody>
      </p:sp>
      <p:sp>
        <p:nvSpPr>
          <p:cNvPr id="4" name="Slide Number Placeholder 3"/>
          <p:cNvSpPr>
            <a:spLocks noGrp="1"/>
          </p:cNvSpPr>
          <p:nvPr>
            <p:ph type="sldNum" sz="quarter" idx="5"/>
          </p:nvPr>
        </p:nvSpPr>
        <p:spPr/>
        <p:txBody>
          <a:bodyPr/>
          <a:lstStyle/>
          <a:p>
            <a:fld id="{4C5AE6C9-F68D-4DD0-81A0-58A779FC8E54}" type="slidenum">
              <a:rPr lang="en-GB" smtClean="0"/>
              <a:t>5</a:t>
            </a:fld>
            <a:endParaRPr lang="en-GB"/>
          </a:p>
        </p:txBody>
      </p:sp>
    </p:spTree>
    <p:extLst>
      <p:ext uri="{BB962C8B-B14F-4D97-AF65-F5344CB8AC3E}">
        <p14:creationId xmlns:p14="http://schemas.microsoft.com/office/powerpoint/2010/main" val="255408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DC0E41-3420-9149-AD22-A68DA93BFBF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768B-56DB-E24C-8FD7-A8673FD198EC}" type="slidenum">
              <a:rPr lang="en-US" smtClean="0"/>
              <a:t>‹#›</a:t>
            </a:fld>
            <a:endParaRPr lang="en-US"/>
          </a:p>
        </p:txBody>
      </p:sp>
    </p:spTree>
    <p:extLst>
      <p:ext uri="{BB962C8B-B14F-4D97-AF65-F5344CB8AC3E}">
        <p14:creationId xmlns:p14="http://schemas.microsoft.com/office/powerpoint/2010/main" val="12026985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DC0E41-3420-9149-AD22-A68DA93BFBFE}" type="datetimeFigureOut">
              <a:rPr lang="en-US" smtClean="0"/>
              <a:t>11/18/2025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3E768B-56DB-E24C-8FD7-A8673FD198EC}" type="slidenum">
              <a:rPr lang="en-US" smtClean="0"/>
              <a:t>‹#›</a:t>
            </a:fld>
            <a:endParaRPr lang="en-US"/>
          </a:p>
        </p:txBody>
      </p:sp>
    </p:spTree>
    <p:extLst>
      <p:ext uri="{BB962C8B-B14F-4D97-AF65-F5344CB8AC3E}">
        <p14:creationId xmlns:p14="http://schemas.microsoft.com/office/powerpoint/2010/main" val="305245025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doi.org/10.1006/abio.1976.9999"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doi.org/10.1016/0003-2697(85)90442-7"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doi.org/10.1016/j.ab.2009.03.0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6"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37" name="Straight Connector 36">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Isosceles Triangle 40">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Isosceles Triangle 44">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47" name="Rectangle 4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Isosceles Triangle 5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Isosceles Triangle 5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Isosceles Triangle 5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51436D54-59D5-F6DC-580C-8981360F46E1}"/>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lnSpc>
                <a:spcPct val="90000"/>
              </a:lnSpc>
            </a:pPr>
            <a:r>
              <a:rPr lang="en-US" sz="5400" dirty="0"/>
              <a:t>Protein Quantification Assays  </a:t>
            </a:r>
            <a:endParaRPr lang="en-US" sz="5400"/>
          </a:p>
        </p:txBody>
      </p:sp>
    </p:spTree>
    <p:extLst>
      <p:ext uri="{BB962C8B-B14F-4D97-AF65-F5344CB8AC3E}">
        <p14:creationId xmlns:p14="http://schemas.microsoft.com/office/powerpoint/2010/main" val="39837637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21B28-A99F-0AE9-C3BF-89C93F49CE4C}"/>
              </a:ext>
            </a:extLst>
          </p:cNvPr>
          <p:cNvSpPr>
            <a:spLocks noGrp="1"/>
          </p:cNvSpPr>
          <p:nvPr>
            <p:ph type="title"/>
          </p:nvPr>
        </p:nvSpPr>
        <p:spPr>
          <a:xfrm>
            <a:off x="1683453" y="412998"/>
            <a:ext cx="8596668" cy="1320800"/>
          </a:xfrm>
        </p:spPr>
        <p:txBody>
          <a:bodyPr>
            <a:normAutofit/>
          </a:bodyPr>
          <a:lstStyle/>
          <a:p>
            <a:r>
              <a:rPr lang="en-GB" dirty="0"/>
              <a:t>Why is protein quantification important?</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7" name="Diagram 6">
            <a:extLst>
              <a:ext uri="{FF2B5EF4-FFF2-40B4-BE49-F238E27FC236}">
                <a16:creationId xmlns:a16="http://schemas.microsoft.com/office/drawing/2014/main" id="{6A28213D-4D51-49E9-40A6-13AAEBFEE7FE}"/>
              </a:ext>
            </a:extLst>
          </p:cNvPr>
          <p:cNvGraphicFramePr/>
          <p:nvPr>
            <p:extLst>
              <p:ext uri="{D42A27DB-BD31-4B8C-83A1-F6EECF244321}">
                <p14:modId xmlns:p14="http://schemas.microsoft.com/office/powerpoint/2010/main" val="3153474391"/>
              </p:ext>
            </p:extLst>
          </p:nvPr>
        </p:nvGraphicFramePr>
        <p:xfrm>
          <a:off x="594253" y="1119248"/>
          <a:ext cx="10504547" cy="553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35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8A2CF-8074-6EDE-46CC-3505A0835F6E}"/>
              </a:ext>
            </a:extLst>
          </p:cNvPr>
          <p:cNvSpPr>
            <a:spLocks noGrp="1"/>
          </p:cNvSpPr>
          <p:nvPr>
            <p:ph type="title"/>
          </p:nvPr>
        </p:nvSpPr>
        <p:spPr>
          <a:xfrm>
            <a:off x="1333502" y="609600"/>
            <a:ext cx="8596668" cy="1320800"/>
          </a:xfrm>
        </p:spPr>
        <p:txBody>
          <a:bodyPr>
            <a:normAutofit/>
          </a:bodyPr>
          <a:lstStyle/>
          <a:p>
            <a:r>
              <a:rPr lang="en-GB" dirty="0"/>
              <a:t>1. The Bradford Assay</a:t>
            </a:r>
          </a:p>
        </p:txBody>
      </p:sp>
      <p:sp>
        <p:nvSpPr>
          <p:cNvPr id="33" name="Isosceles Triangle 32">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Isosceles Triangle 34">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37" name="Straight Connector 36">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A diagram of a test tube&#10;&#10;AI-generated content may be incorrect.">
            <a:extLst>
              <a:ext uri="{FF2B5EF4-FFF2-40B4-BE49-F238E27FC236}">
                <a16:creationId xmlns:a16="http://schemas.microsoft.com/office/drawing/2014/main" id="{1A6B26B8-E6B6-DB4F-0A92-75D412D22F4A}"/>
              </a:ext>
            </a:extLst>
          </p:cNvPr>
          <p:cNvPicPr>
            <a:picLocks noChangeAspect="1"/>
          </p:cNvPicPr>
          <p:nvPr/>
        </p:nvPicPr>
        <p:blipFill>
          <a:blip r:embed="rId3">
            <a:extLst>
              <a:ext uri="{28A0092B-C50C-407E-A947-70E740481C1C}">
                <a14:useLocalDpi xmlns:a14="http://schemas.microsoft.com/office/drawing/2010/main" val="0"/>
              </a:ext>
            </a:extLst>
          </a:blip>
          <a:srcRect l="22127" t="10714" r="21331" b="8061"/>
          <a:stretch>
            <a:fillRect/>
          </a:stretch>
        </p:blipFill>
        <p:spPr>
          <a:xfrm>
            <a:off x="6121400" y="144194"/>
            <a:ext cx="5930378" cy="5963391"/>
          </a:xfrm>
          <a:prstGeom prst="rect">
            <a:avLst/>
          </a:prstGeom>
        </p:spPr>
      </p:pic>
      <p:pic>
        <p:nvPicPr>
          <p:cNvPr id="3078" name="Picture 6" descr="Bradford assay standard curve for microtiter plate format with bovine... |  Download Scientific Diagram">
            <a:extLst>
              <a:ext uri="{FF2B5EF4-FFF2-40B4-BE49-F238E27FC236}">
                <a16:creationId xmlns:a16="http://schemas.microsoft.com/office/drawing/2014/main" id="{956CEC4E-7568-AEF4-542F-EB5F51BF2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3108936"/>
            <a:ext cx="3930516" cy="2259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ich protein assay is best for you? - Azure Biosystems">
            <a:extLst>
              <a:ext uri="{FF2B5EF4-FFF2-40B4-BE49-F238E27FC236}">
                <a16:creationId xmlns:a16="http://schemas.microsoft.com/office/drawing/2014/main" id="{90EC1773-2383-CDAB-AB4A-BF60498294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97"/>
          <a:stretch>
            <a:fillRect/>
          </a:stretch>
        </p:blipFill>
        <p:spPr bwMode="auto">
          <a:xfrm>
            <a:off x="2976757" y="4176628"/>
            <a:ext cx="2973722" cy="1927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09A43F-E3B1-2BED-8031-890C97056B5B}"/>
              </a:ext>
            </a:extLst>
          </p:cNvPr>
          <p:cNvSpPr txBox="1"/>
          <p:nvPr/>
        </p:nvSpPr>
        <p:spPr>
          <a:xfrm>
            <a:off x="619654" y="1422400"/>
            <a:ext cx="6805614" cy="2031325"/>
          </a:xfrm>
          <a:prstGeom prst="rect">
            <a:avLst/>
          </a:prstGeom>
          <a:noFill/>
        </p:spPr>
        <p:txBody>
          <a:bodyPr wrap="square" rtlCol="0">
            <a:spAutoFit/>
          </a:bodyPr>
          <a:lstStyle/>
          <a:p>
            <a:pPr marL="285750" indent="-285750">
              <a:buFontTx/>
              <a:buChar char="-"/>
            </a:pPr>
            <a:r>
              <a:rPr lang="en-GB" dirty="0"/>
              <a:t>Bradford reagent is added; absorbance measured at 595nm and compared to known standards.</a:t>
            </a:r>
          </a:p>
          <a:p>
            <a:pPr marL="285750" indent="-285750">
              <a:buFontTx/>
              <a:buChar char="-"/>
            </a:pPr>
            <a:r>
              <a:rPr lang="en-GB" dirty="0"/>
              <a:t>Quick (5 mins), easy, and stable for 1 hour.</a:t>
            </a:r>
          </a:p>
          <a:p>
            <a:pPr marL="285750" indent="-285750">
              <a:buFontTx/>
              <a:buChar char="-"/>
            </a:pPr>
            <a:r>
              <a:rPr lang="en-GB" dirty="0"/>
              <a:t>Not affected by reducing agents like DTT</a:t>
            </a:r>
          </a:p>
          <a:p>
            <a:pPr marL="285750" indent="-285750">
              <a:buFontTx/>
              <a:buChar char="-"/>
            </a:pPr>
            <a:r>
              <a:rPr lang="en-GB" dirty="0"/>
              <a:t>Depends on protein sequence and accurate standard dilutions</a:t>
            </a:r>
          </a:p>
          <a:p>
            <a:pPr marL="285750" indent="-285750">
              <a:buFontTx/>
              <a:buChar char="-"/>
            </a:pPr>
            <a:endParaRPr lang="en-GB" dirty="0"/>
          </a:p>
          <a:p>
            <a:pPr marL="285750" indent="-285750">
              <a:buFontTx/>
              <a:buChar char="-"/>
            </a:pPr>
            <a:endParaRPr lang="en-GB" dirty="0"/>
          </a:p>
        </p:txBody>
      </p:sp>
      <p:sp>
        <p:nvSpPr>
          <p:cNvPr id="9" name="TextBox 8">
            <a:extLst>
              <a:ext uri="{FF2B5EF4-FFF2-40B4-BE49-F238E27FC236}">
                <a16:creationId xmlns:a16="http://schemas.microsoft.com/office/drawing/2014/main" id="{BBE12142-8706-5E21-9272-021C9373F089}"/>
              </a:ext>
            </a:extLst>
          </p:cNvPr>
          <p:cNvSpPr txBox="1"/>
          <p:nvPr/>
        </p:nvSpPr>
        <p:spPr>
          <a:xfrm>
            <a:off x="212491" y="6326934"/>
            <a:ext cx="12188825" cy="461665"/>
          </a:xfrm>
          <a:prstGeom prst="rect">
            <a:avLst/>
          </a:prstGeom>
          <a:noFill/>
        </p:spPr>
        <p:txBody>
          <a:bodyPr wrap="square">
            <a:spAutoFit/>
          </a:bodyPr>
          <a:lstStyle/>
          <a:p>
            <a:pPr algn="l">
              <a:spcAft>
                <a:spcPts val="2400"/>
              </a:spcAft>
            </a:pPr>
            <a:r>
              <a:rPr lang="en-GB" sz="1200" b="0" i="0" dirty="0">
                <a:effectLst/>
              </a:rPr>
              <a:t>Bradford MM. (1976) </a:t>
            </a:r>
            <a:r>
              <a:rPr lang="en-GB" sz="1200" b="1" i="0" dirty="0">
                <a:effectLst/>
                <a:hlinkClick r:id="rId6">
                  <a:extLst>
                    <a:ext uri="{A12FA001-AC4F-418D-AE19-62706E023703}">
                      <ahyp:hlinkClr xmlns:ahyp="http://schemas.microsoft.com/office/drawing/2018/hyperlinkcolor" val="tx"/>
                    </a:ext>
                  </a:extLst>
                </a:hlinkClick>
              </a:rPr>
              <a:t>A rapid and sensitive method for the quantitation of microgram quantities of protein utilizing the principle of protein-dye binding</a:t>
            </a:r>
            <a:r>
              <a:rPr lang="en-GB" sz="1200" b="0" i="0" dirty="0">
                <a:effectLst/>
              </a:rPr>
              <a:t>. </a:t>
            </a:r>
            <a:r>
              <a:rPr lang="en-GB" sz="1200" b="0" i="1" dirty="0">
                <a:effectLst/>
              </a:rPr>
              <a:t>Anal </a:t>
            </a:r>
            <a:r>
              <a:rPr lang="en-GB" sz="1200" b="0" i="1" dirty="0" err="1">
                <a:effectLst/>
              </a:rPr>
              <a:t>Biochem</a:t>
            </a:r>
            <a:r>
              <a:rPr lang="en-GB" sz="1200" b="0" i="0" dirty="0">
                <a:effectLst/>
              </a:rPr>
              <a:t>. </a:t>
            </a:r>
            <a:r>
              <a:rPr lang="en-GB" sz="1200" b="1" i="0" dirty="0">
                <a:effectLst/>
              </a:rPr>
              <a:t>72</a:t>
            </a:r>
            <a:r>
              <a:rPr lang="en-GB" sz="1200" b="0" i="0" dirty="0">
                <a:effectLst/>
              </a:rPr>
              <a:t>:248-54.</a:t>
            </a:r>
          </a:p>
        </p:txBody>
      </p:sp>
    </p:spTree>
    <p:extLst>
      <p:ext uri="{BB962C8B-B14F-4D97-AF65-F5344CB8AC3E}">
        <p14:creationId xmlns:p14="http://schemas.microsoft.com/office/powerpoint/2010/main" val="406848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Isosceles Triangle 34">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37" name="Straight Connector 36">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1"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098" name="Picture 2" descr="Pierce BCA Protein Assay Kit from Thermo Scientific | Biocompare.com  Kit/Reagent Review">
            <a:extLst>
              <a:ext uri="{FF2B5EF4-FFF2-40B4-BE49-F238E27FC236}">
                <a16:creationId xmlns:a16="http://schemas.microsoft.com/office/drawing/2014/main" id="{A418EC6D-2F92-185B-2C99-6EA3A9D79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635" y="2929518"/>
            <a:ext cx="2487558" cy="33167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CA Protein Assay Kit | Hello Bio">
            <a:extLst>
              <a:ext uri="{FF2B5EF4-FFF2-40B4-BE49-F238E27FC236}">
                <a16:creationId xmlns:a16="http://schemas.microsoft.com/office/drawing/2014/main" id="{917295F2-5C03-3966-9F19-23B6E8B9A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53" y="3299665"/>
            <a:ext cx="3086615" cy="2948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iagram of a test tube&#10;&#10;AI-generated content may be incorrect.">
            <a:extLst>
              <a:ext uri="{FF2B5EF4-FFF2-40B4-BE49-F238E27FC236}">
                <a16:creationId xmlns:a16="http://schemas.microsoft.com/office/drawing/2014/main" id="{2544D2F9-AB67-8968-2C2B-5AAB2C24AB13}"/>
              </a:ext>
            </a:extLst>
          </p:cNvPr>
          <p:cNvPicPr>
            <a:picLocks noChangeAspect="1"/>
          </p:cNvPicPr>
          <p:nvPr/>
        </p:nvPicPr>
        <p:blipFill>
          <a:blip r:embed="rId5">
            <a:extLst>
              <a:ext uri="{28A0092B-C50C-407E-A947-70E740481C1C}">
                <a14:useLocalDpi xmlns:a14="http://schemas.microsoft.com/office/drawing/2010/main" val="0"/>
              </a:ext>
            </a:extLst>
          </a:blip>
          <a:srcRect l="21586" t="12013" r="21862" b="5953"/>
          <a:stretch>
            <a:fillRect/>
          </a:stretch>
        </p:blipFill>
        <p:spPr>
          <a:xfrm>
            <a:off x="6538414" y="1163782"/>
            <a:ext cx="5511840" cy="5596808"/>
          </a:xfrm>
          <a:prstGeom prst="rect">
            <a:avLst/>
          </a:prstGeom>
        </p:spPr>
      </p:pic>
      <p:sp>
        <p:nvSpPr>
          <p:cNvPr id="2" name="Title 1">
            <a:extLst>
              <a:ext uri="{FF2B5EF4-FFF2-40B4-BE49-F238E27FC236}">
                <a16:creationId xmlns:a16="http://schemas.microsoft.com/office/drawing/2014/main" id="{4BB634D7-2C04-8602-9A17-D144E36615CF}"/>
              </a:ext>
            </a:extLst>
          </p:cNvPr>
          <p:cNvSpPr>
            <a:spLocks noGrp="1"/>
          </p:cNvSpPr>
          <p:nvPr>
            <p:ph type="title"/>
          </p:nvPr>
        </p:nvSpPr>
        <p:spPr>
          <a:xfrm>
            <a:off x="1333502" y="609600"/>
            <a:ext cx="8596668" cy="1320800"/>
          </a:xfrm>
        </p:spPr>
        <p:txBody>
          <a:bodyPr>
            <a:normAutofit/>
          </a:bodyPr>
          <a:lstStyle/>
          <a:p>
            <a:r>
              <a:rPr lang="en-GB" dirty="0"/>
              <a:t>2. The Bicinchoninic Acid (BCA) Assay</a:t>
            </a:r>
          </a:p>
        </p:txBody>
      </p:sp>
      <p:sp>
        <p:nvSpPr>
          <p:cNvPr id="9" name="TextBox 8">
            <a:extLst>
              <a:ext uri="{FF2B5EF4-FFF2-40B4-BE49-F238E27FC236}">
                <a16:creationId xmlns:a16="http://schemas.microsoft.com/office/drawing/2014/main" id="{0928B0CA-FCE8-0C3A-CA7E-68B74C5603BE}"/>
              </a:ext>
            </a:extLst>
          </p:cNvPr>
          <p:cNvSpPr txBox="1"/>
          <p:nvPr/>
        </p:nvSpPr>
        <p:spPr>
          <a:xfrm>
            <a:off x="534390" y="1422400"/>
            <a:ext cx="6433021" cy="2031325"/>
          </a:xfrm>
          <a:prstGeom prst="rect">
            <a:avLst/>
          </a:prstGeom>
          <a:noFill/>
        </p:spPr>
        <p:txBody>
          <a:bodyPr wrap="square" rtlCol="0">
            <a:spAutoFit/>
          </a:bodyPr>
          <a:lstStyle/>
          <a:p>
            <a:pPr marL="285750" indent="-285750">
              <a:buFontTx/>
              <a:buChar char="-"/>
            </a:pPr>
            <a:r>
              <a:rPr lang="en-GB" dirty="0"/>
              <a:t>Two-step reaction; absorbance measured at 595nm and compared to known standards.</a:t>
            </a:r>
          </a:p>
          <a:p>
            <a:pPr marL="285750" indent="-285750">
              <a:buFontTx/>
              <a:buChar char="-"/>
            </a:pPr>
            <a:r>
              <a:rPr lang="en-GB" dirty="0"/>
              <a:t>Less affected by protein sequence differences, but also depends on accurate standard dilutions.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13" name="TextBox 12">
            <a:extLst>
              <a:ext uri="{FF2B5EF4-FFF2-40B4-BE49-F238E27FC236}">
                <a16:creationId xmlns:a16="http://schemas.microsoft.com/office/drawing/2014/main" id="{FE69D4D4-7916-41C5-5470-FED9692E44CE}"/>
              </a:ext>
            </a:extLst>
          </p:cNvPr>
          <p:cNvSpPr txBox="1"/>
          <p:nvPr/>
        </p:nvSpPr>
        <p:spPr>
          <a:xfrm>
            <a:off x="176481" y="6475957"/>
            <a:ext cx="11685319" cy="276999"/>
          </a:xfrm>
          <a:prstGeom prst="rect">
            <a:avLst/>
          </a:prstGeom>
          <a:noFill/>
        </p:spPr>
        <p:txBody>
          <a:bodyPr wrap="square">
            <a:spAutoFit/>
          </a:bodyPr>
          <a:lstStyle/>
          <a:p>
            <a:pPr algn="l">
              <a:spcAft>
                <a:spcPts val="2400"/>
              </a:spcAft>
            </a:pPr>
            <a:r>
              <a:rPr lang="en-GB" sz="1200" b="0" i="0" dirty="0">
                <a:effectLst/>
              </a:rPr>
              <a:t>Smith PK, </a:t>
            </a:r>
            <a:r>
              <a:rPr lang="en-GB" sz="1200" b="0" i="1" dirty="0">
                <a:effectLst/>
              </a:rPr>
              <a:t>et al</a:t>
            </a:r>
            <a:r>
              <a:rPr lang="en-GB" sz="1200" b="0" i="0" dirty="0">
                <a:effectLst/>
              </a:rPr>
              <a:t>. (1985) </a:t>
            </a:r>
            <a:r>
              <a:rPr lang="en-GB" sz="1200" b="1" i="0" dirty="0">
                <a:effectLst/>
                <a:hlinkClick r:id="rId6">
                  <a:extLst>
                    <a:ext uri="{A12FA001-AC4F-418D-AE19-62706E023703}">
                      <ahyp:hlinkClr xmlns:ahyp="http://schemas.microsoft.com/office/drawing/2018/hyperlinkcolor" val="tx"/>
                    </a:ext>
                  </a:extLst>
                </a:hlinkClick>
              </a:rPr>
              <a:t>Measurement of protein using bicinchoninic acid</a:t>
            </a:r>
            <a:r>
              <a:rPr lang="en-GB" sz="1200" b="0" i="0" dirty="0">
                <a:effectLst/>
              </a:rPr>
              <a:t>. </a:t>
            </a:r>
            <a:r>
              <a:rPr lang="en-GB" sz="1200" b="0" i="1" dirty="0">
                <a:effectLst/>
              </a:rPr>
              <a:t>Anal </a:t>
            </a:r>
            <a:r>
              <a:rPr lang="en-GB" sz="1200" b="0" i="1" dirty="0" err="1">
                <a:effectLst/>
              </a:rPr>
              <a:t>Biochem</a:t>
            </a:r>
            <a:r>
              <a:rPr lang="en-GB" sz="1200" b="0" i="0" dirty="0">
                <a:effectLst/>
              </a:rPr>
              <a:t>. </a:t>
            </a:r>
            <a:r>
              <a:rPr lang="en-GB" sz="1200" b="1" i="0" dirty="0">
                <a:effectLst/>
              </a:rPr>
              <a:t>150</a:t>
            </a:r>
            <a:r>
              <a:rPr lang="en-GB" sz="1200" b="0" i="0" dirty="0">
                <a:effectLst/>
              </a:rPr>
              <a:t>(1):76-85.</a:t>
            </a:r>
          </a:p>
        </p:txBody>
      </p:sp>
    </p:spTree>
    <p:extLst>
      <p:ext uri="{BB962C8B-B14F-4D97-AF65-F5344CB8AC3E}">
        <p14:creationId xmlns:p14="http://schemas.microsoft.com/office/powerpoint/2010/main" val="51857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9D353-2276-3241-9043-0552F3BE4DC7}"/>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572DD-5E0C-52A0-A1BC-A2427683B98F}"/>
              </a:ext>
            </a:extLst>
          </p:cNvPr>
          <p:cNvSpPr>
            <a:spLocks noGrp="1"/>
          </p:cNvSpPr>
          <p:nvPr>
            <p:ph type="title"/>
          </p:nvPr>
        </p:nvSpPr>
        <p:spPr>
          <a:xfrm>
            <a:off x="1333502" y="609600"/>
            <a:ext cx="8596668" cy="1320800"/>
          </a:xfrm>
        </p:spPr>
        <p:txBody>
          <a:bodyPr>
            <a:normAutofit/>
          </a:bodyPr>
          <a:lstStyle/>
          <a:p>
            <a:r>
              <a:rPr lang="en-GB" dirty="0"/>
              <a:t>3. </a:t>
            </a:r>
            <a:r>
              <a:rPr lang="da-DK" dirty="0"/>
              <a:t>UV-Vis Absorbance at 280 nm</a:t>
            </a:r>
            <a:endParaRPr lang="en-GB" dirty="0"/>
          </a:p>
        </p:txBody>
      </p:sp>
      <p:sp>
        <p:nvSpPr>
          <p:cNvPr id="46" name="Isosceles Triangle 45">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50" name="Straight Connector 49">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4"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54" name="Picture 6" descr="Protein Concentration Measurement Using A280">
            <a:extLst>
              <a:ext uri="{FF2B5EF4-FFF2-40B4-BE49-F238E27FC236}">
                <a16:creationId xmlns:a16="http://schemas.microsoft.com/office/drawing/2014/main" id="{E0A60A20-F21B-284E-6448-58B97E0ABF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28"/>
          <a:stretch>
            <a:fillRect/>
          </a:stretch>
        </p:blipFill>
        <p:spPr bwMode="auto">
          <a:xfrm>
            <a:off x="5797538" y="3092667"/>
            <a:ext cx="5667098" cy="335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DEF96-38B3-3831-B2B3-EC7783FF72B7}"/>
              </a:ext>
            </a:extLst>
          </p:cNvPr>
          <p:cNvSpPr txBox="1"/>
          <p:nvPr/>
        </p:nvSpPr>
        <p:spPr>
          <a:xfrm>
            <a:off x="505872" y="2707179"/>
            <a:ext cx="4785794" cy="3139321"/>
          </a:xfrm>
          <a:prstGeom prst="rect">
            <a:avLst/>
          </a:prstGeom>
          <a:noFill/>
        </p:spPr>
        <p:txBody>
          <a:bodyPr wrap="square">
            <a:spAutoFit/>
          </a:bodyPr>
          <a:lstStyle/>
          <a:p>
            <a:pPr algn="l">
              <a:spcAft>
                <a:spcPts val="2400"/>
              </a:spcAft>
              <a:buNone/>
            </a:pPr>
            <a:r>
              <a:rPr lang="en-GB" b="0" i="1" dirty="0">
                <a:solidFill>
                  <a:srgbClr val="002060"/>
                </a:solidFill>
                <a:effectLst/>
              </a:rPr>
              <a:t>A</a:t>
            </a:r>
            <a:r>
              <a:rPr lang="en-GB" b="0" i="0" dirty="0">
                <a:solidFill>
                  <a:srgbClr val="002060"/>
                </a:solidFill>
                <a:effectLst/>
              </a:rPr>
              <a:t> = absorbance at 280 nm</a:t>
            </a:r>
            <a:r>
              <a:rPr lang="en-GB" dirty="0">
                <a:solidFill>
                  <a:srgbClr val="002060"/>
                </a:solidFill>
              </a:rPr>
              <a:t> (what you measure)</a:t>
            </a:r>
            <a:br>
              <a:rPr lang="en-GB" dirty="0">
                <a:solidFill>
                  <a:srgbClr val="002060"/>
                </a:solidFill>
              </a:rPr>
            </a:br>
            <a:br>
              <a:rPr lang="en-GB" b="0" i="0" dirty="0">
                <a:solidFill>
                  <a:srgbClr val="002060"/>
                </a:solidFill>
                <a:effectLst/>
              </a:rPr>
            </a:br>
            <a:r>
              <a:rPr lang="en-GB" b="0" i="0" dirty="0">
                <a:solidFill>
                  <a:srgbClr val="002060"/>
                </a:solidFill>
                <a:effectLst/>
              </a:rPr>
              <a:t>ε = the molar extinction coefficient</a:t>
            </a:r>
            <a:r>
              <a:rPr lang="en-GB" dirty="0">
                <a:solidFill>
                  <a:srgbClr val="002060"/>
                </a:solidFill>
              </a:rPr>
              <a:t> </a:t>
            </a:r>
            <a:r>
              <a:rPr lang="en-GB" b="0" i="0" dirty="0">
                <a:solidFill>
                  <a:srgbClr val="002060"/>
                </a:solidFill>
                <a:effectLst/>
              </a:rPr>
              <a:t>(known value)</a:t>
            </a:r>
            <a:br>
              <a:rPr lang="en-GB" b="0" i="0" dirty="0">
                <a:solidFill>
                  <a:srgbClr val="002060"/>
                </a:solidFill>
                <a:effectLst/>
              </a:rPr>
            </a:br>
            <a:br>
              <a:rPr lang="en-GB" b="0" i="0" dirty="0">
                <a:solidFill>
                  <a:srgbClr val="002060"/>
                </a:solidFill>
                <a:effectLst/>
              </a:rPr>
            </a:br>
            <a:r>
              <a:rPr lang="en-GB" b="0" i="1" dirty="0">
                <a:solidFill>
                  <a:srgbClr val="002060"/>
                </a:solidFill>
                <a:effectLst/>
              </a:rPr>
              <a:t>l</a:t>
            </a:r>
            <a:r>
              <a:rPr lang="en-GB" b="0" i="0" dirty="0">
                <a:solidFill>
                  <a:srgbClr val="002060"/>
                </a:solidFill>
                <a:effectLst/>
              </a:rPr>
              <a:t> = path length of the spectrometer</a:t>
            </a:r>
            <a:r>
              <a:rPr lang="en-GB" dirty="0">
                <a:solidFill>
                  <a:srgbClr val="002060"/>
                </a:solidFill>
              </a:rPr>
              <a:t> (fixed value)</a:t>
            </a:r>
            <a:br>
              <a:rPr lang="en-GB" dirty="0">
                <a:solidFill>
                  <a:srgbClr val="002060"/>
                </a:solidFill>
              </a:rPr>
            </a:br>
            <a:br>
              <a:rPr lang="en-GB" b="0" i="0" dirty="0">
                <a:solidFill>
                  <a:srgbClr val="002060"/>
                </a:solidFill>
                <a:effectLst/>
              </a:rPr>
            </a:br>
            <a:r>
              <a:rPr lang="en-GB" b="0" i="1" dirty="0">
                <a:solidFill>
                  <a:srgbClr val="002060"/>
                </a:solidFill>
                <a:effectLst/>
              </a:rPr>
              <a:t>c</a:t>
            </a:r>
            <a:r>
              <a:rPr lang="en-GB" b="0" i="0" dirty="0">
                <a:solidFill>
                  <a:srgbClr val="002060"/>
                </a:solidFill>
                <a:effectLst/>
              </a:rPr>
              <a:t> = concentration of protein</a:t>
            </a:r>
            <a:r>
              <a:rPr lang="en-GB" dirty="0">
                <a:solidFill>
                  <a:srgbClr val="002060"/>
                </a:solidFill>
              </a:rPr>
              <a:t> (what we want to work out)</a:t>
            </a:r>
            <a:endParaRPr lang="en-GB" b="0" i="0" dirty="0">
              <a:solidFill>
                <a:srgbClr val="002060"/>
              </a:solidFill>
              <a:effectLst/>
            </a:endParaRPr>
          </a:p>
        </p:txBody>
      </p:sp>
      <p:sp>
        <p:nvSpPr>
          <p:cNvPr id="6" name="TextBox 5">
            <a:extLst>
              <a:ext uri="{FF2B5EF4-FFF2-40B4-BE49-F238E27FC236}">
                <a16:creationId xmlns:a16="http://schemas.microsoft.com/office/drawing/2014/main" id="{EAB9E115-80BE-F976-2EF8-EF2580952706}"/>
              </a:ext>
            </a:extLst>
          </p:cNvPr>
          <p:cNvSpPr txBox="1"/>
          <p:nvPr/>
        </p:nvSpPr>
        <p:spPr>
          <a:xfrm>
            <a:off x="1011675" y="1615339"/>
            <a:ext cx="6305796" cy="830997"/>
          </a:xfrm>
          <a:prstGeom prst="rect">
            <a:avLst/>
          </a:prstGeom>
          <a:noFill/>
        </p:spPr>
        <p:txBody>
          <a:bodyPr wrap="square">
            <a:spAutoFit/>
          </a:bodyPr>
          <a:lstStyle/>
          <a:p>
            <a:r>
              <a:rPr lang="en-GB" sz="4800" i="1" dirty="0">
                <a:solidFill>
                  <a:srgbClr val="002060"/>
                </a:solidFill>
                <a:effectLst/>
                <a:latin typeface="+mj-lt"/>
              </a:rPr>
              <a:t>A</a:t>
            </a:r>
            <a:r>
              <a:rPr lang="en-GB" sz="4800" i="0" dirty="0">
                <a:solidFill>
                  <a:srgbClr val="002060"/>
                </a:solidFill>
                <a:effectLst/>
                <a:latin typeface="+mj-lt"/>
              </a:rPr>
              <a:t> = </a:t>
            </a:r>
            <a:r>
              <a:rPr lang="el-GR" sz="4800" i="0" dirty="0">
                <a:solidFill>
                  <a:srgbClr val="002060"/>
                </a:solidFill>
                <a:effectLst/>
                <a:latin typeface="+mj-lt"/>
              </a:rPr>
              <a:t>ε </a:t>
            </a:r>
            <a:r>
              <a:rPr lang="en-GB" sz="4800" i="1" dirty="0">
                <a:solidFill>
                  <a:srgbClr val="002060"/>
                </a:solidFill>
                <a:effectLst/>
                <a:latin typeface="+mj-lt"/>
              </a:rPr>
              <a:t>l c</a:t>
            </a:r>
            <a:endParaRPr lang="en-GB" sz="4800" dirty="0">
              <a:solidFill>
                <a:srgbClr val="002060"/>
              </a:solidFill>
              <a:latin typeface="+mj-lt"/>
            </a:endParaRPr>
          </a:p>
        </p:txBody>
      </p:sp>
      <p:sp>
        <p:nvSpPr>
          <p:cNvPr id="7" name="TextBox 6">
            <a:extLst>
              <a:ext uri="{FF2B5EF4-FFF2-40B4-BE49-F238E27FC236}">
                <a16:creationId xmlns:a16="http://schemas.microsoft.com/office/drawing/2014/main" id="{322F48A2-FF72-A910-6669-646E123E5D33}"/>
              </a:ext>
            </a:extLst>
          </p:cNvPr>
          <p:cNvSpPr txBox="1"/>
          <p:nvPr/>
        </p:nvSpPr>
        <p:spPr>
          <a:xfrm>
            <a:off x="3959249" y="1484946"/>
            <a:ext cx="7013103" cy="1477328"/>
          </a:xfrm>
          <a:prstGeom prst="rect">
            <a:avLst/>
          </a:prstGeom>
          <a:noFill/>
        </p:spPr>
        <p:txBody>
          <a:bodyPr wrap="square" rtlCol="0">
            <a:spAutoFit/>
          </a:bodyPr>
          <a:lstStyle/>
          <a:p>
            <a:pPr marL="285750" indent="-285750">
              <a:buFontTx/>
              <a:buChar char="-"/>
            </a:pPr>
            <a:r>
              <a:rPr lang="en-GB" dirty="0"/>
              <a:t>Quick with no reagents needed</a:t>
            </a:r>
          </a:p>
          <a:p>
            <a:pPr marL="285750" indent="-285750">
              <a:buFontTx/>
              <a:buChar char="-"/>
            </a:pPr>
            <a:r>
              <a:rPr lang="en-GB" dirty="0"/>
              <a:t>May not know the experimental extinction of your protein</a:t>
            </a:r>
          </a:p>
          <a:p>
            <a:pPr marL="285750" indent="-285750">
              <a:buFontTx/>
              <a:buChar char="-"/>
            </a:pPr>
            <a:r>
              <a:rPr lang="en-GB" dirty="0"/>
              <a:t>Other molecules interfere with this method, </a:t>
            </a:r>
            <a:r>
              <a:rPr lang="en-GB" dirty="0" err="1"/>
              <a:t>eg</a:t>
            </a:r>
            <a:r>
              <a:rPr lang="en-GB" dirty="0"/>
              <a:t> RNA and DNA</a:t>
            </a:r>
          </a:p>
          <a:p>
            <a:pPr marL="285750" indent="-285750">
              <a:buFontTx/>
              <a:buChar char="-"/>
            </a:pPr>
            <a:endParaRPr lang="en-GB" dirty="0"/>
          </a:p>
          <a:p>
            <a:pPr marL="285750" indent="-285750">
              <a:buFontTx/>
              <a:buChar char="-"/>
            </a:pPr>
            <a:endParaRPr lang="en-GB" dirty="0"/>
          </a:p>
        </p:txBody>
      </p:sp>
      <p:sp>
        <p:nvSpPr>
          <p:cNvPr id="9" name="TextBox 8">
            <a:extLst>
              <a:ext uri="{FF2B5EF4-FFF2-40B4-BE49-F238E27FC236}">
                <a16:creationId xmlns:a16="http://schemas.microsoft.com/office/drawing/2014/main" id="{DADF62AE-C19A-965F-6F29-3724E189D28F}"/>
              </a:ext>
            </a:extLst>
          </p:cNvPr>
          <p:cNvSpPr txBox="1"/>
          <p:nvPr/>
        </p:nvSpPr>
        <p:spPr>
          <a:xfrm>
            <a:off x="224366" y="6437285"/>
            <a:ext cx="11424062" cy="276999"/>
          </a:xfrm>
          <a:prstGeom prst="rect">
            <a:avLst/>
          </a:prstGeom>
          <a:noFill/>
        </p:spPr>
        <p:txBody>
          <a:bodyPr wrap="square">
            <a:spAutoFit/>
          </a:bodyPr>
          <a:lstStyle/>
          <a:p>
            <a:pPr algn="l">
              <a:spcAft>
                <a:spcPts val="2400"/>
              </a:spcAft>
            </a:pPr>
            <a:r>
              <a:rPr lang="en-GB" sz="1200" b="0" i="0" dirty="0">
                <a:effectLst/>
              </a:rPr>
              <a:t>Liu PF, </a:t>
            </a:r>
            <a:r>
              <a:rPr lang="en-GB" sz="1200" b="0" i="1" dirty="0">
                <a:effectLst/>
              </a:rPr>
              <a:t>et al</a:t>
            </a:r>
            <a:r>
              <a:rPr lang="en-GB" sz="1200" b="0" i="0" dirty="0">
                <a:effectLst/>
              </a:rPr>
              <a:t>. (2009) </a:t>
            </a:r>
            <a:r>
              <a:rPr lang="en-GB" sz="1200" b="1" i="0" dirty="0">
                <a:effectLst/>
                <a:hlinkClick r:id="rId4">
                  <a:extLst>
                    <a:ext uri="{A12FA001-AC4F-418D-AE19-62706E023703}">
                      <ahyp:hlinkClr xmlns:ahyp="http://schemas.microsoft.com/office/drawing/2018/hyperlinkcolor" val="tx"/>
                    </a:ext>
                  </a:extLst>
                </a:hlinkClick>
              </a:rPr>
              <a:t>Revisiting absorbance at 230nm as a protein unfolding probe</a:t>
            </a:r>
            <a:r>
              <a:rPr lang="en-GB" sz="1200" b="0" i="0" dirty="0">
                <a:effectLst/>
              </a:rPr>
              <a:t>. </a:t>
            </a:r>
            <a:r>
              <a:rPr lang="en-GB" sz="1200" b="0" i="1" dirty="0">
                <a:effectLst/>
              </a:rPr>
              <a:t>Anal </a:t>
            </a:r>
            <a:r>
              <a:rPr lang="en-GB" sz="1200" b="0" i="1" dirty="0" err="1">
                <a:effectLst/>
              </a:rPr>
              <a:t>Biochem</a:t>
            </a:r>
            <a:r>
              <a:rPr lang="en-GB" sz="1200" b="0" i="0" dirty="0">
                <a:effectLst/>
              </a:rPr>
              <a:t>. </a:t>
            </a:r>
            <a:r>
              <a:rPr lang="en-GB" sz="1200" b="1" i="0" dirty="0">
                <a:effectLst/>
              </a:rPr>
              <a:t>389</a:t>
            </a:r>
            <a:r>
              <a:rPr lang="en-GB" sz="1200" b="0" i="0" dirty="0">
                <a:effectLst/>
              </a:rPr>
              <a:t>(2):165-70.</a:t>
            </a:r>
          </a:p>
        </p:txBody>
      </p:sp>
    </p:spTree>
    <p:extLst>
      <p:ext uri="{BB962C8B-B14F-4D97-AF65-F5344CB8AC3E}">
        <p14:creationId xmlns:p14="http://schemas.microsoft.com/office/powerpoint/2010/main" val="205280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5BB2-756D-4AED-F765-5592BCDFF8DE}"/>
              </a:ext>
            </a:extLst>
          </p:cNvPr>
          <p:cNvSpPr>
            <a:spLocks noGrp="1"/>
          </p:cNvSpPr>
          <p:nvPr>
            <p:ph type="title"/>
          </p:nvPr>
        </p:nvSpPr>
        <p:spPr/>
        <p:txBody>
          <a:bodyPr/>
          <a:lstStyle/>
          <a:p>
            <a:r>
              <a:rPr lang="en-GB" dirty="0"/>
              <a:t>Choosing the Correct Assay</a:t>
            </a:r>
          </a:p>
        </p:txBody>
      </p:sp>
      <p:sp>
        <p:nvSpPr>
          <p:cNvPr id="3" name="Content Placeholder 2">
            <a:extLst>
              <a:ext uri="{FF2B5EF4-FFF2-40B4-BE49-F238E27FC236}">
                <a16:creationId xmlns:a16="http://schemas.microsoft.com/office/drawing/2014/main" id="{814CC38B-CB82-E14C-2287-24B4007E84AD}"/>
              </a:ext>
            </a:extLst>
          </p:cNvPr>
          <p:cNvSpPr>
            <a:spLocks noGrp="1"/>
          </p:cNvSpPr>
          <p:nvPr>
            <p:ph idx="1"/>
          </p:nvPr>
        </p:nvSpPr>
        <p:spPr>
          <a:xfrm>
            <a:off x="677334" y="2160589"/>
            <a:ext cx="8596668" cy="1817645"/>
          </a:xfrm>
        </p:spPr>
        <p:txBody>
          <a:bodyPr/>
          <a:lstStyle/>
          <a:p>
            <a:r>
              <a:rPr lang="en-GB" dirty="0"/>
              <a:t>Things to consider </a:t>
            </a:r>
          </a:p>
          <a:p>
            <a:pPr lvl="1">
              <a:buFont typeface="+mj-lt"/>
              <a:buAutoNum type="arabicPeriod"/>
            </a:pPr>
            <a:r>
              <a:rPr lang="en-GB" dirty="0"/>
              <a:t>What solution is my sample in ? </a:t>
            </a:r>
          </a:p>
          <a:p>
            <a:pPr lvl="1">
              <a:buFont typeface="+mj-lt"/>
              <a:buAutoNum type="arabicPeriod"/>
            </a:pPr>
            <a:r>
              <a:rPr lang="en-GB" dirty="0"/>
              <a:t>How much sample do I have available ? </a:t>
            </a:r>
          </a:p>
          <a:p>
            <a:pPr lvl="1">
              <a:buFont typeface="+mj-lt"/>
              <a:buAutoNum type="arabicPeriod"/>
            </a:pPr>
            <a:r>
              <a:rPr lang="en-GB" dirty="0"/>
              <a:t>Do I have a mixture of proteins ? </a:t>
            </a:r>
          </a:p>
          <a:p>
            <a:pPr lvl="1">
              <a:buFont typeface="+mj-lt"/>
              <a:buAutoNum type="arabicPeriod"/>
            </a:pPr>
            <a:endParaRPr lang="en-GB" dirty="0"/>
          </a:p>
          <a:p>
            <a:pPr lvl="1">
              <a:buFont typeface="+mj-lt"/>
              <a:buAutoNum type="arabicPeriod"/>
            </a:pPr>
            <a:endParaRPr lang="en-GB" dirty="0"/>
          </a:p>
          <a:p>
            <a:pPr marL="457200" lvl="1" indent="0">
              <a:buNone/>
            </a:pPr>
            <a:endParaRPr lang="en-GB" dirty="0"/>
          </a:p>
        </p:txBody>
      </p:sp>
      <p:sp>
        <p:nvSpPr>
          <p:cNvPr id="4" name="Content Placeholder 2">
            <a:extLst>
              <a:ext uri="{FF2B5EF4-FFF2-40B4-BE49-F238E27FC236}">
                <a16:creationId xmlns:a16="http://schemas.microsoft.com/office/drawing/2014/main" id="{7142C532-5BC1-1923-BA31-CC032B931061}"/>
              </a:ext>
            </a:extLst>
          </p:cNvPr>
          <p:cNvSpPr txBox="1">
            <a:spLocks/>
          </p:cNvSpPr>
          <p:nvPr/>
        </p:nvSpPr>
        <p:spPr>
          <a:xfrm>
            <a:off x="677334" y="4208423"/>
            <a:ext cx="4571560" cy="18176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In some circumstances multiple assays will do the job</a:t>
            </a:r>
          </a:p>
          <a:p>
            <a:endParaRPr lang="en-GB" dirty="0"/>
          </a:p>
          <a:p>
            <a:r>
              <a:rPr lang="en-GB" dirty="0"/>
              <a:t>If you’re unlucky then none of the assays will work!</a:t>
            </a:r>
          </a:p>
          <a:p>
            <a:pPr lvl="1">
              <a:buFont typeface="+mj-lt"/>
              <a:buAutoNum type="arabicPeriod"/>
            </a:pPr>
            <a:endParaRPr lang="en-GB" dirty="0"/>
          </a:p>
          <a:p>
            <a:pPr marL="457200" lvl="1" indent="0">
              <a:buFont typeface="Wingdings 3" charset="2"/>
              <a:buNone/>
            </a:pPr>
            <a:endParaRPr lang="en-GB" dirty="0"/>
          </a:p>
        </p:txBody>
      </p:sp>
      <p:pic>
        <p:nvPicPr>
          <p:cNvPr id="6" name="Picture 5">
            <a:extLst>
              <a:ext uri="{FF2B5EF4-FFF2-40B4-BE49-F238E27FC236}">
                <a16:creationId xmlns:a16="http://schemas.microsoft.com/office/drawing/2014/main" id="{395B3E57-8B30-06AA-7AFF-DA87D31EA23C}"/>
              </a:ext>
            </a:extLst>
          </p:cNvPr>
          <p:cNvPicPr>
            <a:picLocks noChangeAspect="1"/>
          </p:cNvPicPr>
          <p:nvPr/>
        </p:nvPicPr>
        <p:blipFill>
          <a:blip r:embed="rId2"/>
          <a:stretch>
            <a:fillRect/>
          </a:stretch>
        </p:blipFill>
        <p:spPr>
          <a:xfrm>
            <a:off x="5814182" y="1471278"/>
            <a:ext cx="4910457" cy="1957722"/>
          </a:xfrm>
          <a:prstGeom prst="rect">
            <a:avLst/>
          </a:prstGeom>
        </p:spPr>
      </p:pic>
      <p:pic>
        <p:nvPicPr>
          <p:cNvPr id="8" name="Picture 7">
            <a:extLst>
              <a:ext uri="{FF2B5EF4-FFF2-40B4-BE49-F238E27FC236}">
                <a16:creationId xmlns:a16="http://schemas.microsoft.com/office/drawing/2014/main" id="{0A4B031A-6871-BC2F-3613-982AB4B5B124}"/>
              </a:ext>
            </a:extLst>
          </p:cNvPr>
          <p:cNvPicPr>
            <a:picLocks noChangeAspect="1"/>
          </p:cNvPicPr>
          <p:nvPr/>
        </p:nvPicPr>
        <p:blipFill>
          <a:blip r:embed="rId3"/>
          <a:stretch>
            <a:fillRect/>
          </a:stretch>
        </p:blipFill>
        <p:spPr>
          <a:xfrm>
            <a:off x="5394923" y="4530386"/>
            <a:ext cx="5748973" cy="1173718"/>
          </a:xfrm>
          <a:prstGeom prst="rect">
            <a:avLst/>
          </a:prstGeom>
        </p:spPr>
      </p:pic>
    </p:spTree>
    <p:extLst>
      <p:ext uri="{BB962C8B-B14F-4D97-AF65-F5344CB8AC3E}">
        <p14:creationId xmlns:p14="http://schemas.microsoft.com/office/powerpoint/2010/main" val="2590529969"/>
      </p:ext>
    </p:extLst>
  </p:cSld>
  <p:clrMapOvr>
    <a:masterClrMapping/>
  </p:clrMapOvr>
</p:sld>
</file>

<file path=ppt/theme/theme1.xml><?xml version="1.0" encoding="utf-8"?>
<a:theme xmlns:a="http://schemas.openxmlformats.org/drawingml/2006/main" name="1_Facet">
  <a:themeElements>
    <a:clrScheme name="Custom 3">
      <a:dk1>
        <a:srgbClr val="000000"/>
      </a:dk1>
      <a:lt1>
        <a:srgbClr val="FFFFFF"/>
      </a:lt1>
      <a:dk2>
        <a:srgbClr val="2C3C43"/>
      </a:dk2>
      <a:lt2>
        <a:srgbClr val="EBEBEB"/>
      </a:lt2>
      <a:accent1>
        <a:srgbClr val="90AEFF"/>
      </a:accent1>
      <a:accent2>
        <a:srgbClr val="5F84FF"/>
      </a:accent2>
      <a:accent3>
        <a:srgbClr val="42D0A2"/>
      </a:accent3>
      <a:accent4>
        <a:srgbClr val="2E946B"/>
      </a:accent4>
      <a:accent5>
        <a:srgbClr val="42B051"/>
      </a:accent5>
      <a:accent6>
        <a:srgbClr val="4FD187"/>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1323</TotalTime>
  <Words>1169</Words>
  <Application>Microsoft Office PowerPoint</Application>
  <PresentationFormat>Widescreen</PresentationFormat>
  <Paragraphs>70</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Trebuchet MS</vt:lpstr>
      <vt:lpstr>Wingdings 3</vt:lpstr>
      <vt:lpstr>1_Facet</vt:lpstr>
      <vt:lpstr>Protein Quantification Assays  </vt:lpstr>
      <vt:lpstr>Why is protein quantification important?</vt:lpstr>
      <vt:lpstr>1. The Bradford Assay</vt:lpstr>
      <vt:lpstr>2. The Bicinchoninic Acid (BCA) Assay</vt:lpstr>
      <vt:lpstr>3. UV-Vis Absorbance at 280 nm</vt:lpstr>
      <vt:lpstr>Choosing the Correct Assay</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Peterson, Maisey [maiseyp]</dc:creator>
  <cp:lastModifiedBy>Jensen, Anders</cp:lastModifiedBy>
  <cp:revision>3</cp:revision>
  <dcterms:created xsi:type="dcterms:W3CDTF">2025-11-17T14:14:15Z</dcterms:created>
  <dcterms:modified xsi:type="dcterms:W3CDTF">2025-11-18T13:52:11Z</dcterms:modified>
</cp:coreProperties>
</file>