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sldIdLst>
    <p:sldId id="275" r:id="rId5"/>
    <p:sldId id="262" r:id="rId6"/>
    <p:sldId id="273" r:id="rId7"/>
    <p:sldId id="263" r:id="rId8"/>
    <p:sldId id="268" r:id="rId9"/>
    <p:sldId id="276" r:id="rId10"/>
    <p:sldId id="278" r:id="rId11"/>
    <p:sldId id="279" r:id="rId12"/>
    <p:sldId id="280" r:id="rId13"/>
    <p:sldId id="281" r:id="rId14"/>
    <p:sldId id="25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2" autoAdjust="0"/>
    <p:restoredTop sz="90929"/>
  </p:normalViewPr>
  <p:slideViewPr>
    <p:cSldViewPr>
      <p:cViewPr>
        <p:scale>
          <a:sx n="71" d="100"/>
          <a:sy n="71" d="100"/>
        </p:scale>
        <p:origin x="-1440" y="-81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46D24-2147-4364-AB1D-5EF95C7801F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6C40A687-2A65-4967-A62B-D1E5C7B385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pitchFamily="44" charset="-128"/>
              <a:cs typeface="Arial" charset="0"/>
            </a:rPr>
            <a:t>ECONOMIC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pitchFamily="44" charset="-128"/>
            <a:cs typeface="Arial" charset="0"/>
          </a:endParaRPr>
        </a:p>
      </dgm:t>
    </dgm:pt>
    <dgm:pt modelId="{1FC94978-70F4-45E1-A7F4-FC8378C365CD}" type="parTrans" cxnId="{C04C819E-2775-490B-BC61-FBAAC7E7B0FF}">
      <dgm:prSet/>
      <dgm:spPr/>
    </dgm:pt>
    <dgm:pt modelId="{F7521B59-D2CB-439F-A27C-AD5296277164}" type="sibTrans" cxnId="{C04C819E-2775-490B-BC61-FBAAC7E7B0FF}">
      <dgm:prSet/>
      <dgm:spPr/>
    </dgm:pt>
    <dgm:pt modelId="{E53FF52D-9FB1-4C69-8C8E-18088FDDCD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pitchFamily="44" charset="-128"/>
              <a:cs typeface="Arial" charset="0"/>
            </a:rPr>
            <a:t>SOCIAL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pitchFamily="44" charset="-128"/>
            <a:cs typeface="Arial" charset="0"/>
          </a:endParaRPr>
        </a:p>
      </dgm:t>
    </dgm:pt>
    <dgm:pt modelId="{21650D85-50C6-4C6C-AC18-B529B4BD4C3A}" type="parTrans" cxnId="{DCC45A54-D9B5-49ED-B85E-6F623B6F5CB8}">
      <dgm:prSet/>
      <dgm:spPr/>
    </dgm:pt>
    <dgm:pt modelId="{614E4CB0-DF89-4365-934D-61B3F9859B9D}" type="sibTrans" cxnId="{DCC45A54-D9B5-49ED-B85E-6F623B6F5CB8}">
      <dgm:prSet/>
      <dgm:spPr/>
    </dgm:pt>
    <dgm:pt modelId="{A666E705-0969-4E1B-81FA-41B087E07E7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pitchFamily="44" charset="-128"/>
              <a:cs typeface="Arial" charset="0"/>
            </a:rPr>
            <a:t>ENVIRONMENTAL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pitchFamily="44" charset="-128"/>
            <a:cs typeface="Arial" charset="0"/>
          </a:endParaRPr>
        </a:p>
      </dgm:t>
    </dgm:pt>
    <dgm:pt modelId="{F4D6FDC0-62FD-42D3-90F0-7E7F87783AAC}" type="parTrans" cxnId="{3157E5D0-5949-45C8-AEC0-AE7BD5CEEFC6}">
      <dgm:prSet/>
      <dgm:spPr/>
    </dgm:pt>
    <dgm:pt modelId="{27BEE88A-05B4-4FD3-BF1B-36137A9F6539}" type="sibTrans" cxnId="{3157E5D0-5949-45C8-AEC0-AE7BD5CEEFC6}">
      <dgm:prSet/>
      <dgm:spPr/>
    </dgm:pt>
    <dgm:pt modelId="{7C1138AB-792C-400B-9286-25459DD275B6}" type="pres">
      <dgm:prSet presAssocID="{4AE46D24-2147-4364-AB1D-5EF95C7801F0}" presName="compositeShape" presStyleCnt="0">
        <dgm:presLayoutVars>
          <dgm:chMax val="7"/>
          <dgm:dir/>
          <dgm:resizeHandles val="exact"/>
        </dgm:presLayoutVars>
      </dgm:prSet>
      <dgm:spPr/>
    </dgm:pt>
    <dgm:pt modelId="{CEF4D024-3A41-49D7-ADD1-0ACE2FDEB864}" type="pres">
      <dgm:prSet presAssocID="{6C40A687-2A65-4967-A62B-D1E5C7B385F4}" presName="circ1" presStyleLbl="vennNode1" presStyleIdx="0" presStyleCnt="3"/>
      <dgm:spPr/>
    </dgm:pt>
    <dgm:pt modelId="{A977DB56-CF2C-4A6F-8067-38C91191641A}" type="pres">
      <dgm:prSet presAssocID="{6C40A687-2A65-4967-A62B-D1E5C7B385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6E1ADE-8379-48C8-B70F-1A3558333B89}" type="pres">
      <dgm:prSet presAssocID="{E53FF52D-9FB1-4C69-8C8E-18088FDDCDD5}" presName="circ2" presStyleLbl="vennNode1" presStyleIdx="1" presStyleCnt="3"/>
      <dgm:spPr/>
    </dgm:pt>
    <dgm:pt modelId="{2EA68081-2A4C-4062-AC25-B3EAAC581A30}" type="pres">
      <dgm:prSet presAssocID="{E53FF52D-9FB1-4C69-8C8E-18088FDDCD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F9C9D5B-548B-4344-822C-43D63D977596}" type="pres">
      <dgm:prSet presAssocID="{A666E705-0969-4E1B-81FA-41B087E07E7E}" presName="circ3" presStyleLbl="vennNode1" presStyleIdx="2" presStyleCnt="3"/>
      <dgm:spPr/>
    </dgm:pt>
    <dgm:pt modelId="{7F933FE1-A6C5-49C3-875C-8B90795E0F01}" type="pres">
      <dgm:prSet presAssocID="{A666E705-0969-4E1B-81FA-41B087E07E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04C819E-2775-490B-BC61-FBAAC7E7B0FF}" srcId="{4AE46D24-2147-4364-AB1D-5EF95C7801F0}" destId="{6C40A687-2A65-4967-A62B-D1E5C7B385F4}" srcOrd="0" destOrd="0" parTransId="{1FC94978-70F4-45E1-A7F4-FC8378C365CD}" sibTransId="{F7521B59-D2CB-439F-A27C-AD5296277164}"/>
    <dgm:cxn modelId="{3F2B80A1-9176-4138-8F07-CFB3E12D5383}" type="presOf" srcId="{E53FF52D-9FB1-4C69-8C8E-18088FDDCDD5}" destId="{656E1ADE-8379-48C8-B70F-1A3558333B89}" srcOrd="0" destOrd="0" presId="urn:microsoft.com/office/officeart/2005/8/layout/venn1"/>
    <dgm:cxn modelId="{DCC45A54-D9B5-49ED-B85E-6F623B6F5CB8}" srcId="{4AE46D24-2147-4364-AB1D-5EF95C7801F0}" destId="{E53FF52D-9FB1-4C69-8C8E-18088FDDCDD5}" srcOrd="1" destOrd="0" parTransId="{21650D85-50C6-4C6C-AC18-B529B4BD4C3A}" sibTransId="{614E4CB0-DF89-4365-934D-61B3F9859B9D}"/>
    <dgm:cxn modelId="{3157E5D0-5949-45C8-AEC0-AE7BD5CEEFC6}" srcId="{4AE46D24-2147-4364-AB1D-5EF95C7801F0}" destId="{A666E705-0969-4E1B-81FA-41B087E07E7E}" srcOrd="2" destOrd="0" parTransId="{F4D6FDC0-62FD-42D3-90F0-7E7F87783AAC}" sibTransId="{27BEE88A-05B4-4FD3-BF1B-36137A9F6539}"/>
    <dgm:cxn modelId="{97678455-A824-4C24-834E-EDBBE466FC82}" type="presOf" srcId="{4AE46D24-2147-4364-AB1D-5EF95C7801F0}" destId="{7C1138AB-792C-400B-9286-25459DD275B6}" srcOrd="0" destOrd="0" presId="urn:microsoft.com/office/officeart/2005/8/layout/venn1"/>
    <dgm:cxn modelId="{6EAEB402-89B7-4507-8D0C-B62BEE9FC8C6}" type="presOf" srcId="{E53FF52D-9FB1-4C69-8C8E-18088FDDCDD5}" destId="{2EA68081-2A4C-4062-AC25-B3EAAC581A30}" srcOrd="1" destOrd="0" presId="urn:microsoft.com/office/officeart/2005/8/layout/venn1"/>
    <dgm:cxn modelId="{23957B4D-6079-4E7E-9D85-4942FAD80943}" type="presOf" srcId="{A666E705-0969-4E1B-81FA-41B087E07E7E}" destId="{7F933FE1-A6C5-49C3-875C-8B90795E0F01}" srcOrd="1" destOrd="0" presId="urn:microsoft.com/office/officeart/2005/8/layout/venn1"/>
    <dgm:cxn modelId="{1A43B238-721C-466A-8D9C-2CD055F1669C}" type="presOf" srcId="{A666E705-0969-4E1B-81FA-41B087E07E7E}" destId="{AF9C9D5B-548B-4344-822C-43D63D977596}" srcOrd="0" destOrd="0" presId="urn:microsoft.com/office/officeart/2005/8/layout/venn1"/>
    <dgm:cxn modelId="{8D543118-1862-4123-804F-C8A372C496D5}" type="presOf" srcId="{6C40A687-2A65-4967-A62B-D1E5C7B385F4}" destId="{A977DB56-CF2C-4A6F-8067-38C91191641A}" srcOrd="1" destOrd="0" presId="urn:microsoft.com/office/officeart/2005/8/layout/venn1"/>
    <dgm:cxn modelId="{944DD55D-44A9-4ED8-9258-B1035D126D3E}" type="presOf" srcId="{6C40A687-2A65-4967-A62B-D1E5C7B385F4}" destId="{CEF4D024-3A41-49D7-ADD1-0ACE2FDEB864}" srcOrd="0" destOrd="0" presId="urn:microsoft.com/office/officeart/2005/8/layout/venn1"/>
    <dgm:cxn modelId="{DFFF1BAF-3808-463E-AC55-6D8E2BDF12B1}" type="presParOf" srcId="{7C1138AB-792C-400B-9286-25459DD275B6}" destId="{CEF4D024-3A41-49D7-ADD1-0ACE2FDEB864}" srcOrd="0" destOrd="0" presId="urn:microsoft.com/office/officeart/2005/8/layout/venn1"/>
    <dgm:cxn modelId="{254ECC6D-9CB7-42B6-B7E8-09F8103D3526}" type="presParOf" srcId="{7C1138AB-792C-400B-9286-25459DD275B6}" destId="{A977DB56-CF2C-4A6F-8067-38C91191641A}" srcOrd="1" destOrd="0" presId="urn:microsoft.com/office/officeart/2005/8/layout/venn1"/>
    <dgm:cxn modelId="{AD5126C0-4581-45AE-884B-880BC15E9666}" type="presParOf" srcId="{7C1138AB-792C-400B-9286-25459DD275B6}" destId="{656E1ADE-8379-48C8-B70F-1A3558333B89}" srcOrd="2" destOrd="0" presId="urn:microsoft.com/office/officeart/2005/8/layout/venn1"/>
    <dgm:cxn modelId="{5CFD929D-214F-4646-A176-A4B033216224}" type="presParOf" srcId="{7C1138AB-792C-400B-9286-25459DD275B6}" destId="{2EA68081-2A4C-4062-AC25-B3EAAC581A30}" srcOrd="3" destOrd="0" presId="urn:microsoft.com/office/officeart/2005/8/layout/venn1"/>
    <dgm:cxn modelId="{005021FB-AA24-4F3B-A74B-F9BDEF67AB16}" type="presParOf" srcId="{7C1138AB-792C-400B-9286-25459DD275B6}" destId="{AF9C9D5B-548B-4344-822C-43D63D977596}" srcOrd="4" destOrd="0" presId="urn:microsoft.com/office/officeart/2005/8/layout/venn1"/>
    <dgm:cxn modelId="{63C7CB5A-6EE1-404E-894F-7015FA57C0AB}" type="presParOf" srcId="{7C1138AB-792C-400B-9286-25459DD275B6}" destId="{7F933FE1-A6C5-49C3-875C-8B90795E0F0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47C4C-9CF1-48D4-9D1E-FC65631A6C34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E193-8211-4382-AE32-25C808AA55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1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785E9-47A7-4365-98F0-F84A8BB19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8496-7E1E-41D1-9254-F70FFA9FE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C2B3E-60BF-47A8-8FA6-FFADC899B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C162-F450-489B-BE82-182606737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E0DF-8626-45CE-B32C-B558EEB58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BBC0-EE3B-428C-87CD-1C1B6FD8D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D86F-C02D-47DE-A5CC-95FBBDE00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FCA3-861A-4772-9E88-D571EBBCC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2E84-E7C2-403E-A50C-6D2490BDA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6998-3A4A-4564-9F3A-7CEDD737D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62C51-BD60-41AF-8DF6-1B3221CF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B5E129-2EE3-45BE-937F-FBE4F66CF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e.Pennington@naturalresourceswales.gov.u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  <a:endParaRPr lang="en-US" sz="12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91680" y="2852936"/>
            <a:ext cx="6561733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A Future Vision for the Coast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 smtClean="0"/>
              <a:t>Monday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January 2014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1600" dirty="0"/>
          </a:p>
          <a:p>
            <a:pPr>
              <a:spcBef>
                <a:spcPct val="50000"/>
              </a:spcBef>
            </a:pP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800" dirty="0"/>
              <a:t>Louise Pennington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Senior Coastal </a:t>
            </a:r>
            <a:r>
              <a:rPr lang="en-US" sz="1800" dirty="0" smtClean="0"/>
              <a:t>Advisor, Flood Risk Strategy team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Natural Resources Wales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7704" y="1268760"/>
            <a:ext cx="6841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Natural Coastal Resources - Wales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sp useBgFill="1">
        <p:nvSpPr>
          <p:cNvPr id="9" name="TextBox 8"/>
          <p:cNvSpPr txBox="1"/>
          <p:nvPr/>
        </p:nvSpPr>
        <p:spPr>
          <a:xfrm>
            <a:off x="6876256" y="1815207"/>
            <a:ext cx="1512168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28606" y="2492896"/>
            <a:ext cx="3384376" cy="3189164"/>
            <a:chOff x="3249" y="1301"/>
            <a:chExt cx="2015" cy="2009"/>
          </a:xfrm>
        </p:grpSpPr>
        <p:graphicFrame>
          <p:nvGraphicFramePr>
            <p:cNvPr id="4" name="Diagram 3"/>
            <p:cNvGraphicFramePr/>
            <p:nvPr/>
          </p:nvGraphicFramePr>
          <p:xfrm>
            <a:off x="3249" y="1301"/>
            <a:ext cx="2015" cy="2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869" y="2299"/>
              <a:ext cx="794" cy="725"/>
              <a:chOff x="3869" y="2299"/>
              <a:chExt cx="794" cy="725"/>
            </a:xfrm>
          </p:grpSpPr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 flipV="1">
                <a:off x="4251" y="2299"/>
                <a:ext cx="0" cy="5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GB"/>
              </a:p>
            </p:txBody>
          </p:sp>
          <p:sp useBgFill="1"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3869" y="2869"/>
                <a:ext cx="794" cy="155"/>
              </a:xfrm>
              <a:prstGeom prst="rect">
                <a:avLst/>
              </a:prstGeom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/>
                  <a:t>SUSTAINABILITY</a:t>
                </a:r>
                <a:endParaRPr lang="en-US" sz="1000"/>
              </a:p>
            </p:txBody>
          </p:sp>
        </p:grp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91680" y="836712"/>
            <a:ext cx="7092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Limitations on long-term, sustainable management of coastal resources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18448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 Funding availability.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Prioritisation.</a:t>
            </a:r>
            <a:endParaRPr lang="en-GB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49411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  Political and other pressures.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 Resources.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50131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 Dynamic.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‘Change’ rather than ‘damage’.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667000" y="1484313"/>
            <a:ext cx="435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Thank you for listening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692275" y="2492375"/>
            <a:ext cx="6119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000">
              <a:hlinkClick r:id="rId3"/>
            </a:endParaRPr>
          </a:p>
          <a:p>
            <a:r>
              <a:rPr lang="en-GB" sz="2000">
                <a:hlinkClick r:id="rId3"/>
              </a:rPr>
              <a:t>Louise.Pennington@naturalresourceswales.gov.uk</a:t>
            </a:r>
            <a:endParaRPr lang="en-GB" sz="2000"/>
          </a:p>
          <a:p>
            <a:endParaRPr lang="en-GB" sz="1000"/>
          </a:p>
          <a:p>
            <a:r>
              <a:rPr lang="en-GB" sz="2000"/>
              <a:t>07768 132025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3" cstate="print"/>
          <a:srcRect l="22917" t="14156" r="37500" b="3389"/>
          <a:stretch>
            <a:fillRect/>
          </a:stretch>
        </p:blipFill>
        <p:spPr bwMode="auto">
          <a:xfrm>
            <a:off x="4788024" y="1340768"/>
            <a:ext cx="40671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907704" y="685800"/>
            <a:ext cx="6931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The significance of </a:t>
            </a:r>
            <a:r>
              <a:rPr lang="en-US" b="1" dirty="0" smtClean="0"/>
              <a:t>coastal resources in Wales</a:t>
            </a:r>
            <a:endParaRPr lang="en-US" b="1" dirty="0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51845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Flood defence (Cardiff)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Cliff erosion (</a:t>
            </a:r>
            <a:r>
              <a:rPr lang="en-GB" sz="2000" kern="0" dirty="0" err="1"/>
              <a:t>Dunraven</a:t>
            </a:r>
            <a:r>
              <a:rPr lang="en-GB" sz="2000" kern="0" dirty="0"/>
              <a:t> Bay)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Beach morphology (</a:t>
            </a:r>
            <a:r>
              <a:rPr lang="en-GB" sz="2000" kern="0" dirty="0" err="1"/>
              <a:t>Rhossili</a:t>
            </a:r>
            <a:r>
              <a:rPr lang="en-GB" sz="2000" kern="0" dirty="0"/>
              <a:t> Bay)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Industrial resilience (Milford Haven)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Tourism (</a:t>
            </a:r>
            <a:r>
              <a:rPr lang="en-GB" sz="2000" kern="0" dirty="0" err="1"/>
              <a:t>Solva</a:t>
            </a:r>
            <a:r>
              <a:rPr lang="en-GB" sz="2000" kern="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Harbours (</a:t>
            </a:r>
            <a:r>
              <a:rPr lang="en-GB" sz="2000" kern="0" dirty="0" err="1"/>
              <a:t>Fishguard</a:t>
            </a:r>
            <a:r>
              <a:rPr lang="en-GB" sz="2000" kern="0" dirty="0"/>
              <a:t>, New Quay, </a:t>
            </a:r>
            <a:r>
              <a:rPr lang="en-GB" sz="2000" kern="0" dirty="0" err="1"/>
              <a:t>Aberaeron</a:t>
            </a:r>
            <a:r>
              <a:rPr lang="en-GB" sz="2000" kern="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Dune stability (</a:t>
            </a:r>
            <a:r>
              <a:rPr lang="en-GB" sz="2000" kern="0" dirty="0" err="1"/>
              <a:t>Ynyslas</a:t>
            </a:r>
            <a:r>
              <a:rPr lang="en-GB" sz="2000" kern="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Infrastructure (</a:t>
            </a:r>
            <a:r>
              <a:rPr lang="en-GB" sz="2000" kern="0" dirty="0" err="1"/>
              <a:t>Dovey</a:t>
            </a:r>
            <a:r>
              <a:rPr lang="en-GB" sz="2000" kern="0" dirty="0"/>
              <a:t>, </a:t>
            </a:r>
            <a:r>
              <a:rPr lang="en-GB" sz="2000" kern="0" dirty="0" err="1"/>
              <a:t>Mawddach</a:t>
            </a:r>
            <a:r>
              <a:rPr lang="en-GB" sz="2000" kern="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Heritage (</a:t>
            </a:r>
            <a:r>
              <a:rPr lang="en-GB" sz="2000" kern="0" dirty="0" err="1"/>
              <a:t>Porthdinllaen</a:t>
            </a:r>
            <a:r>
              <a:rPr lang="en-GB" sz="2000" kern="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Ports (Holyhead)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/>
              <a:t>Piers (Llandudno)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92274" y="2205039"/>
            <a:ext cx="5544021" cy="25237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b="1" dirty="0" smtClean="0">
                <a:cs typeface="Arial" pitchFamily="34" charset="0"/>
              </a:rPr>
              <a:t>‘</a:t>
            </a:r>
            <a:r>
              <a:rPr lang="en-US" b="1" i="1" dirty="0" smtClean="0">
                <a:cs typeface="Arial" pitchFamily="34" charset="0"/>
              </a:rPr>
              <a:t>to ensure that the natural resources of Wales are sustainably maintained, enhanced and used, now and in the future.</a:t>
            </a:r>
            <a:r>
              <a:rPr lang="en-US" b="1" dirty="0" smtClean="0">
                <a:cs typeface="Arial" pitchFamily="34" charset="0"/>
              </a:rPr>
              <a:t>’</a:t>
            </a:r>
            <a:endParaRPr lang="en-US" sz="1800" dirty="0">
              <a:cs typeface="Arial" pitchFamily="34" charset="0"/>
            </a:endParaRPr>
          </a:p>
          <a:p>
            <a:pPr marL="285750" indent="-285750">
              <a:spcBef>
                <a:spcPct val="50000"/>
              </a:spcBef>
              <a:defRPr/>
            </a:pPr>
            <a:endParaRPr lang="en-US" sz="12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7704" y="980728"/>
            <a:ext cx="6931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Our vision for coastal resources in Wales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79715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 How does this vision influence long-term strategic thinking?</a:t>
            </a:r>
          </a:p>
          <a:p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/>
              <a:t> </a:t>
            </a:r>
            <a:r>
              <a:rPr lang="en-GB" sz="1800" dirty="0" smtClean="0"/>
              <a:t>How is such thinking incorporated into short-term planning priorities?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4716463" y="1268413"/>
            <a:ext cx="4198937" cy="4248150"/>
            <a:chOff x="4716463" y="1268413"/>
            <a:chExt cx="4198713" cy="4248150"/>
          </a:xfrm>
        </p:grpSpPr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774" t="47835" r="49507" b="20979"/>
            <a:stretch>
              <a:fillRect/>
            </a:stretch>
          </p:blipFill>
          <p:spPr bwMode="auto">
            <a:xfrm>
              <a:off x="4716463" y="1268413"/>
              <a:ext cx="3862387" cy="424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7556" t="12201" r="58859" b="72679"/>
            <a:stretch>
              <a:fillRect/>
            </a:stretch>
          </p:blipFill>
          <p:spPr bwMode="auto">
            <a:xfrm>
              <a:off x="6948264" y="3140968"/>
              <a:ext cx="1966912" cy="1366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339975" y="69215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Shoreline Management Planning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1989138"/>
            <a:ext cx="4826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  <a:ea typeface="+mn-ea"/>
              </a:rPr>
              <a:t>	‘</a:t>
            </a:r>
            <a:r>
              <a:rPr lang="en-US" sz="2000" i="1" kern="0" dirty="0">
                <a:latin typeface="Arial" pitchFamily="34" charset="0"/>
                <a:ea typeface="+mn-ea"/>
                <a:cs typeface="Arial" pitchFamily="34" charset="0"/>
              </a:rPr>
              <a:t>a (non-statutory) document that provides a large scale assessment of the risks associated with coastal processes and presents a policy framework to </a:t>
            </a:r>
            <a:r>
              <a:rPr lang="en-US" sz="2000" i="1" u="sng" kern="0" dirty="0">
                <a:latin typeface="Arial" pitchFamily="34" charset="0"/>
                <a:ea typeface="+mn-ea"/>
                <a:cs typeface="Arial" pitchFamily="34" charset="0"/>
              </a:rPr>
              <a:t>reduce these risks</a:t>
            </a:r>
            <a:r>
              <a:rPr lang="en-US" sz="2000" i="1" kern="0" dirty="0">
                <a:latin typeface="Arial" pitchFamily="34" charset="0"/>
                <a:ea typeface="+mn-ea"/>
                <a:cs typeface="Arial" pitchFamily="34" charset="0"/>
              </a:rPr>
              <a:t> to people and the developed, historic and natural environment </a:t>
            </a:r>
            <a:r>
              <a:rPr lang="en-US" sz="2000" i="1" u="sng" kern="0" dirty="0">
                <a:latin typeface="Arial" pitchFamily="34" charset="0"/>
                <a:ea typeface="+mn-ea"/>
                <a:cs typeface="Arial" pitchFamily="34" charset="0"/>
              </a:rPr>
              <a:t>in a sustainable manner</a:t>
            </a: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’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endParaRPr lang="en-US" sz="8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kern="0" dirty="0">
                <a:latin typeface="Arial" pitchFamily="34" charset="0"/>
                <a:ea typeface="+mn-ea"/>
                <a:cs typeface="Arial" pitchFamily="34" charset="0"/>
              </a:rPr>
              <a:t>National Assembly for Wales, 2005</a:t>
            </a:r>
            <a:endParaRPr lang="en-GB" sz="16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08518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60000"/>
              </a:lnSpc>
              <a:buFont typeface="Arial" charset="0"/>
              <a:buChar char="•"/>
            </a:pPr>
            <a:r>
              <a:rPr lang="en-GB" sz="2000" dirty="0" smtClean="0"/>
              <a:t>Coastal Group led.</a:t>
            </a:r>
          </a:p>
          <a:p>
            <a:pPr marL="342900" indent="-342900">
              <a:lnSpc>
                <a:spcPct val="60000"/>
              </a:lnSpc>
              <a:buFont typeface="Arial" charset="0"/>
              <a:buChar char="•"/>
            </a:pPr>
            <a:endParaRPr lang="en-GB" sz="2000" dirty="0" smtClean="0"/>
          </a:p>
          <a:p>
            <a:pPr marL="342900" indent="-342900">
              <a:lnSpc>
                <a:spcPct val="60000"/>
              </a:lnSpc>
              <a:buFont typeface="Arial" charset="0"/>
              <a:buChar char="•"/>
            </a:pPr>
            <a:r>
              <a:rPr lang="en-GB" sz="2000" dirty="0" smtClean="0"/>
              <a:t>Largely Welsh Government funded.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62200" y="685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National Habitat Creation Programme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852738"/>
            <a:ext cx="77343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611188" y="2060575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/>
              <a:t>Aim to establish new habitats, especially saltmarsh, in advance of losses to protected Natura 2000 sites arising from coastal squeeze.  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15719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60000"/>
              </a:lnSpc>
              <a:buFont typeface="Arial" charset="0"/>
              <a:buChar char="•"/>
            </a:pPr>
            <a:endParaRPr lang="en-GB" sz="2000" dirty="0" smtClean="0"/>
          </a:p>
          <a:p>
            <a:pPr marL="342900" indent="-342900">
              <a:lnSpc>
                <a:spcPct val="60000"/>
              </a:lnSpc>
              <a:buFont typeface="Arial" charset="0"/>
              <a:buChar char="•"/>
            </a:pPr>
            <a:r>
              <a:rPr lang="en-GB" sz="2000" dirty="0" smtClean="0"/>
              <a:t>Review projections and resulting requirements.</a:t>
            </a:r>
          </a:p>
          <a:p>
            <a:pPr marL="342900" indent="-342900">
              <a:lnSpc>
                <a:spcPct val="60000"/>
              </a:lnSpc>
              <a:buFont typeface="Arial" charset="0"/>
              <a:buChar char="•"/>
            </a:pPr>
            <a:endParaRPr lang="en-GB" sz="2000" dirty="0" smtClean="0"/>
          </a:p>
          <a:p>
            <a:pPr marL="342900" indent="-342900">
              <a:lnSpc>
                <a:spcPct val="60000"/>
              </a:lnSpc>
              <a:buFont typeface="Arial" charset="0"/>
              <a:buChar char="•"/>
            </a:pPr>
            <a:r>
              <a:rPr lang="en-GB" sz="2000" dirty="0" smtClean="0"/>
              <a:t>Requires significant funding and policy review. </a:t>
            </a:r>
            <a:endParaRPr lang="en-GB" sz="2000" dirty="0" smtClean="0">
              <a:cs typeface="Tahoma" pitchFamily="34" charset="0"/>
            </a:endParaRPr>
          </a:p>
          <a:p>
            <a:pPr marL="342900" indent="-342900">
              <a:lnSpc>
                <a:spcPct val="60000"/>
              </a:lnSpc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123728" y="692696"/>
            <a:ext cx="5995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Coastal Erosion Mapping at the Community Scale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3196" t="9817" r="1598" b="6156"/>
          <a:stretch>
            <a:fillRect/>
          </a:stretch>
        </p:blipFill>
        <p:spPr bwMode="auto">
          <a:xfrm>
            <a:off x="1650057" y="1700808"/>
            <a:ext cx="68103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" name="TextBox 8"/>
          <p:cNvSpPr txBox="1"/>
          <p:nvPr/>
        </p:nvSpPr>
        <p:spPr>
          <a:xfrm>
            <a:off x="6876256" y="1815207"/>
            <a:ext cx="1512168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sp useBgFill="1">
        <p:nvSpPr>
          <p:cNvPr id="9" name="TextBox 8"/>
          <p:cNvSpPr txBox="1"/>
          <p:nvPr/>
        </p:nvSpPr>
        <p:spPr>
          <a:xfrm>
            <a:off x="6876256" y="1815207"/>
            <a:ext cx="1512168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5536" y="836613"/>
            <a:ext cx="8497639" cy="5581650"/>
            <a:chOff x="395536" y="836613"/>
            <a:chExt cx="8497639" cy="558165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763688" y="1052736"/>
              <a:ext cx="30019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Current priorities</a:t>
              </a:r>
              <a:endParaRPr lang="en-US" b="1" dirty="0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95536" y="1988840"/>
              <a:ext cx="4608512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900" b="1" dirty="0" smtClean="0"/>
                <a:t>National FCERM Strategy objectives:</a:t>
              </a:r>
              <a:endParaRPr lang="en-US" sz="1900" b="1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39750" y="2565400"/>
              <a:ext cx="4316413" cy="324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800" b="1" dirty="0">
                  <a:latin typeface="Arial" charset="0"/>
                  <a:ea typeface="ヒラギノ角ゴ Pro W3" pitchFamily="44" charset="-128"/>
                  <a:cs typeface="+mn-cs"/>
                </a:rPr>
                <a:t> Reducing the consequences </a:t>
              </a:r>
              <a:r>
                <a:rPr lang="en-US" sz="1800" dirty="0">
                  <a:latin typeface="Arial" charset="0"/>
                  <a:ea typeface="ヒラギノ角ゴ Pro W3" pitchFamily="44" charset="-128"/>
                  <a:cs typeface="+mn-cs"/>
                </a:rPr>
                <a:t>for individuals, communities, businesses and the environment from flooding and coastal erosion.</a:t>
              </a:r>
            </a:p>
            <a:p>
              <a:pPr>
                <a:buFont typeface="Arial" pitchFamily="34" charset="0"/>
                <a:buChar char="•"/>
                <a:defRPr/>
              </a:pPr>
              <a:endParaRPr lang="en-US" sz="800" dirty="0">
                <a:latin typeface="Arial" charset="0"/>
                <a:ea typeface="ヒラギノ角ゴ Pro W3" pitchFamily="44" charset="-128"/>
                <a:cs typeface="+mn-cs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800" dirty="0">
                  <a:latin typeface="Arial" charset="0"/>
                  <a:ea typeface="ヒラギノ角ゴ Pro W3" pitchFamily="44" charset="-128"/>
                  <a:cs typeface="+mn-cs"/>
                </a:rPr>
                <a:t> </a:t>
              </a:r>
              <a:r>
                <a:rPr lang="en-US" sz="1800" b="1" dirty="0">
                  <a:latin typeface="Arial" charset="0"/>
                  <a:ea typeface="ヒラギノ角ゴ Pro W3" pitchFamily="44" charset="-128"/>
                  <a:cs typeface="+mn-cs"/>
                </a:rPr>
                <a:t>Raising awareness </a:t>
              </a:r>
              <a:r>
                <a:rPr lang="en-US" sz="1800" dirty="0">
                  <a:latin typeface="Arial" charset="0"/>
                  <a:ea typeface="ヒラギノ角ゴ Pro W3" pitchFamily="44" charset="-128"/>
                  <a:cs typeface="+mn-cs"/>
                </a:rPr>
                <a:t>of, and engaging people in the response to, flood and coastal erosion risk.</a:t>
              </a:r>
            </a:p>
            <a:p>
              <a:pPr>
                <a:buFont typeface="Arial" pitchFamily="34" charset="0"/>
                <a:buChar char="•"/>
                <a:defRPr/>
              </a:pPr>
              <a:endParaRPr lang="en-US" sz="800" dirty="0">
                <a:latin typeface="Arial" charset="0"/>
                <a:ea typeface="ヒラギノ角ゴ Pro W3" pitchFamily="44" charset="-128"/>
                <a:cs typeface="+mn-cs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800" dirty="0">
                  <a:latin typeface="Arial" charset="0"/>
                  <a:ea typeface="ヒラギノ角ゴ Pro W3" pitchFamily="44" charset="-128"/>
                  <a:cs typeface="+mn-cs"/>
                </a:rPr>
                <a:t> Providing an </a:t>
              </a:r>
              <a:r>
                <a:rPr lang="en-US" sz="1800" b="1" dirty="0">
                  <a:latin typeface="Arial" charset="0"/>
                  <a:ea typeface="ヒラギノ角ゴ Pro W3" pitchFamily="44" charset="-128"/>
                  <a:cs typeface="+mn-cs"/>
                </a:rPr>
                <a:t>effective and sustained response </a:t>
              </a:r>
              <a:r>
                <a:rPr lang="en-US" sz="1800" dirty="0">
                  <a:latin typeface="Arial" charset="0"/>
                  <a:ea typeface="ヒラギノ角ゴ Pro W3" pitchFamily="44" charset="-128"/>
                  <a:cs typeface="+mn-cs"/>
                </a:rPr>
                <a:t>to flood and coastal erosion events.</a:t>
              </a:r>
            </a:p>
            <a:p>
              <a:pPr>
                <a:buFont typeface="Arial" pitchFamily="34" charset="0"/>
                <a:buChar char="•"/>
                <a:defRPr/>
              </a:pPr>
              <a:endParaRPr lang="en-US" sz="800" dirty="0">
                <a:latin typeface="Arial" charset="0"/>
                <a:ea typeface="ヒラギノ角ゴ Pro W3" pitchFamily="44" charset="-128"/>
                <a:cs typeface="+mn-cs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800" dirty="0">
                  <a:latin typeface="Arial" charset="0"/>
                  <a:ea typeface="ヒラギノ角ゴ Pro W3" pitchFamily="44" charset="-128"/>
                  <a:cs typeface="+mn-cs"/>
                </a:rPr>
                <a:t> </a:t>
              </a:r>
              <a:r>
                <a:rPr lang="en-US" sz="1800" b="1" dirty="0">
                  <a:latin typeface="Arial" charset="0"/>
                  <a:ea typeface="ヒラギノ角ゴ Pro W3" pitchFamily="44" charset="-128"/>
                  <a:cs typeface="+mn-cs"/>
                </a:rPr>
                <a:t>Prioritising investment </a:t>
              </a:r>
              <a:r>
                <a:rPr lang="en-US" sz="1800" dirty="0">
                  <a:latin typeface="Arial" charset="0"/>
                  <a:ea typeface="ヒラギノ角ゴ Pro W3" pitchFamily="44" charset="-128"/>
                  <a:cs typeface="+mn-cs"/>
                </a:rPr>
                <a:t>in the most at risk communities.</a:t>
              </a:r>
            </a:p>
            <a:p>
              <a:pPr marL="342900" indent="-342900">
                <a:lnSpc>
                  <a:spcPct val="60000"/>
                </a:lnSpc>
                <a:buFont typeface="Arial" pitchFamily="34" charset="0"/>
                <a:buChar char="•"/>
                <a:defRPr/>
              </a:pPr>
              <a:endParaRPr lang="en-GB" sz="1800" dirty="0">
                <a:latin typeface="Arial" charset="0"/>
                <a:ea typeface="ヒラギノ角ゴ Pro W3" pitchFamily="44" charset="-128"/>
                <a:cs typeface="+mn-cs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776" t="10036" r="30608" b="5861"/>
            <a:stretch>
              <a:fillRect/>
            </a:stretch>
          </p:blipFill>
          <p:spPr bwMode="auto">
            <a:xfrm>
              <a:off x="5003800" y="836613"/>
              <a:ext cx="3889375" cy="5581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sp useBgFill="1">
        <p:nvSpPr>
          <p:cNvPr id="9" name="TextBox 8"/>
          <p:cNvSpPr txBox="1"/>
          <p:nvPr/>
        </p:nvSpPr>
        <p:spPr>
          <a:xfrm>
            <a:off x="6876256" y="1815207"/>
            <a:ext cx="1512168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67544" y="198884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dirty="0" smtClean="0"/>
              <a:t>Sea level rise </a:t>
            </a:r>
            <a:r>
              <a:rPr lang="en-GB" sz="1800" dirty="0" smtClean="0"/>
              <a:t>(20cm by 2050, 44cm by 2095)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dirty="0" smtClean="0"/>
              <a:t>Increased wave heights </a:t>
            </a:r>
            <a:r>
              <a:rPr lang="en-GB" sz="1800" dirty="0" smtClean="0"/>
              <a:t>(generated by greater water depths)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dirty="0" smtClean="0"/>
              <a:t>Greater storm frequency </a:t>
            </a:r>
            <a:r>
              <a:rPr lang="en-GB" sz="1800" dirty="0" smtClean="0"/>
              <a:t>(20-fold increase by 2100)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dirty="0" smtClean="0"/>
              <a:t>Increased coastal erosion </a:t>
            </a:r>
            <a:r>
              <a:rPr lang="en-GB" sz="1800" dirty="0" smtClean="0"/>
              <a:t>(to 4m above normal sea level)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dirty="0" smtClean="0"/>
              <a:t>Fluctuating rainfall </a:t>
            </a:r>
            <a:r>
              <a:rPr lang="en-GB" sz="1800" dirty="0" smtClean="0"/>
              <a:t>(14% winter increase, 16% summer decrease)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dirty="0" smtClean="0"/>
              <a:t>Increasing river flows </a:t>
            </a:r>
            <a:r>
              <a:rPr lang="en-GB" sz="1800" dirty="0" smtClean="0"/>
              <a:t>(exacerbating flood risks to estuarine areas)</a:t>
            </a:r>
            <a:endParaRPr lang="en-GB" sz="1800" dirty="0"/>
          </a:p>
        </p:txBody>
      </p:sp>
      <p:pic>
        <p:nvPicPr>
          <p:cNvPr id="15" name="Picture 6" descr="ukcip_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805264"/>
            <a:ext cx="772477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79712" y="980728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Projections of future coastal change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635375" y="76200"/>
            <a:ext cx="535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/>
              <a:t>Natural Coastal Resources - Wales</a:t>
            </a:r>
          </a:p>
        </p:txBody>
      </p:sp>
      <p:sp useBgFill="1">
        <p:nvSpPr>
          <p:cNvPr id="9" name="TextBox 8"/>
          <p:cNvSpPr txBox="1"/>
          <p:nvPr/>
        </p:nvSpPr>
        <p:spPr>
          <a:xfrm>
            <a:off x="6876256" y="1815207"/>
            <a:ext cx="1512168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74629"/>
            <a:ext cx="3240360" cy="25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44580" t="46814" r="42372" b="37283"/>
          <a:stretch>
            <a:fillRect/>
          </a:stretch>
        </p:blipFill>
        <p:spPr bwMode="auto">
          <a:xfrm>
            <a:off x="827584" y="3696458"/>
            <a:ext cx="3456384" cy="26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39752" y="980728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Evidence and uncertainty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916832"/>
            <a:ext cx="720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Established working groups.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Existing data gathering.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Develop trends.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Model future scenarios to reflect uncertainty.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0CE8F8C23E914C8DBEC965C73F4A52" ma:contentTypeVersion="1" ma:contentTypeDescription="Create a new document." ma:contentTypeScope="" ma:versionID="408122588ef4335d8294f5f4c7ce90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F9CDD2-F371-41CB-8203-C183E054BA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7A8EE-44C3-4902-8C07-3EE645297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4FADE6-307C-4A63-A544-BD774C3B7F6C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472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ヒラギノ角ゴ Pro W3</vt:lpstr>
      <vt:lpstr>Calibri</vt:lpstr>
      <vt:lpstr>Tahoma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Assembly for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NRW Powerpoint Templates</dc:title>
  <dc:creator>Suzanne Moore</dc:creator>
  <cp:lastModifiedBy>Dean, Mary</cp:lastModifiedBy>
  <cp:revision>92</cp:revision>
  <dcterms:created xsi:type="dcterms:W3CDTF">2013-02-06T11:09:50Z</dcterms:created>
  <dcterms:modified xsi:type="dcterms:W3CDTF">2014-01-20T14:44:03Z</dcterms:modified>
</cp:coreProperties>
</file>