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handoutMasterIdLst>
    <p:handoutMasterId r:id="rId18"/>
  </p:handout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70" r:id="rId9"/>
    <p:sldId id="271" r:id="rId10"/>
    <p:sldId id="272" r:id="rId11"/>
    <p:sldId id="268" r:id="rId12"/>
    <p:sldId id="267" r:id="rId13"/>
    <p:sldId id="265" r:id="rId14"/>
    <p:sldId id="269" r:id="rId15"/>
    <p:sldId id="264" r:id="rId16"/>
    <p:sldId id="274" r:id="rId17"/>
  </p:sldIdLst>
  <p:sldSz cx="9144000" cy="6858000" type="screen4x3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80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8413" y="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1553A-6605-410B-AB46-68CFDB1942C5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370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8413" y="928370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02F6A-E634-4CF8-BE15-0F063F436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54BC-8662-4176-9D2A-312B31178A8B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1562-DC27-4263-9AA3-A8090EF68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54BC-8662-4176-9D2A-312B31178A8B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1562-DC27-4263-9AA3-A8090EF68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54BC-8662-4176-9D2A-312B31178A8B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1562-DC27-4263-9AA3-A8090EF68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54BC-8662-4176-9D2A-312B31178A8B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1562-DC27-4263-9AA3-A8090EF68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54BC-8662-4176-9D2A-312B31178A8B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1562-DC27-4263-9AA3-A8090EF68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54BC-8662-4176-9D2A-312B31178A8B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1562-DC27-4263-9AA3-A8090EF68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54BC-8662-4176-9D2A-312B31178A8B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1562-DC27-4263-9AA3-A8090EF68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54BC-8662-4176-9D2A-312B31178A8B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1562-DC27-4263-9AA3-A8090EF68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54BC-8662-4176-9D2A-312B31178A8B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1562-DC27-4263-9AA3-A8090EF68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54BC-8662-4176-9D2A-312B31178A8B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1562-DC27-4263-9AA3-A8090EF68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54BC-8662-4176-9D2A-312B31178A8B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651562-DC27-4263-9AA3-A8090EF687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BE54BC-8662-4176-9D2A-312B31178A8B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651562-DC27-4263-9AA3-A8090EF6876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Something for Yourself and Your Students: Write Your Own Writing Booklet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653136"/>
            <a:ext cx="8287072" cy="1944216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SEYRAN ERDOGAN</a:t>
            </a:r>
          </a:p>
          <a:p>
            <a:r>
              <a:rPr lang="en-US" dirty="0" err="1" smtClean="0"/>
              <a:t>Sabanci</a:t>
            </a:r>
            <a:r>
              <a:rPr lang="en-US" dirty="0" smtClean="0"/>
              <a:t> University, Istanbul/Turkey</a:t>
            </a:r>
          </a:p>
          <a:p>
            <a:r>
              <a:rPr lang="en-US" dirty="0" smtClean="0"/>
              <a:t>seyran@sabanciuniv.edu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Our booklets…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>
            <a:normAutofit/>
          </a:bodyPr>
          <a:lstStyle/>
          <a:p>
            <a:r>
              <a:rPr lang="en-US" dirty="0" smtClean="0"/>
              <a:t>were born </a:t>
            </a:r>
            <a:r>
              <a:rPr lang="en-US" dirty="0"/>
              <a:t>out of a need felt by the writers and voiced by teachers.</a:t>
            </a:r>
          </a:p>
          <a:p>
            <a:r>
              <a:rPr lang="en-US" dirty="0" smtClean="0"/>
              <a:t>were written </a:t>
            </a:r>
            <a:r>
              <a:rPr lang="en-US" dirty="0"/>
              <a:t>by teachers teaching </a:t>
            </a:r>
            <a:r>
              <a:rPr lang="en-US" dirty="0" smtClean="0"/>
              <a:t>writing in </a:t>
            </a:r>
            <a:r>
              <a:rPr lang="en-US" dirty="0"/>
              <a:t>the school.</a:t>
            </a:r>
          </a:p>
          <a:p>
            <a:r>
              <a:rPr lang="en-US" dirty="0" smtClean="0"/>
              <a:t>are based </a:t>
            </a:r>
            <a:r>
              <a:rPr lang="en-US" dirty="0"/>
              <a:t>on the syllabus objectives and unit content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include organization and language work in each unit.</a:t>
            </a:r>
          </a:p>
          <a:p>
            <a:r>
              <a:rPr lang="en-US" dirty="0" smtClean="0"/>
              <a:t>provide samples.</a:t>
            </a:r>
          </a:p>
          <a:p>
            <a:r>
              <a:rPr lang="en-US" dirty="0" smtClean="0"/>
              <a:t>provide free practice tasks.</a:t>
            </a:r>
            <a:r>
              <a:rPr lang="en-US" dirty="0"/>
              <a:t>	</a:t>
            </a:r>
            <a:endParaRPr lang="en-US" dirty="0" smtClean="0"/>
          </a:p>
          <a:p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70692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sample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/>
              <a:t>An in-house writing booklet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is written </a:t>
            </a:r>
            <a:r>
              <a:rPr lang="en-US" dirty="0"/>
              <a:t>with a specific groups of </a:t>
            </a:r>
            <a:r>
              <a:rPr lang="en-US" dirty="0" smtClean="0"/>
              <a:t>learners </a:t>
            </a:r>
            <a:r>
              <a:rPr lang="en-US" dirty="0"/>
              <a:t>in mind and </a:t>
            </a:r>
            <a:r>
              <a:rPr lang="en-US" dirty="0" smtClean="0"/>
              <a:t>aims </a:t>
            </a:r>
            <a:r>
              <a:rPr lang="en-US" dirty="0"/>
              <a:t>to serve their specific needs.</a:t>
            </a:r>
          </a:p>
          <a:p>
            <a:r>
              <a:rPr lang="en-GB" dirty="0" smtClean="0"/>
              <a:t>is written by teachers teaching those learners (know unique problems)</a:t>
            </a:r>
          </a:p>
          <a:p>
            <a:r>
              <a:rPr lang="en-GB" dirty="0" smtClean="0"/>
              <a:t>is cheaper than a commercial book. </a:t>
            </a:r>
          </a:p>
          <a:p>
            <a:r>
              <a:rPr lang="en-GB" dirty="0" smtClean="0"/>
              <a:t>keeps all writing in one place.</a:t>
            </a:r>
          </a:p>
          <a:p>
            <a:r>
              <a:rPr lang="en-GB" dirty="0" smtClean="0"/>
              <a:t>makes it easy to refer back to something done earlier.</a:t>
            </a:r>
          </a:p>
          <a:p>
            <a:r>
              <a:rPr lang="en-GB" dirty="0" smtClean="0"/>
              <a:t>makes it easier to see almost all the writing practice students have received. </a:t>
            </a:r>
          </a:p>
          <a:p>
            <a:r>
              <a:rPr lang="en-GB" dirty="0" smtClean="0"/>
              <a:t>can be integrated with other course material.</a:t>
            </a:r>
          </a:p>
          <a:p>
            <a:r>
              <a:rPr lang="en-GB" dirty="0" smtClean="0"/>
              <a:t>includes only the parts relevant to your needs &amp; objectives.</a:t>
            </a:r>
          </a:p>
          <a:p>
            <a:r>
              <a:rPr lang="en-GB" dirty="0" smtClean="0"/>
              <a:t>continues on from the </a:t>
            </a:r>
            <a:r>
              <a:rPr lang="en-GB" dirty="0" err="1" smtClean="0"/>
              <a:t>coursebook</a:t>
            </a:r>
            <a:r>
              <a:rPr lang="en-GB" dirty="0" smtClean="0"/>
              <a:t>, so eliminates obligation to familiarize with a stand-alone source.</a:t>
            </a:r>
          </a:p>
          <a:p>
            <a:r>
              <a:rPr lang="en-GB" dirty="0"/>
              <a:t>allows regular cost-free revision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Feedback from teachers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It is good to have something to use to teach writing.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Commercial </a:t>
            </a:r>
            <a:r>
              <a:rPr lang="en-US" dirty="0" err="1"/>
              <a:t>coursebooks</a:t>
            </a:r>
            <a:r>
              <a:rPr lang="en-US" dirty="0"/>
              <a:t> do not give adequate and appropriate academic </a:t>
            </a:r>
            <a:br>
              <a:rPr lang="en-US" dirty="0"/>
            </a:br>
            <a:r>
              <a:rPr lang="en-US" dirty="0"/>
              <a:t>writing practice.</a:t>
            </a:r>
          </a:p>
          <a:p>
            <a:pPr marL="0" indent="0">
              <a:buNone/>
            </a:pPr>
            <a:r>
              <a:rPr lang="en-GB" dirty="0" smtClean="0"/>
              <a:t>WB</a:t>
            </a:r>
          </a:p>
          <a:p>
            <a:r>
              <a:rPr lang="en-GB" dirty="0" smtClean="0"/>
              <a:t>covers objectives not covered by the </a:t>
            </a:r>
            <a:r>
              <a:rPr lang="en-GB" dirty="0" err="1" smtClean="0"/>
              <a:t>coursebook</a:t>
            </a:r>
            <a:r>
              <a:rPr lang="en-GB" dirty="0" smtClean="0"/>
              <a:t> / </a:t>
            </a:r>
            <a:r>
              <a:rPr lang="en-US" dirty="0" smtClean="0"/>
              <a:t>ensure </a:t>
            </a:r>
            <a:r>
              <a:rPr lang="en-US" dirty="0"/>
              <a:t>all of your </a:t>
            </a:r>
            <a:r>
              <a:rPr lang="en-US" dirty="0" smtClean="0"/>
              <a:t>objectives. </a:t>
            </a:r>
            <a:r>
              <a:rPr lang="en-US" dirty="0"/>
              <a:t>are covered in a systematic and consistent </a:t>
            </a:r>
            <a:r>
              <a:rPr lang="en-US" dirty="0" smtClean="0"/>
              <a:t>way.</a:t>
            </a:r>
            <a:endParaRPr lang="en-GB" dirty="0" smtClean="0"/>
          </a:p>
          <a:p>
            <a:r>
              <a:rPr lang="en-GB" dirty="0" smtClean="0"/>
              <a:t>uses the </a:t>
            </a:r>
            <a:r>
              <a:rPr lang="en-GB" dirty="0" err="1" smtClean="0"/>
              <a:t>coursebook</a:t>
            </a:r>
            <a:r>
              <a:rPr lang="en-GB" dirty="0" smtClean="0"/>
              <a:t> material as a basis for writing, which is an advantage.</a:t>
            </a:r>
          </a:p>
          <a:p>
            <a:r>
              <a:rPr lang="en-GB" dirty="0" smtClean="0"/>
              <a:t>includes language focus, examples and practice.</a:t>
            </a:r>
          </a:p>
          <a:p>
            <a:r>
              <a:rPr lang="en-US" dirty="0" smtClean="0"/>
              <a:t>is more </a:t>
            </a:r>
            <a:r>
              <a:rPr lang="en-US" dirty="0"/>
              <a:t>relevant than commercial </a:t>
            </a:r>
            <a:r>
              <a:rPr lang="en-US" dirty="0" smtClean="0"/>
              <a:t>books.</a:t>
            </a:r>
          </a:p>
          <a:p>
            <a:r>
              <a:rPr lang="en-US" dirty="0" smtClean="0"/>
              <a:t>ensures </a:t>
            </a:r>
            <a:r>
              <a:rPr lang="en-US" dirty="0"/>
              <a:t>standardization of </a:t>
            </a:r>
            <a:r>
              <a:rPr lang="en-US" dirty="0" smtClean="0"/>
              <a:t>input.</a:t>
            </a:r>
          </a:p>
          <a:p>
            <a:r>
              <a:rPr lang="en-US" dirty="0" smtClean="0"/>
              <a:t>saves </a:t>
            </a:r>
            <a:r>
              <a:rPr lang="en-US" dirty="0"/>
              <a:t>a lot of people a lot of </a:t>
            </a:r>
            <a:r>
              <a:rPr lang="en-US" dirty="0" smtClean="0"/>
              <a:t>time. </a:t>
            </a:r>
          </a:p>
          <a:p>
            <a:r>
              <a:rPr lang="en-US" dirty="0" smtClean="0"/>
              <a:t>ensures that writing </a:t>
            </a:r>
            <a:r>
              <a:rPr lang="en-US" dirty="0"/>
              <a:t>is </a:t>
            </a:r>
            <a:r>
              <a:rPr lang="en-US" dirty="0" smtClean="0"/>
              <a:t>done. </a:t>
            </a:r>
          </a:p>
          <a:p>
            <a:r>
              <a:rPr lang="en-US" dirty="0" smtClean="0"/>
              <a:t>provides </a:t>
            </a:r>
            <a:r>
              <a:rPr lang="en-US" dirty="0"/>
              <a:t>guidance to those who do not feel confident teaching </a:t>
            </a:r>
            <a:r>
              <a:rPr lang="en-US" dirty="0" smtClean="0"/>
              <a:t>writing.</a:t>
            </a:r>
          </a:p>
          <a:p>
            <a:r>
              <a:rPr lang="en-US" dirty="0" smtClean="0"/>
              <a:t>helps </a:t>
            </a:r>
            <a:r>
              <a:rPr lang="en-US" dirty="0"/>
              <a:t>recycle the content in the course </a:t>
            </a:r>
            <a:r>
              <a:rPr lang="en-US" dirty="0" smtClean="0"/>
              <a:t>book. </a:t>
            </a:r>
          </a:p>
          <a:p>
            <a:r>
              <a:rPr lang="en-US" dirty="0" smtClean="0"/>
              <a:t>is </a:t>
            </a:r>
            <a:r>
              <a:rPr lang="en-US" dirty="0"/>
              <a:t>taken more seriously by </a:t>
            </a:r>
            <a:r>
              <a:rPr lang="en-US" dirty="0" smtClean="0"/>
              <a:t>students.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There is not much time for it. The course is packed.</a:t>
            </a:r>
          </a:p>
          <a:p>
            <a:r>
              <a:rPr lang="en-GB" dirty="0" smtClean="0"/>
              <a:t>WB is not in the calendar.</a:t>
            </a:r>
          </a:p>
          <a:p>
            <a:r>
              <a:rPr lang="en-GB" dirty="0" smtClean="0"/>
              <a:t>WB is separate from the Learning Portfolio (LP).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Feedback from students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It is very useful, especially if it is used regularly.</a:t>
            </a:r>
          </a:p>
          <a:p>
            <a:r>
              <a:rPr lang="en-GB" dirty="0" smtClean="0"/>
              <a:t>We need to have one support booklet which will first teach writing and then help students to write.</a:t>
            </a:r>
          </a:p>
          <a:p>
            <a:r>
              <a:rPr lang="en-GB" dirty="0" smtClean="0"/>
              <a:t>It is a problem when teachers use different materials. It is good that we have a whole booklet.</a:t>
            </a:r>
          </a:p>
          <a:p>
            <a:r>
              <a:rPr lang="en-GB" dirty="0" smtClean="0"/>
              <a:t>A writing booklet is necessary especially in lower levels.</a:t>
            </a:r>
          </a:p>
          <a:p>
            <a:r>
              <a:rPr lang="en-GB" dirty="0" smtClean="0"/>
              <a:t>If it is a booklet, you feel that you have to do it.</a:t>
            </a:r>
          </a:p>
          <a:p>
            <a:r>
              <a:rPr lang="en-GB" dirty="0" smtClean="0"/>
              <a:t>Writing in WB should be assessed. Then it will be taken more seriously. </a:t>
            </a:r>
          </a:p>
          <a:p>
            <a:r>
              <a:rPr lang="en-GB" dirty="0" smtClean="0"/>
              <a:t>It will be better if combined with the Learning Portfolio.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91086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r>
              <a:rPr lang="en-GB" b="1" dirty="0" smtClean="0"/>
              <a:t>Lessons from our experience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/>
          </a:bodyPr>
          <a:lstStyle/>
          <a:p>
            <a:r>
              <a:rPr lang="en-GB" dirty="0" smtClean="0"/>
              <a:t>Schedule it in your timetable.</a:t>
            </a:r>
          </a:p>
          <a:p>
            <a:r>
              <a:rPr lang="en-GB" dirty="0" smtClean="0"/>
              <a:t>Prioritize.</a:t>
            </a:r>
          </a:p>
          <a:p>
            <a:r>
              <a:rPr lang="en-GB" dirty="0" smtClean="0"/>
              <a:t>Integrate all writing.</a:t>
            </a:r>
          </a:p>
          <a:p>
            <a:r>
              <a:rPr lang="en-GB" dirty="0" smtClean="0"/>
              <a:t>Negotiate its status.</a:t>
            </a:r>
          </a:p>
          <a:p>
            <a:r>
              <a:rPr lang="en-GB" dirty="0" smtClean="0"/>
              <a:t>Provide choice.</a:t>
            </a:r>
          </a:p>
          <a:p>
            <a:r>
              <a:rPr lang="en-GB" dirty="0" smtClean="0"/>
              <a:t>Add a teacher’s guide.</a:t>
            </a:r>
          </a:p>
          <a:p>
            <a:r>
              <a:rPr lang="en-GB" dirty="0" smtClean="0"/>
              <a:t>Give it a respectable &amp; attractive appearance.</a:t>
            </a:r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Users\suuser\Desktop\MATSDA Liverpool\20140610_1520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1243"/>
            <a:ext cx="5112568" cy="68167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Background </a:t>
            </a:r>
          </a:p>
          <a:p>
            <a:r>
              <a:rPr lang="en-GB" dirty="0" smtClean="0"/>
              <a:t>Writing in SL</a:t>
            </a:r>
          </a:p>
          <a:p>
            <a:r>
              <a:rPr lang="en-GB" dirty="0" smtClean="0"/>
              <a:t>Reasons for writing own booklet</a:t>
            </a:r>
            <a:endParaRPr lang="en-GB" dirty="0"/>
          </a:p>
          <a:p>
            <a:r>
              <a:rPr lang="en-GB" dirty="0" smtClean="0"/>
              <a:t>Our booklets</a:t>
            </a:r>
          </a:p>
          <a:p>
            <a:r>
              <a:rPr lang="en-GB" dirty="0" smtClean="0"/>
              <a:t>Reaction </a:t>
            </a:r>
          </a:p>
          <a:p>
            <a:r>
              <a:rPr lang="en-GB" dirty="0" smtClean="0"/>
              <a:t>Lessons from our experience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err="1" smtClean="0"/>
              <a:t>Sabanci</a:t>
            </a:r>
            <a:r>
              <a:rPr lang="en-GB" dirty="0" smtClean="0"/>
              <a:t> University School of Languages</a:t>
            </a:r>
          </a:p>
          <a:p>
            <a:r>
              <a:rPr lang="en-GB" dirty="0" smtClean="0"/>
              <a:t>Pre-</a:t>
            </a:r>
            <a:r>
              <a:rPr lang="en-GB" dirty="0" err="1" smtClean="0"/>
              <a:t>sessional</a:t>
            </a:r>
            <a:r>
              <a:rPr lang="en-GB" dirty="0" smtClean="0"/>
              <a:t> </a:t>
            </a:r>
          </a:p>
          <a:p>
            <a:r>
              <a:rPr lang="en-GB" dirty="0" smtClean="0"/>
              <a:t>Students with similar backgrounds re writing</a:t>
            </a:r>
          </a:p>
          <a:p>
            <a:r>
              <a:rPr lang="en-GB" dirty="0" smtClean="0"/>
              <a:t>Preparing students for freshman year and beyond</a:t>
            </a:r>
          </a:p>
          <a:p>
            <a:r>
              <a:rPr lang="en-GB" dirty="0" smtClean="0"/>
              <a:t>Lasting 4 months to 1 year of English &amp; skills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Writing in SL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/>
          <a:lstStyle/>
          <a:p>
            <a:r>
              <a:rPr lang="en-GB" dirty="0" smtClean="0"/>
              <a:t>No more focus on 5-paragraph essays</a:t>
            </a:r>
          </a:p>
          <a:p>
            <a:r>
              <a:rPr lang="en-GB" dirty="0" smtClean="0"/>
              <a:t>Emphasis on the paragraph </a:t>
            </a:r>
          </a:p>
          <a:p>
            <a:r>
              <a:rPr lang="en-GB" dirty="0" smtClean="0"/>
              <a:t>Content comes from selected readings</a:t>
            </a:r>
          </a:p>
          <a:p>
            <a:r>
              <a:rPr lang="en-GB" dirty="0" smtClean="0"/>
              <a:t>Synthesis of information from sources</a:t>
            </a:r>
          </a:p>
          <a:p>
            <a:pPr>
              <a:buNone/>
            </a:pPr>
            <a:r>
              <a:rPr lang="en-GB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sz="6600" dirty="0" smtClean="0"/>
              <a:t>Why write own materials?</a:t>
            </a:r>
            <a:endParaRPr lang="en-US" sz="6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is in the writing books on the market?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sentence structure</a:t>
            </a:r>
          </a:p>
          <a:p>
            <a:r>
              <a:rPr lang="en-GB" dirty="0" smtClean="0"/>
              <a:t>The paragraph (parts of it)</a:t>
            </a:r>
          </a:p>
          <a:p>
            <a:r>
              <a:rPr lang="en-GB" dirty="0" smtClean="0"/>
              <a:t>The 5-paragraph essay / outlining</a:t>
            </a:r>
          </a:p>
          <a:p>
            <a:r>
              <a:rPr lang="en-GB" dirty="0" smtClean="0"/>
              <a:t>Different task types (definition, classification, cause-effect, </a:t>
            </a:r>
            <a:r>
              <a:rPr lang="en-GB" dirty="0" err="1" smtClean="0"/>
              <a:t>comparison&amp;contast</a:t>
            </a:r>
            <a:r>
              <a:rPr lang="en-GB" dirty="0" smtClean="0"/>
              <a:t>, etc.)</a:t>
            </a:r>
          </a:p>
          <a:p>
            <a:r>
              <a:rPr lang="en-GB" dirty="0" smtClean="0"/>
              <a:t>The thesis statement</a:t>
            </a:r>
          </a:p>
          <a:p>
            <a:r>
              <a:rPr lang="en-GB" dirty="0" smtClean="0"/>
              <a:t>The topic sentence</a:t>
            </a:r>
          </a:p>
          <a:p>
            <a:r>
              <a:rPr lang="en-GB" dirty="0" smtClean="0"/>
              <a:t>Transitional expressions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Reasons for own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r>
              <a:rPr lang="en-GB" dirty="0" smtClean="0"/>
              <a:t>Needs are different.</a:t>
            </a:r>
          </a:p>
          <a:p>
            <a:r>
              <a:rPr lang="en-GB" dirty="0" smtClean="0"/>
              <a:t>Content is important.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US" sz="2000" dirty="0"/>
          </a:p>
          <a:p>
            <a:pPr>
              <a:buNone/>
            </a:pP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“</a:t>
            </a:r>
            <a:r>
              <a:rPr lang="tr-TR" dirty="0"/>
              <a:t>Publishing </a:t>
            </a:r>
            <a:r>
              <a:rPr lang="tr-TR" dirty="0" err="1"/>
              <a:t>houses</a:t>
            </a:r>
            <a:r>
              <a:rPr lang="tr-TR" dirty="0"/>
              <a:t> </a:t>
            </a:r>
            <a:r>
              <a:rPr lang="tr-TR" dirty="0" err="1"/>
              <a:t>throughout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English-</a:t>
            </a:r>
            <a:r>
              <a:rPr lang="tr-TR" dirty="0" err="1"/>
              <a:t>speaking</a:t>
            </a:r>
            <a:r>
              <a:rPr lang="tr-TR" dirty="0"/>
              <a:t> </a:t>
            </a:r>
            <a:r>
              <a:rPr lang="tr-TR" dirty="0" err="1"/>
              <a:t>world</a:t>
            </a:r>
            <a:r>
              <a:rPr lang="tr-TR" dirty="0"/>
              <a:t> </a:t>
            </a:r>
            <a:r>
              <a:rPr lang="tr-TR" dirty="0" err="1"/>
              <a:t>respond</a:t>
            </a:r>
            <a:r>
              <a:rPr lang="tr-TR" dirty="0"/>
              <a:t> </a:t>
            </a:r>
            <a:r>
              <a:rPr lang="en-US" dirty="0"/>
              <a:t>[to the demand for teaching materials]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producing</a:t>
            </a:r>
            <a:r>
              <a:rPr lang="tr-TR" dirty="0"/>
              <a:t> </a:t>
            </a:r>
            <a:r>
              <a:rPr lang="tr-TR" dirty="0" err="1"/>
              <a:t>mass</a:t>
            </a:r>
            <a:r>
              <a:rPr lang="tr-TR" dirty="0"/>
              <a:t>-market </a:t>
            </a:r>
            <a:r>
              <a:rPr lang="tr-TR" dirty="0" err="1"/>
              <a:t>coursebooks</a:t>
            </a:r>
            <a:r>
              <a:rPr lang="tr-TR" dirty="0"/>
              <a:t>, </a:t>
            </a:r>
            <a:r>
              <a:rPr lang="tr-TR" dirty="0" err="1"/>
              <a:t>designed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appeal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as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teaching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learning</a:t>
            </a:r>
            <a:r>
              <a:rPr lang="tr-TR" dirty="0"/>
              <a:t> </a:t>
            </a:r>
            <a:r>
              <a:rPr lang="tr-TR" dirty="0" err="1"/>
              <a:t>situations</a:t>
            </a:r>
            <a:r>
              <a:rPr lang="tr-TR" dirty="0"/>
              <a:t> as </a:t>
            </a:r>
            <a:r>
              <a:rPr lang="tr-TR" dirty="0" err="1"/>
              <a:t>possible</a:t>
            </a:r>
            <a:r>
              <a:rPr lang="tr-TR" dirty="0"/>
              <a:t>, </a:t>
            </a:r>
            <a:r>
              <a:rPr lang="tr-TR" dirty="0" err="1"/>
              <a:t>thus</a:t>
            </a:r>
            <a:r>
              <a:rPr lang="tr-TR" dirty="0"/>
              <a:t> </a:t>
            </a:r>
            <a:r>
              <a:rPr lang="tr-TR" dirty="0" err="1"/>
              <a:t>maximising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sales</a:t>
            </a:r>
            <a:r>
              <a:rPr lang="tr-TR" dirty="0"/>
              <a:t> </a:t>
            </a:r>
            <a:r>
              <a:rPr lang="tr-TR" dirty="0" err="1"/>
              <a:t>potentia</a:t>
            </a:r>
            <a:r>
              <a:rPr lang="en-US" dirty="0"/>
              <a:t>l.” 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Bolihto</a:t>
            </a:r>
            <a:r>
              <a:rPr lang="en-US" dirty="0"/>
              <a:t>, 2003)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72680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subject</a:t>
            </a:r>
            <a:r>
              <a:rPr lang="tr-TR" dirty="0"/>
              <a:t> </a:t>
            </a:r>
            <a:r>
              <a:rPr lang="tr-TR" dirty="0" err="1"/>
              <a:t>content</a:t>
            </a:r>
            <a:r>
              <a:rPr lang="tr-TR" dirty="0"/>
              <a:t> is </a:t>
            </a:r>
            <a:r>
              <a:rPr lang="tr-TR" dirty="0" err="1"/>
              <a:t>often</a:t>
            </a:r>
            <a:r>
              <a:rPr lang="tr-TR" dirty="0"/>
              <a:t> </a:t>
            </a:r>
            <a:r>
              <a:rPr lang="tr-TR" dirty="0" err="1"/>
              <a:t>generic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bland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not </a:t>
            </a:r>
            <a:r>
              <a:rPr lang="tr-TR" dirty="0" err="1"/>
              <a:t>focused</a:t>
            </a:r>
            <a:r>
              <a:rPr lang="tr-TR" dirty="0"/>
              <a:t> on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particular</a:t>
            </a:r>
            <a:r>
              <a:rPr lang="tr-TR" dirty="0"/>
              <a:t> </a:t>
            </a:r>
            <a:r>
              <a:rPr lang="tr-TR" dirty="0" err="1"/>
              <a:t>group</a:t>
            </a:r>
            <a:r>
              <a:rPr lang="tr-TR" dirty="0"/>
              <a:t> of </a:t>
            </a:r>
            <a:r>
              <a:rPr lang="tr-TR" dirty="0" err="1"/>
              <a:t>learners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specific</a:t>
            </a:r>
            <a:r>
              <a:rPr lang="tr-TR" dirty="0"/>
              <a:t> </a:t>
            </a:r>
            <a:r>
              <a:rPr lang="tr-TR" dirty="0" err="1"/>
              <a:t>needs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likely</a:t>
            </a:r>
            <a:r>
              <a:rPr lang="tr-TR" dirty="0"/>
              <a:t> </a:t>
            </a:r>
            <a:r>
              <a:rPr lang="tr-TR" dirty="0" err="1"/>
              <a:t>end-result</a:t>
            </a:r>
            <a:r>
              <a:rPr lang="tr-TR" dirty="0"/>
              <a:t> of </a:t>
            </a:r>
            <a:r>
              <a:rPr lang="tr-TR" dirty="0" err="1"/>
              <a:t>such</a:t>
            </a:r>
            <a:r>
              <a:rPr lang="tr-TR" dirty="0"/>
              <a:t> a </a:t>
            </a:r>
            <a:r>
              <a:rPr lang="tr-TR" dirty="0" err="1"/>
              <a:t>writing</a:t>
            </a:r>
            <a:r>
              <a:rPr lang="tr-TR" dirty="0"/>
              <a:t> </a:t>
            </a:r>
            <a:r>
              <a:rPr lang="tr-TR" dirty="0" err="1"/>
              <a:t>project</a:t>
            </a:r>
            <a:r>
              <a:rPr lang="tr-TR" dirty="0"/>
              <a:t> is an </a:t>
            </a:r>
            <a:r>
              <a:rPr lang="tr-TR" dirty="0" err="1"/>
              <a:t>anodyne</a:t>
            </a:r>
            <a:r>
              <a:rPr lang="tr-TR" dirty="0"/>
              <a:t>, </a:t>
            </a:r>
            <a:r>
              <a:rPr lang="tr-TR" dirty="0" err="1"/>
              <a:t>one</a:t>
            </a:r>
            <a:r>
              <a:rPr lang="tr-TR" dirty="0"/>
              <a:t>-size-</a:t>
            </a:r>
            <a:r>
              <a:rPr lang="tr-TR" dirty="0" err="1"/>
              <a:t>fits</a:t>
            </a:r>
            <a:r>
              <a:rPr lang="tr-TR" dirty="0"/>
              <a:t>-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 smtClean="0"/>
              <a:t>product</a:t>
            </a:r>
            <a:r>
              <a:rPr lang="en-US" dirty="0" smtClean="0"/>
              <a:t>.” </a:t>
            </a:r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 err="1"/>
              <a:t>Bell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Gower</a:t>
            </a:r>
            <a:r>
              <a:rPr lang="en-US" dirty="0"/>
              <a:t>, </a:t>
            </a:r>
            <a:r>
              <a:rPr lang="tr-TR" dirty="0"/>
              <a:t>1998</a:t>
            </a:r>
            <a:r>
              <a:rPr lang="tr-TR" dirty="0" smtClean="0"/>
              <a:t>)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613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248</TotalTime>
  <Words>583</Words>
  <Application>Microsoft Office PowerPoint</Application>
  <PresentationFormat>On-screen Show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Akış</vt:lpstr>
      <vt:lpstr>Do Something for Yourself and Your Students: Write Your Own Writing Booklet</vt:lpstr>
      <vt:lpstr>Outline</vt:lpstr>
      <vt:lpstr>THE CONTEXT</vt:lpstr>
      <vt:lpstr>Writing in SL</vt:lpstr>
      <vt:lpstr>Slide 5</vt:lpstr>
      <vt:lpstr>What is in the writing books on the market?</vt:lpstr>
      <vt:lpstr>Reasons for own materials</vt:lpstr>
      <vt:lpstr>Slide 8</vt:lpstr>
      <vt:lpstr>Slide 9</vt:lpstr>
      <vt:lpstr>Our booklets…</vt:lpstr>
      <vt:lpstr>A sample unit</vt:lpstr>
      <vt:lpstr>An in-house writing booklet </vt:lpstr>
      <vt:lpstr>Feedback from teachers</vt:lpstr>
      <vt:lpstr>Feedback from students</vt:lpstr>
      <vt:lpstr>Lessons from our experience</vt:lpstr>
      <vt:lpstr>Slide 16</vt:lpstr>
    </vt:vector>
  </TitlesOfParts>
  <Company>Sabanci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seyran</dc:creator>
  <cp:lastModifiedBy>seyran</cp:lastModifiedBy>
  <cp:revision>64</cp:revision>
  <dcterms:created xsi:type="dcterms:W3CDTF">2014-05-30T06:34:59Z</dcterms:created>
  <dcterms:modified xsi:type="dcterms:W3CDTF">2014-07-02T07:01:39Z</dcterms:modified>
</cp:coreProperties>
</file>