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0"/>
  </p:notesMasterIdLst>
  <p:sldIdLst>
    <p:sldId id="288"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 id="328" r:id="rId42"/>
    <p:sldId id="329" r:id="rId43"/>
    <p:sldId id="330" r:id="rId44"/>
    <p:sldId id="331" r:id="rId45"/>
    <p:sldId id="332" r:id="rId46"/>
    <p:sldId id="333" r:id="rId47"/>
    <p:sldId id="334" r:id="rId48"/>
    <p:sldId id="335" r:id="rId49"/>
  </p:sldIdLst>
  <p:sldSz cx="9144000" cy="6858000" type="screen4x3"/>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D802"/>
    <a:srgbClr val="66E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p:scale>
          <a:sx n="80" d="100"/>
          <a:sy n="80" d="100"/>
        </p:scale>
        <p:origin x="-2430" y="-450"/>
      </p:cViewPr>
      <p:guideLst>
        <p:guide orient="horz" pos="2160"/>
        <p:guide pos="2880"/>
      </p:guideLst>
    </p:cSldViewPr>
  </p:slideViewPr>
  <p:outlineViewPr>
    <p:cViewPr>
      <p:scale>
        <a:sx n="33" d="100"/>
        <a:sy n="33" d="100"/>
      </p:scale>
      <p:origin x="0" y="199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7/21/2014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6"/>
            <a:ext cx="4041775"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7/21/2014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7/21/2014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7/21/2014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2"/>
            <a:ext cx="3008313"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3575050" y="273055"/>
            <a:ext cx="5111750"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5"/>
            <a:ext cx="3008313"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13663"/>
            <a:ext cx="8229600"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412776"/>
            <a:ext cx="8229600" cy="4713391"/>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165304"/>
            <a:ext cx="2133600"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7/21/2014</a:t>
            </a:fld>
            <a:endParaRPr lang="en-US"/>
          </a:p>
        </p:txBody>
      </p:sp>
      <p:sp>
        <p:nvSpPr>
          <p:cNvPr id="5" name="Footer Placeholder 4"/>
          <p:cNvSpPr>
            <a:spLocks noGrp="1"/>
          </p:cNvSpPr>
          <p:nvPr>
            <p:ph type="ftr" sz="quarter" idx="3"/>
          </p:nvPr>
        </p:nvSpPr>
        <p:spPr>
          <a:xfrm>
            <a:off x="3124200" y="6165304"/>
            <a:ext cx="2895600"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1" y="6165304"/>
            <a:ext cx="2133600"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pic>
        <p:nvPicPr>
          <p:cNvPr id="7" name="Picture 6" descr="E:\websites\free-power-point-templates\2012\logos.png"/>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8987" rtl="0" eaLnBrk="1" latinLnBrk="0" hangingPunct="1">
        <a:spcBef>
          <a:spcPct val="0"/>
        </a:spcBef>
        <a:buNone/>
        <a:defRPr sz="3600" kern="1200">
          <a:solidFill>
            <a:schemeClr val="bg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bg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bg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bg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2816"/>
            <a:ext cx="7772400" cy="1470025"/>
          </a:xfrm>
        </p:spPr>
        <p:txBody>
          <a:bodyPr>
            <a:normAutofit/>
          </a:bodyPr>
          <a:lstStyle/>
          <a:p>
            <a:pPr algn="ctr"/>
            <a:r>
              <a:rPr lang="en-NZ" b="1" dirty="0" err="1" smtClean="0">
                <a:solidFill>
                  <a:schemeClr val="bg2">
                    <a:lumMod val="90000"/>
                  </a:schemeClr>
                </a:solidFill>
                <a:effectLst>
                  <a:outerShdw blurRad="38100" dist="38100" dir="2700000" algn="tl">
                    <a:srgbClr val="000000">
                      <a:alpha val="43137"/>
                    </a:srgbClr>
                  </a:outerShdw>
                </a:effectLst>
              </a:rPr>
              <a:t>Workplan</a:t>
            </a:r>
            <a:r>
              <a:rPr lang="en-NZ" b="1" dirty="0" smtClean="0">
                <a:solidFill>
                  <a:schemeClr val="bg2">
                    <a:lumMod val="90000"/>
                  </a:schemeClr>
                </a:solidFill>
                <a:effectLst>
                  <a:outerShdw blurRad="38100" dist="38100" dir="2700000" algn="tl">
                    <a:srgbClr val="000000">
                      <a:alpha val="43137"/>
                    </a:srgbClr>
                  </a:outerShdw>
                </a:effectLst>
              </a:rPr>
              <a:t> versus Activity: Evaluating Language Teaching Materials</a:t>
            </a:r>
            <a:endParaRPr lang="en-NZ" b="1" dirty="0">
              <a:solidFill>
                <a:schemeClr val="bg2">
                  <a:lumMod val="9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75656" y="4365104"/>
            <a:ext cx="6400800" cy="1752600"/>
          </a:xfrm>
        </p:spPr>
        <p:txBody>
          <a:bodyPr>
            <a:normAutofit fontScale="70000" lnSpcReduction="20000"/>
          </a:bodyPr>
          <a:lstStyle/>
          <a:p>
            <a:r>
              <a:rPr lang="en-NZ" sz="4600" b="1" dirty="0" smtClean="0">
                <a:solidFill>
                  <a:schemeClr val="bg2">
                    <a:lumMod val="90000"/>
                  </a:schemeClr>
                </a:solidFill>
                <a:effectLst>
                  <a:outerShdw blurRad="38100" dist="38100" dir="2700000" algn="tl">
                    <a:srgbClr val="000000">
                      <a:alpha val="43137"/>
                    </a:srgbClr>
                  </a:outerShdw>
                </a:effectLst>
              </a:rPr>
              <a:t>Rod Ellis</a:t>
            </a:r>
          </a:p>
          <a:p>
            <a:r>
              <a:rPr lang="en-NZ" b="1" dirty="0" smtClean="0">
                <a:solidFill>
                  <a:schemeClr val="bg2">
                    <a:lumMod val="90000"/>
                  </a:schemeClr>
                </a:solidFill>
                <a:effectLst>
                  <a:outerShdw blurRad="38100" dist="38100" dir="2700000" algn="tl">
                    <a:srgbClr val="000000">
                      <a:alpha val="43137"/>
                    </a:srgbClr>
                  </a:outerShdw>
                </a:effectLst>
              </a:rPr>
              <a:t>University of Auckland</a:t>
            </a:r>
          </a:p>
          <a:p>
            <a:r>
              <a:rPr lang="en-NZ" b="1" dirty="0" smtClean="0">
                <a:solidFill>
                  <a:schemeClr val="bg2">
                    <a:lumMod val="90000"/>
                  </a:schemeClr>
                </a:solidFill>
                <a:effectLst>
                  <a:outerShdw blurRad="38100" dist="38100" dir="2700000" algn="tl">
                    <a:srgbClr val="000000">
                      <a:alpha val="43137"/>
                    </a:srgbClr>
                  </a:outerShdw>
                </a:effectLst>
              </a:rPr>
              <a:t>and</a:t>
            </a:r>
          </a:p>
          <a:p>
            <a:r>
              <a:rPr lang="en-NZ" b="1" dirty="0" smtClean="0">
                <a:solidFill>
                  <a:schemeClr val="bg2">
                    <a:lumMod val="90000"/>
                  </a:schemeClr>
                </a:solidFill>
                <a:effectLst>
                  <a:outerShdw blurRad="38100" dist="38100" dir="2700000" algn="tl">
                    <a:srgbClr val="000000">
                      <a:alpha val="43137"/>
                    </a:srgbClr>
                  </a:outerShdw>
                </a:effectLst>
              </a:rPr>
              <a:t>Shanghai International Studies University</a:t>
            </a:r>
            <a:endParaRPr lang="en-NZ" b="1" dirty="0">
              <a:solidFill>
                <a:schemeClr val="bg2">
                  <a:lumMod val="90000"/>
                </a:schemeClr>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3913234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561" y="548680"/>
            <a:ext cx="8229600" cy="711081"/>
          </a:xfrm>
        </p:spPr>
        <p:txBody>
          <a:bodyPr>
            <a:noAutofit/>
          </a:bodyPr>
          <a:lstStyle/>
          <a:p>
            <a:r>
              <a:rPr lang="en-NZ" sz="4000" b="1" dirty="0" err="1" smtClean="0">
                <a:solidFill>
                  <a:schemeClr val="bg2">
                    <a:lumMod val="90000"/>
                  </a:schemeClr>
                </a:solidFill>
                <a:effectLst>
                  <a:outerShdw blurRad="38100" dist="38100" dir="2700000" algn="tl">
                    <a:srgbClr val="000000">
                      <a:alpha val="43137"/>
                    </a:srgbClr>
                  </a:outerShdw>
                </a:effectLst>
              </a:rPr>
              <a:t>Workplans</a:t>
            </a:r>
            <a:r>
              <a:rPr lang="en-NZ" sz="4000" b="1" dirty="0" smtClean="0">
                <a:solidFill>
                  <a:schemeClr val="bg2">
                    <a:lumMod val="90000"/>
                  </a:schemeClr>
                </a:solidFill>
                <a:effectLst>
                  <a:outerShdw blurRad="38100" dist="38100" dir="2700000" algn="tl">
                    <a:srgbClr val="000000">
                      <a:alpha val="43137"/>
                    </a:srgbClr>
                  </a:outerShdw>
                </a:effectLst>
              </a:rPr>
              <a:t> and goals</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61256" y="1628800"/>
            <a:ext cx="7427168" cy="4353351"/>
          </a:xfrm>
        </p:spPr>
        <p:txBody>
          <a:bodyPr/>
          <a:lstStyle/>
          <a:p>
            <a:pPr marL="0" indent="0">
              <a:buNone/>
            </a:pPr>
            <a:r>
              <a:rPr lang="en-NZ" dirty="0" smtClean="0"/>
              <a:t>“The role of teaching materials must be relatively limited. No matter how comprehensively the materials cover learning goals, they can never ‘look after’ everything to do with goals, let alone actually determine them.”  (</a:t>
            </a:r>
            <a:r>
              <a:rPr lang="en-NZ" dirty="0" err="1" smtClean="0"/>
              <a:t>Allwright</a:t>
            </a:r>
            <a:r>
              <a:rPr lang="en-NZ" dirty="0" smtClean="0"/>
              <a:t> 1990)</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1941167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446" y="620688"/>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Input and interaction</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608" y="1772816"/>
            <a:ext cx="7344816" cy="4353351"/>
          </a:xfrm>
        </p:spPr>
        <p:txBody>
          <a:bodyPr/>
          <a:lstStyle/>
          <a:p>
            <a:pPr marL="0" indent="0">
              <a:buNone/>
            </a:pPr>
            <a:r>
              <a:rPr lang="en-NZ" dirty="0" smtClean="0"/>
              <a:t>A </a:t>
            </a:r>
            <a:r>
              <a:rPr lang="en-NZ" dirty="0" err="1" smtClean="0"/>
              <a:t>workplan</a:t>
            </a:r>
            <a:r>
              <a:rPr lang="en-NZ" dirty="0" smtClean="0"/>
              <a:t> can never completely determine what input learners are exposed to or what interactions occur when the </a:t>
            </a:r>
            <a:r>
              <a:rPr lang="en-NZ" dirty="0" err="1" smtClean="0"/>
              <a:t>workplan</a:t>
            </a:r>
            <a:r>
              <a:rPr lang="en-NZ" dirty="0" smtClean="0"/>
              <a:t> is implemented.</a:t>
            </a:r>
          </a:p>
          <a:p>
            <a:pPr marL="0" indent="0">
              <a:buNone/>
            </a:pP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4167608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612" y="620688"/>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Emergent content</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61256" y="1556792"/>
            <a:ext cx="7427168" cy="4281343"/>
          </a:xfrm>
        </p:spPr>
        <p:txBody>
          <a:bodyPr>
            <a:normAutofit fontScale="92500"/>
          </a:bodyPr>
          <a:lstStyle/>
          <a:p>
            <a:pPr marL="0" indent="0">
              <a:lnSpc>
                <a:spcPct val="110000"/>
              </a:lnSpc>
              <a:buNone/>
            </a:pPr>
            <a:r>
              <a:rPr lang="en-NZ" dirty="0" smtClean="0"/>
              <a:t>“ If we define ‘content’ as the sum total of what is taught’ and ‘what is available to be learned’, then it becomes clear that ‘content’ (potential intake) is not predictable. It is rather something that emerges because of the interactive nature of classroom events” (</a:t>
            </a:r>
            <a:r>
              <a:rPr lang="en-NZ" dirty="0" err="1" smtClean="0"/>
              <a:t>Allwright</a:t>
            </a:r>
            <a:r>
              <a:rPr lang="en-NZ" dirty="0" smtClean="0"/>
              <a:t> 1990)</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1016430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Sociocultural theory</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74043" y="1340768"/>
            <a:ext cx="7758397" cy="5040560"/>
          </a:xfrm>
        </p:spPr>
        <p:txBody>
          <a:bodyPr>
            <a:normAutofit fontScale="77500" lnSpcReduction="20000"/>
          </a:bodyPr>
          <a:lstStyle/>
          <a:p>
            <a:pPr>
              <a:spcBef>
                <a:spcPts val="1800"/>
              </a:spcBef>
              <a:buNone/>
            </a:pPr>
            <a:r>
              <a:rPr lang="en-NZ" altLang="en-US" dirty="0" err="1" smtClean="0"/>
              <a:t>Couglan</a:t>
            </a:r>
            <a:r>
              <a:rPr lang="en-NZ" altLang="en-US" dirty="0" smtClean="0"/>
              <a:t> and Duff (1994):</a:t>
            </a:r>
          </a:p>
          <a:p>
            <a:pPr marL="714375" lvl="1" indent="-447675">
              <a:spcBef>
                <a:spcPts val="1800"/>
              </a:spcBef>
              <a:buFont typeface="Wingdings" panose="05000000000000000000" pitchFamily="2" charset="2"/>
              <a:buChar char="§"/>
            </a:pPr>
            <a:r>
              <a:rPr lang="en-NZ" altLang="en-US" dirty="0" smtClean="0"/>
              <a:t>picture description task</a:t>
            </a:r>
          </a:p>
          <a:p>
            <a:pPr marL="714375" lvl="1" indent="-447675">
              <a:spcBef>
                <a:spcPts val="1800"/>
              </a:spcBef>
              <a:buFont typeface="Wingdings" panose="05000000000000000000" pitchFamily="2" charset="2"/>
              <a:buChar char="§"/>
            </a:pPr>
            <a:r>
              <a:rPr lang="en-NZ" altLang="en-US" dirty="0"/>
              <a:t>t</a:t>
            </a:r>
            <a:r>
              <a:rPr lang="en-NZ" altLang="en-US" dirty="0" smtClean="0"/>
              <a:t>wo sets of subjects (one Cambodian and four Hungarians)</a:t>
            </a:r>
          </a:p>
          <a:p>
            <a:pPr marL="714375" lvl="1" indent="-447675">
              <a:spcBef>
                <a:spcPts val="1800"/>
              </a:spcBef>
              <a:buFont typeface="Wingdings" panose="05000000000000000000" pitchFamily="2" charset="2"/>
              <a:buChar char="§"/>
            </a:pPr>
            <a:r>
              <a:rPr lang="en-NZ" altLang="en-US" dirty="0" smtClean="0"/>
              <a:t>Different settings (learner’s home; at school)</a:t>
            </a:r>
          </a:p>
          <a:p>
            <a:pPr marL="714375" lvl="1" indent="-447675">
              <a:spcBef>
                <a:spcPts val="1800"/>
              </a:spcBef>
              <a:buFont typeface="Wingdings" panose="05000000000000000000" pitchFamily="2" charset="2"/>
              <a:buChar char="§"/>
            </a:pPr>
            <a:r>
              <a:rPr lang="en-NZ" altLang="en-US" dirty="0" smtClean="0"/>
              <a:t>With Cambodian task performed as a dialogue; with Hungarians as a monologue</a:t>
            </a:r>
          </a:p>
          <a:p>
            <a:pPr marL="714375" lvl="1" indent="-447675">
              <a:spcBef>
                <a:spcPts val="1800"/>
              </a:spcBef>
              <a:buFont typeface="Wingdings" panose="05000000000000000000" pitchFamily="2" charset="2"/>
              <a:buChar char="§"/>
            </a:pPr>
            <a:r>
              <a:rPr lang="en-NZ" altLang="en-US" dirty="0" smtClean="0"/>
              <a:t>Hungarian subjects varied in how they responded (e.g. naming objects; describing the activities)</a:t>
            </a:r>
          </a:p>
          <a:p>
            <a:pPr marL="714375" lvl="1" indent="-447675">
              <a:spcBef>
                <a:spcPts val="1800"/>
              </a:spcBef>
              <a:buFont typeface="Wingdings" panose="05000000000000000000" pitchFamily="2" charset="2"/>
              <a:buChar char="§"/>
            </a:pPr>
            <a:r>
              <a:rPr lang="en-NZ" altLang="en-US" dirty="0" smtClean="0"/>
              <a:t>‘task’ is not a constant in research because ‘the activity it generates will be unique’</a:t>
            </a:r>
            <a:endParaRPr lang="en-AU" altLang="ja-JP" dirty="0" smtClean="0">
              <a:ea typeface="ＭＳ Ｐゴシック" pitchFamily="50" charset="-128"/>
            </a:endParaRPr>
          </a:p>
          <a:p>
            <a:pPr marL="0" indent="0">
              <a:spcBef>
                <a:spcPts val="1800"/>
              </a:spcBef>
              <a:buNone/>
            </a:pP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2316606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612" y="476672"/>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Learners’ orientation</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99592" y="1369789"/>
            <a:ext cx="7702438" cy="5400600"/>
          </a:xfrm>
        </p:spPr>
        <p:txBody>
          <a:bodyPr>
            <a:noAutofit/>
          </a:bodyPr>
          <a:lstStyle/>
          <a:p>
            <a:pPr>
              <a:lnSpc>
                <a:spcPct val="83000"/>
              </a:lnSpc>
              <a:spcBef>
                <a:spcPts val="1200"/>
              </a:spcBef>
              <a:buNone/>
            </a:pPr>
            <a:r>
              <a:rPr lang="en-NZ" altLang="en-US" sz="2600" dirty="0" smtClean="0"/>
              <a:t>Brooks (1990):</a:t>
            </a:r>
          </a:p>
          <a:p>
            <a:pPr marL="628650" indent="-361950">
              <a:lnSpc>
                <a:spcPct val="83000"/>
              </a:lnSpc>
              <a:spcBef>
                <a:spcPts val="1200"/>
              </a:spcBef>
            </a:pPr>
            <a:r>
              <a:rPr lang="en-NZ" altLang="en-US" sz="2600" dirty="0" smtClean="0"/>
              <a:t>Subjects = university FL learners of Spanish</a:t>
            </a:r>
          </a:p>
          <a:p>
            <a:pPr marL="628650" indent="-361950">
              <a:lnSpc>
                <a:spcPct val="83000"/>
              </a:lnSpc>
              <a:spcBef>
                <a:spcPts val="1200"/>
              </a:spcBef>
            </a:pPr>
            <a:r>
              <a:rPr lang="en-NZ" altLang="en-US" sz="2600" dirty="0" smtClean="0"/>
              <a:t>Normal classroom setting</a:t>
            </a:r>
          </a:p>
          <a:p>
            <a:pPr marL="628650" indent="-361950">
              <a:lnSpc>
                <a:spcPct val="83000"/>
              </a:lnSpc>
              <a:spcBef>
                <a:spcPts val="1200"/>
              </a:spcBef>
            </a:pPr>
            <a:r>
              <a:rPr lang="en-NZ" altLang="en-US" sz="2600" dirty="0" smtClean="0"/>
              <a:t>Task = using cue cards to talk about a group of fictitious people; aim was to provide opportunity for free communication</a:t>
            </a:r>
          </a:p>
          <a:p>
            <a:pPr marL="628650" indent="-361950">
              <a:lnSpc>
                <a:spcPct val="83000"/>
              </a:lnSpc>
              <a:spcBef>
                <a:spcPts val="1200"/>
              </a:spcBef>
            </a:pPr>
            <a:r>
              <a:rPr lang="en-NZ" altLang="en-US" sz="2600" dirty="0" smtClean="0"/>
              <a:t>Students oriented to the task as an opportunity to practice the correct form of adjectives in Spanish (i.e. as an exercise)</a:t>
            </a:r>
          </a:p>
          <a:p>
            <a:pPr marL="628650" indent="-361950">
              <a:lnSpc>
                <a:spcPct val="83000"/>
              </a:lnSpc>
              <a:spcBef>
                <a:spcPts val="1200"/>
              </a:spcBef>
            </a:pPr>
            <a:r>
              <a:rPr lang="en-NZ" altLang="en-US" sz="2600" dirty="0" smtClean="0"/>
              <a:t>Students adopted roles and behaviours of the teacher in the correction strategies they employed</a:t>
            </a:r>
            <a:endParaRPr lang="en-AU" altLang="ja-JP" sz="2600" dirty="0" smtClean="0">
              <a:ea typeface="ＭＳ Ｐゴシック" pitchFamily="50" charset="-128"/>
            </a:endParaRPr>
          </a:p>
          <a:p>
            <a:pPr marL="0" indent="0">
              <a:lnSpc>
                <a:spcPct val="83000"/>
              </a:lnSpc>
              <a:spcBef>
                <a:spcPts val="1200"/>
              </a:spcBef>
              <a:buNone/>
            </a:pPr>
            <a:endParaRPr lang="en-NZ" sz="2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718775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94" y="620688"/>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Seedhouse</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99592" y="1628800"/>
            <a:ext cx="7488832" cy="4497367"/>
          </a:xfrm>
        </p:spPr>
        <p:txBody>
          <a:bodyPr/>
          <a:lstStyle/>
          <a:p>
            <a:pPr marL="0" indent="0">
              <a:buNone/>
            </a:pPr>
            <a:r>
              <a:rPr lang="en-NZ" dirty="0" smtClean="0"/>
              <a:t>“</a:t>
            </a:r>
            <a:r>
              <a:rPr lang="en-NZ" altLang="en-US" dirty="0" smtClean="0"/>
              <a:t> ‘Task-as-</a:t>
            </a:r>
            <a:r>
              <a:rPr lang="en-NZ" altLang="en-US" dirty="0" err="1" smtClean="0"/>
              <a:t>workplan</a:t>
            </a:r>
            <a:r>
              <a:rPr lang="en-NZ" altLang="en-US" dirty="0" smtClean="0"/>
              <a:t>’ has weak construct validity because the interaction that transpires when learners perform a task (i.e. the ‘task-as-process’) frequently does not match that intended by designers of the task” (Seedhouse 2005)</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4278861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507" y="548680"/>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Predicting activity</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99592" y="1412776"/>
            <a:ext cx="7643192" cy="4569375"/>
          </a:xfrm>
        </p:spPr>
        <p:txBody>
          <a:bodyPr>
            <a:normAutofit fontScale="92500" lnSpcReduction="10000"/>
          </a:bodyPr>
          <a:lstStyle/>
          <a:p>
            <a:pPr marL="0" indent="0">
              <a:spcBef>
                <a:spcPts val="1800"/>
              </a:spcBef>
              <a:buNone/>
            </a:pPr>
            <a:r>
              <a:rPr lang="en-NZ" dirty="0" err="1" smtClean="0"/>
              <a:t>Workplans</a:t>
            </a:r>
            <a:r>
              <a:rPr lang="en-NZ" dirty="0" smtClean="0"/>
              <a:t> cannot entirely determine the activity that takes place when they are implemented but the design of the </a:t>
            </a:r>
            <a:r>
              <a:rPr lang="en-NZ" dirty="0" err="1" smtClean="0"/>
              <a:t>workplan</a:t>
            </a:r>
            <a:r>
              <a:rPr lang="en-NZ" dirty="0" smtClean="0"/>
              <a:t> can predispose learners to deploy language is predictable ways.</a:t>
            </a:r>
            <a:endParaRPr lang="en-NZ" dirty="0"/>
          </a:p>
          <a:p>
            <a:pPr marL="0" indent="0">
              <a:spcBef>
                <a:spcPts val="1800"/>
              </a:spcBef>
              <a:buNone/>
            </a:pPr>
            <a:r>
              <a:rPr lang="en-NZ" dirty="0" smtClean="0"/>
              <a:t>e.g. Skehan and Robinson’s work on task design and implementation options and their effect on complexity, accuracy and fluency of learners’ production.</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3771262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Importance of </a:t>
            </a:r>
            <a:r>
              <a:rPr lang="en-NZ" b="1" dirty="0" err="1" smtClean="0"/>
              <a:t>workplans</a:t>
            </a:r>
            <a:endParaRPr lang="en-NZ" b="1" dirty="0"/>
          </a:p>
        </p:txBody>
      </p:sp>
      <p:sp>
        <p:nvSpPr>
          <p:cNvPr id="3" name="Content Placeholder 2"/>
          <p:cNvSpPr>
            <a:spLocks noGrp="1"/>
          </p:cNvSpPr>
          <p:nvPr>
            <p:ph idx="1"/>
          </p:nvPr>
        </p:nvSpPr>
        <p:spPr>
          <a:xfrm>
            <a:off x="926257" y="1412776"/>
            <a:ext cx="7462167" cy="4925144"/>
          </a:xfrm>
        </p:spPr>
        <p:txBody>
          <a:bodyPr>
            <a:normAutofit fontScale="85000" lnSpcReduction="20000"/>
          </a:bodyPr>
          <a:lstStyle/>
          <a:p>
            <a:pPr marL="0" indent="0">
              <a:buNone/>
            </a:pPr>
            <a:r>
              <a:rPr lang="en-NZ" dirty="0" smtClean="0"/>
              <a:t>O’Neill (1990) notes that teaching materials (</a:t>
            </a:r>
            <a:r>
              <a:rPr lang="en-NZ" dirty="0" err="1" smtClean="0"/>
              <a:t>workplans</a:t>
            </a:r>
            <a:r>
              <a:rPr lang="en-NZ" dirty="0" smtClean="0"/>
              <a:t>) are important for a number of reasons:</a:t>
            </a:r>
          </a:p>
          <a:p>
            <a:pPr lvl="1">
              <a:buFont typeface="Wingdings" panose="05000000000000000000" pitchFamily="2" charset="2"/>
              <a:buChar char="§"/>
            </a:pPr>
            <a:r>
              <a:rPr lang="en-NZ" dirty="0" smtClean="0"/>
              <a:t>They make it possible for students to review and prepare their lessons.</a:t>
            </a:r>
          </a:p>
          <a:p>
            <a:pPr lvl="1">
              <a:buFont typeface="Wingdings" panose="05000000000000000000" pitchFamily="2" charset="2"/>
              <a:buChar char="§"/>
            </a:pPr>
            <a:r>
              <a:rPr lang="en-NZ" dirty="0" smtClean="0"/>
              <a:t>They help learning and teaching.</a:t>
            </a:r>
          </a:p>
          <a:p>
            <a:pPr marL="0" indent="0">
              <a:spcBef>
                <a:spcPts val="1200"/>
              </a:spcBef>
              <a:buNone/>
            </a:pPr>
            <a:r>
              <a:rPr lang="en-NZ" dirty="0" smtClean="0"/>
              <a:t>He also notes that they should allow for adaptation and </a:t>
            </a:r>
            <a:r>
              <a:rPr lang="en-NZ" dirty="0" err="1" smtClean="0"/>
              <a:t>improvization</a:t>
            </a:r>
            <a:r>
              <a:rPr lang="en-NZ" dirty="0" smtClean="0"/>
              <a:t>.</a:t>
            </a:r>
          </a:p>
          <a:p>
            <a:pPr marL="0" indent="0">
              <a:spcBef>
                <a:spcPts val="1200"/>
              </a:spcBef>
              <a:buNone/>
            </a:pPr>
            <a:r>
              <a:rPr lang="en-NZ" dirty="0" smtClean="0"/>
              <a:t>In </a:t>
            </a:r>
            <a:r>
              <a:rPr lang="en-NZ" dirty="0"/>
              <a:t>many cases, materials are the </a:t>
            </a:r>
            <a:r>
              <a:rPr lang="en-NZ" dirty="0" smtClean="0"/>
              <a:t>centre </a:t>
            </a:r>
            <a:r>
              <a:rPr lang="en-NZ" dirty="0"/>
              <a:t>of instruction and one of the most important influences on what goes on in the classroom.</a:t>
            </a:r>
            <a:endParaRPr lang="en-NZ"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47866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Three key questions</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15616" y="1628800"/>
            <a:ext cx="7402016" cy="4425359"/>
          </a:xfrm>
        </p:spPr>
        <p:txBody>
          <a:bodyPr>
            <a:normAutofit fontScale="92500" lnSpcReduction="20000"/>
          </a:bodyPr>
          <a:lstStyle/>
          <a:p>
            <a:pPr marL="514350" indent="-514350">
              <a:spcBef>
                <a:spcPts val="1800"/>
              </a:spcBef>
              <a:buAutoNum type="arabicPeriod"/>
            </a:pPr>
            <a:r>
              <a:rPr lang="en-NZ" dirty="0" smtClean="0"/>
              <a:t>What views do the learners hold about the activity that results from a </a:t>
            </a:r>
            <a:r>
              <a:rPr lang="en-NZ" dirty="0" err="1" smtClean="0"/>
              <a:t>workplan</a:t>
            </a:r>
            <a:r>
              <a:rPr lang="en-NZ" dirty="0" smtClean="0"/>
              <a:t>? </a:t>
            </a:r>
          </a:p>
          <a:p>
            <a:pPr marL="514350" indent="-514350">
              <a:spcBef>
                <a:spcPts val="1800"/>
              </a:spcBef>
              <a:buAutoNum type="arabicPeriod"/>
            </a:pPr>
            <a:r>
              <a:rPr lang="en-NZ" dirty="0" smtClean="0"/>
              <a:t>Is the activity that results from a </a:t>
            </a:r>
            <a:r>
              <a:rPr lang="en-NZ" dirty="0" err="1" smtClean="0"/>
              <a:t>workplan</a:t>
            </a:r>
            <a:r>
              <a:rPr lang="en-NZ" dirty="0" smtClean="0"/>
              <a:t> that intended by the designer of the </a:t>
            </a:r>
            <a:r>
              <a:rPr lang="en-NZ" dirty="0" err="1" smtClean="0"/>
              <a:t>workplan</a:t>
            </a:r>
            <a:r>
              <a:rPr lang="en-NZ" dirty="0" smtClean="0"/>
              <a:t>?</a:t>
            </a:r>
          </a:p>
          <a:p>
            <a:pPr marL="514350" indent="-514350">
              <a:spcBef>
                <a:spcPts val="1800"/>
              </a:spcBef>
              <a:buAutoNum type="arabicPeriod"/>
            </a:pPr>
            <a:r>
              <a:rPr lang="en-NZ" dirty="0" smtClean="0"/>
              <a:t>Does the activity that results from a </a:t>
            </a:r>
            <a:r>
              <a:rPr lang="en-NZ" dirty="0" err="1" smtClean="0"/>
              <a:t>workplan</a:t>
            </a:r>
            <a:r>
              <a:rPr lang="en-NZ" dirty="0" smtClean="0"/>
              <a:t> contribute to intended or incidental learning?</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3425865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8229600" cy="711081"/>
          </a:xfrm>
        </p:spPr>
        <p:txBody>
          <a:bodyPr/>
          <a:lstStyle/>
          <a:p>
            <a:r>
              <a:rPr lang="en-NZ" sz="4400" b="1" dirty="0" err="1" smtClean="0">
                <a:solidFill>
                  <a:schemeClr val="bg2">
                    <a:lumMod val="90000"/>
                  </a:schemeClr>
                </a:solidFill>
                <a:effectLst>
                  <a:outerShdw blurRad="38100" dist="38100" dir="2700000" algn="tl">
                    <a:srgbClr val="000000">
                      <a:alpha val="43137"/>
                    </a:srgbClr>
                  </a:outerShdw>
                </a:effectLst>
              </a:rPr>
              <a:t>Fotos</a:t>
            </a:r>
            <a:r>
              <a:rPr lang="en-NZ" sz="4400" b="1" dirty="0" smtClean="0">
                <a:solidFill>
                  <a:schemeClr val="bg2">
                    <a:lumMod val="90000"/>
                  </a:schemeClr>
                </a:solidFill>
                <a:effectLst>
                  <a:outerShdw blurRad="38100" dist="38100" dir="2700000" algn="tl">
                    <a:srgbClr val="000000">
                      <a:alpha val="43137"/>
                    </a:srgbClr>
                  </a:outerShdw>
                </a:effectLst>
              </a:rPr>
              <a:t> and Ellis’ (1991)</a:t>
            </a:r>
            <a:endParaRPr lang="en-NZ" sz="4400" b="1" dirty="0">
              <a:solidFill>
                <a:schemeClr val="bg2">
                  <a:lumMod val="90000"/>
                </a:schemeClr>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pic>
        <p:nvPicPr>
          <p:cNvPr id="3074" name="Picture 2" descr="http://freetiiupixindus.cwahi.net/Image_Pages/Education/pencil_on_lined_paper_2_FreeTiiuPix.c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2348880"/>
            <a:ext cx="4104456" cy="307834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8607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73" y="836712"/>
            <a:ext cx="8229600" cy="711081"/>
          </a:xfrm>
        </p:spPr>
        <p:txBody>
          <a:bodyPr/>
          <a:lstStyle/>
          <a:p>
            <a:r>
              <a:rPr lang="en-NZ" sz="4800" b="1" dirty="0" err="1" smtClean="0">
                <a:solidFill>
                  <a:schemeClr val="bg2">
                    <a:lumMod val="90000"/>
                  </a:schemeClr>
                </a:solidFill>
                <a:effectLst>
                  <a:outerShdw blurRad="38100" dist="38100" dir="2700000" algn="tl">
                    <a:srgbClr val="000000">
                      <a:alpha val="43137"/>
                    </a:srgbClr>
                  </a:outerShdw>
                </a:effectLst>
              </a:rPr>
              <a:t>Workplans</a:t>
            </a:r>
            <a:endParaRPr lang="en-NZ" sz="4800" b="1" dirty="0">
              <a:solidFill>
                <a:schemeClr val="bg2">
                  <a:lumMod val="90000"/>
                </a:schemeClr>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pic>
        <p:nvPicPr>
          <p:cNvPr id="1026" name="Picture 2" descr="http://thumbs.dreamstime.com/x/programmer-genius-nerd-flowchart-program-plan-1700966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916832"/>
            <a:ext cx="3096344" cy="374557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381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Research questions</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27584" y="1412776"/>
            <a:ext cx="7704856" cy="4641383"/>
          </a:xfrm>
        </p:spPr>
        <p:txBody>
          <a:bodyPr>
            <a:normAutofit lnSpcReduction="10000"/>
          </a:bodyPr>
          <a:lstStyle/>
          <a:p>
            <a:pPr marL="447675" indent="-447675">
              <a:spcAft>
                <a:spcPts val="1200"/>
              </a:spcAft>
              <a:buFont typeface="+mj-lt"/>
              <a:buAutoNum type="arabicPeriod"/>
              <a:tabLst>
                <a:tab pos="447675" algn="l"/>
              </a:tabLst>
            </a:pPr>
            <a:r>
              <a:rPr lang="en-NZ" dirty="0" smtClean="0"/>
              <a:t>Is a grammar consciousness-raising task as effective as a teacher-fronted grammar instruction?</a:t>
            </a:r>
          </a:p>
          <a:p>
            <a:pPr marL="447675" indent="-447675">
              <a:spcAft>
                <a:spcPts val="1200"/>
              </a:spcAft>
              <a:buFont typeface="+mj-lt"/>
              <a:buAutoNum type="arabicPeriod"/>
              <a:tabLst>
                <a:tab pos="447675" algn="l"/>
              </a:tabLst>
            </a:pPr>
            <a:r>
              <a:rPr lang="en-NZ" dirty="0" smtClean="0"/>
              <a:t>Does the grammar consciousness-raising task result in the same kinds and quantity of interactional adjustments as two-way information gap tasks?</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2770295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Participants</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27584" y="1556792"/>
            <a:ext cx="7416824" cy="4497367"/>
          </a:xfrm>
        </p:spPr>
        <p:txBody>
          <a:bodyPr/>
          <a:lstStyle/>
          <a:p>
            <a:pPr marL="0" indent="0">
              <a:spcBef>
                <a:spcPts val="1800"/>
              </a:spcBef>
              <a:buNone/>
            </a:pPr>
            <a:r>
              <a:rPr lang="en-NZ" dirty="0" smtClean="0"/>
              <a:t>Japanese EFL college students:</a:t>
            </a:r>
          </a:p>
          <a:p>
            <a:pPr lvl="1">
              <a:spcBef>
                <a:spcPts val="1800"/>
              </a:spcBef>
              <a:buFont typeface="Wingdings" panose="05000000000000000000" pitchFamily="2" charset="2"/>
              <a:buChar char="§"/>
            </a:pPr>
            <a:r>
              <a:rPr lang="en-NZ" dirty="0" smtClean="0"/>
              <a:t>First year English majors</a:t>
            </a:r>
          </a:p>
          <a:p>
            <a:pPr lvl="1">
              <a:spcBef>
                <a:spcPts val="1800"/>
              </a:spcBef>
              <a:buFont typeface="Wingdings" panose="05000000000000000000" pitchFamily="2" charset="2"/>
              <a:buChar char="§"/>
            </a:pPr>
            <a:r>
              <a:rPr lang="en-NZ" dirty="0" smtClean="0"/>
              <a:t>First year Business Administration majors</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4233380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87" y="404664"/>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Design</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9087" y="1052736"/>
            <a:ext cx="4176464" cy="792087"/>
          </a:xfrm>
        </p:spPr>
        <p:txBody>
          <a:bodyPr>
            <a:normAutofit/>
          </a:bodyPr>
          <a:lstStyle/>
          <a:p>
            <a:pPr marL="0" indent="0">
              <a:spcBef>
                <a:spcPts val="1200"/>
              </a:spcBef>
              <a:buNone/>
            </a:pPr>
            <a:r>
              <a:rPr lang="en-NZ" dirty="0" smtClean="0"/>
              <a:t>Three groups: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160784638"/>
              </p:ext>
            </p:extLst>
          </p:nvPr>
        </p:nvGraphicFramePr>
        <p:xfrm>
          <a:off x="1412454" y="1844824"/>
          <a:ext cx="7119986" cy="2592289"/>
        </p:xfrm>
        <a:graphic>
          <a:graphicData uri="http://schemas.openxmlformats.org/drawingml/2006/table">
            <a:tbl>
              <a:tblPr firstRow="1" bandRow="1">
                <a:tableStyleId>{5940675A-B579-460E-94D1-54222C63F5DA}</a:tableStyleId>
              </a:tblPr>
              <a:tblGrid>
                <a:gridCol w="1415290"/>
                <a:gridCol w="5704696"/>
              </a:tblGrid>
              <a:tr h="1014374">
                <a:tc>
                  <a:txBody>
                    <a:bodyPr/>
                    <a:lstStyle/>
                    <a:p>
                      <a:r>
                        <a:rPr lang="en-NZ" dirty="0" smtClean="0">
                          <a:solidFill>
                            <a:schemeClr val="bg1"/>
                          </a:solidFill>
                        </a:rPr>
                        <a:t>Group 1</a:t>
                      </a:r>
                      <a:endParaRPr lang="en-GB"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1" indent="0" algn="l" defTabSz="1218987" rtl="0" eaLnBrk="1" fontAlgn="auto" latinLnBrk="0" hangingPunct="1">
                        <a:lnSpc>
                          <a:spcPct val="100000"/>
                        </a:lnSpc>
                        <a:spcBef>
                          <a:spcPts val="0"/>
                        </a:spcBef>
                        <a:spcAft>
                          <a:spcPts val="0"/>
                        </a:spcAft>
                        <a:buClrTx/>
                        <a:buSzTx/>
                        <a:buFontTx/>
                        <a:buNone/>
                        <a:tabLst/>
                        <a:defRPr/>
                      </a:pPr>
                      <a:r>
                        <a:rPr lang="en-NZ" dirty="0" smtClean="0">
                          <a:solidFill>
                            <a:schemeClr val="bg1"/>
                          </a:solidFill>
                        </a:rPr>
                        <a:t>Performed a consciousness-raising task (some in pairs and some in groups of four)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014374">
                <a:tc>
                  <a:txBody>
                    <a:bodyPr/>
                    <a:lstStyle/>
                    <a:p>
                      <a:r>
                        <a:rPr lang="en-NZ" dirty="0" smtClean="0">
                          <a:solidFill>
                            <a:schemeClr val="bg1"/>
                          </a:solidFill>
                        </a:rPr>
                        <a:t>Group 2</a:t>
                      </a:r>
                      <a:endParaRPr lang="en-GB"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NZ" dirty="0" smtClean="0">
                          <a:solidFill>
                            <a:schemeClr val="bg1"/>
                          </a:solidFill>
                        </a:rPr>
                        <a:t>Received direct teacher explanation of the grammar point</a:t>
                      </a:r>
                      <a:endParaRPr lang="en-GB"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563541">
                <a:tc>
                  <a:txBody>
                    <a:bodyPr/>
                    <a:lstStyle/>
                    <a:p>
                      <a:r>
                        <a:rPr lang="en-NZ" dirty="0" smtClean="0">
                          <a:solidFill>
                            <a:schemeClr val="bg1"/>
                          </a:solidFill>
                        </a:rPr>
                        <a:t>Group 3</a:t>
                      </a:r>
                      <a:endParaRPr lang="en-GB"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1" indent="0" algn="l" defTabSz="1218987" rtl="0" eaLnBrk="1" fontAlgn="auto" latinLnBrk="0" hangingPunct="1">
                        <a:lnSpc>
                          <a:spcPct val="100000"/>
                        </a:lnSpc>
                        <a:spcBef>
                          <a:spcPts val="0"/>
                        </a:spcBef>
                        <a:spcAft>
                          <a:spcPts val="0"/>
                        </a:spcAft>
                        <a:buClrTx/>
                        <a:buSzTx/>
                        <a:buFontTx/>
                        <a:buNone/>
                        <a:tabLst/>
                        <a:defRPr/>
                      </a:pPr>
                      <a:r>
                        <a:rPr lang="en-NZ" dirty="0" smtClean="0">
                          <a:solidFill>
                            <a:schemeClr val="bg1"/>
                          </a:solidFill>
                        </a:rPr>
                        <a:t>Control group</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6" name="Content Placeholder 2"/>
          <p:cNvSpPr txBox="1">
            <a:spLocks/>
          </p:cNvSpPr>
          <p:nvPr/>
        </p:nvSpPr>
        <p:spPr>
          <a:xfrm>
            <a:off x="1475656" y="4797152"/>
            <a:ext cx="6984776" cy="1368152"/>
          </a:xfrm>
          <a:prstGeom prst="rect">
            <a:avLst/>
          </a:prstGeom>
        </p:spPr>
        <p:txBody>
          <a:bodyPr vert="horz" lIns="121899" tIns="60949" rIns="121899" bIns="60949" rtlCol="0">
            <a:normAutofit fontScale="70000" lnSpcReduction="20000"/>
          </a:bodyPr>
          <a:lstStyle>
            <a:lvl1pPr marL="457120" indent="-457120" algn="l" defTabSz="1218987" rtl="0" eaLnBrk="1" latinLnBrk="0" hangingPunct="1">
              <a:spcBef>
                <a:spcPct val="20000"/>
              </a:spcBef>
              <a:buFont typeface="Arial" pitchFamily="34" charset="0"/>
              <a:buChar char="•"/>
              <a:defRPr sz="3600" kern="1200">
                <a:solidFill>
                  <a:schemeClr val="bg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bg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bg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0" indent="0">
              <a:lnSpc>
                <a:spcPct val="120000"/>
              </a:lnSpc>
              <a:spcBef>
                <a:spcPts val="1200"/>
              </a:spcBef>
              <a:buFont typeface="Arial" pitchFamily="34" charset="0"/>
              <a:buNone/>
            </a:pPr>
            <a:r>
              <a:rPr lang="en-NZ" dirty="0" smtClean="0"/>
              <a:t>Pre-test/post-test/ delayed post-test (grammaticality judgement test = measure of explicit knowledge)</a:t>
            </a:r>
            <a:endParaRPr lang="en-NZ" dirty="0"/>
          </a:p>
        </p:txBody>
      </p:sp>
    </p:spTree>
    <p:extLst>
      <p:ext uri="{BB962C8B-B14F-4D97-AF65-F5344CB8AC3E}">
        <p14:creationId xmlns:p14="http://schemas.microsoft.com/office/powerpoint/2010/main" val="4069630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612" y="476672"/>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The CR Task</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71600" y="1412777"/>
            <a:ext cx="7715200" cy="4464496"/>
          </a:xfrm>
        </p:spPr>
        <p:txBody>
          <a:bodyPr>
            <a:normAutofit fontScale="85000" lnSpcReduction="10000"/>
          </a:bodyPr>
          <a:lstStyle/>
          <a:p>
            <a:pPr marL="514350" indent="-514350">
              <a:buAutoNum type="arabicPeriod"/>
            </a:pPr>
            <a:r>
              <a:rPr lang="en-NZ" dirty="0" smtClean="0"/>
              <a:t>Students give task cards with correct and incorrect sentences (e.g. * </a:t>
            </a:r>
            <a:r>
              <a:rPr lang="en-NZ" dirty="0" err="1" smtClean="0"/>
              <a:t>Kimiko</a:t>
            </a:r>
            <a:r>
              <a:rPr lang="en-NZ" dirty="0" smtClean="0"/>
              <a:t> reviewed John the lesson).</a:t>
            </a:r>
          </a:p>
          <a:p>
            <a:pPr marL="514350" indent="-514350">
              <a:spcBef>
                <a:spcPts val="1200"/>
              </a:spcBef>
              <a:buAutoNum type="arabicPeriod"/>
            </a:pPr>
            <a:r>
              <a:rPr lang="en-NZ" dirty="0" smtClean="0"/>
              <a:t>Students read their sentences to each other and then had to decide the possible order for direct and indirect object for each verb listed on a task sheet:</a:t>
            </a:r>
          </a:p>
          <a:p>
            <a:pPr marL="0" indent="0">
              <a:buNone/>
            </a:pPr>
            <a:r>
              <a:rPr lang="en-NZ" dirty="0"/>
              <a:t>	</a:t>
            </a:r>
            <a:r>
              <a:rPr lang="en-NZ" dirty="0" smtClean="0"/>
              <a:t>e.g.   asked</a:t>
            </a:r>
          </a:p>
          <a:p>
            <a:pPr marL="0" indent="0">
              <a:buNone/>
            </a:pPr>
            <a:r>
              <a:rPr lang="en-NZ" dirty="0"/>
              <a:t>	 </a:t>
            </a:r>
            <a:r>
              <a:rPr lang="en-NZ" dirty="0" smtClean="0"/>
              <a:t>         reviewed</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1040430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792" y="548680"/>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Results of tests</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608" y="1412776"/>
            <a:ext cx="7571184" cy="4713391"/>
          </a:xfrm>
        </p:spPr>
        <p:txBody>
          <a:bodyPr>
            <a:normAutofit fontScale="92500"/>
          </a:bodyPr>
          <a:lstStyle/>
          <a:p>
            <a:pPr marL="0" indent="0">
              <a:buNone/>
            </a:pPr>
            <a:r>
              <a:rPr lang="en-NZ" dirty="0" smtClean="0"/>
              <a:t>English majors;</a:t>
            </a:r>
          </a:p>
          <a:p>
            <a:pPr lvl="1">
              <a:buFont typeface="Wingdings" panose="05000000000000000000" pitchFamily="2" charset="2"/>
              <a:buChar char="§"/>
            </a:pPr>
            <a:r>
              <a:rPr lang="en-NZ" dirty="0" smtClean="0"/>
              <a:t>CR task group (72% </a:t>
            </a:r>
            <a:r>
              <a:rPr lang="en-NZ" dirty="0" smtClean="0">
                <a:sym typeface="Wingdings" panose="05000000000000000000" pitchFamily="2" charset="2"/>
              </a:rPr>
              <a:t> 95%  82%)</a:t>
            </a:r>
          </a:p>
          <a:p>
            <a:pPr lvl="1">
              <a:buFont typeface="Wingdings" panose="05000000000000000000" pitchFamily="2" charset="2"/>
              <a:buChar char="§"/>
            </a:pPr>
            <a:r>
              <a:rPr lang="en-NZ" dirty="0" smtClean="0">
                <a:sym typeface="Wingdings" panose="05000000000000000000" pitchFamily="2" charset="2"/>
              </a:rPr>
              <a:t>Direct</a:t>
            </a:r>
            <a:r>
              <a:rPr lang="en-NZ" dirty="0" smtClean="0"/>
              <a:t> explanation (75% </a:t>
            </a:r>
            <a:r>
              <a:rPr lang="en-NZ" dirty="0" smtClean="0">
                <a:sym typeface="Wingdings" panose="05000000000000000000" pitchFamily="2" charset="2"/>
              </a:rPr>
              <a:t>93%  89%)</a:t>
            </a:r>
          </a:p>
          <a:p>
            <a:pPr marL="0" indent="0">
              <a:buNone/>
            </a:pPr>
            <a:r>
              <a:rPr lang="en-NZ" dirty="0" smtClean="0">
                <a:sym typeface="Wingdings" panose="05000000000000000000" pitchFamily="2" charset="2"/>
              </a:rPr>
              <a:t>Business Administration majors:</a:t>
            </a:r>
          </a:p>
          <a:p>
            <a:pPr lvl="1">
              <a:buFont typeface="Wingdings" panose="05000000000000000000" pitchFamily="2" charset="2"/>
              <a:buChar char="§"/>
            </a:pPr>
            <a:r>
              <a:rPr lang="en-NZ" dirty="0" smtClean="0">
                <a:sym typeface="Wingdings" panose="05000000000000000000" pitchFamily="2" charset="2"/>
              </a:rPr>
              <a:t>CR task group (65%  81% -- &gt; 76%)</a:t>
            </a:r>
          </a:p>
          <a:p>
            <a:pPr lvl="1">
              <a:buFont typeface="Wingdings" panose="05000000000000000000" pitchFamily="2" charset="2"/>
              <a:buChar char="§"/>
            </a:pPr>
            <a:r>
              <a:rPr lang="en-NZ" dirty="0" smtClean="0">
                <a:sym typeface="Wingdings" panose="05000000000000000000" pitchFamily="2" charset="2"/>
              </a:rPr>
              <a:t>Direct explanation (64%  96%  84%)</a:t>
            </a:r>
          </a:p>
          <a:p>
            <a:pPr marL="0" indent="0">
              <a:buNone/>
            </a:pPr>
            <a:r>
              <a:rPr lang="en-NZ" dirty="0" smtClean="0">
                <a:sym typeface="Wingdings" panose="05000000000000000000" pitchFamily="2" charset="2"/>
              </a:rPr>
              <a:t>Control group</a:t>
            </a:r>
          </a:p>
          <a:p>
            <a:pPr lvl="1">
              <a:buFont typeface="Wingdings" panose="05000000000000000000" pitchFamily="2" charset="2"/>
              <a:buChar char="§"/>
            </a:pPr>
            <a:r>
              <a:rPr lang="en-NZ" dirty="0" smtClean="0">
                <a:sym typeface="Wingdings" panose="05000000000000000000" pitchFamily="2" charset="2"/>
              </a:rPr>
              <a:t>No change over time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1441844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Discussion</a:t>
            </a:r>
            <a:endParaRPr lang="en-NZ" b="1" dirty="0"/>
          </a:p>
        </p:txBody>
      </p:sp>
      <p:sp>
        <p:nvSpPr>
          <p:cNvPr id="3" name="Content Placeholder 2"/>
          <p:cNvSpPr>
            <a:spLocks noGrp="1"/>
          </p:cNvSpPr>
          <p:nvPr>
            <p:ph idx="1"/>
          </p:nvPr>
        </p:nvSpPr>
        <p:spPr>
          <a:xfrm>
            <a:off x="827584" y="1340768"/>
            <a:ext cx="7859216" cy="4785399"/>
          </a:xfrm>
        </p:spPr>
        <p:txBody>
          <a:bodyPr>
            <a:normAutofit fontScale="85000" lnSpcReduction="10000"/>
          </a:bodyPr>
          <a:lstStyle/>
          <a:p>
            <a:pPr marL="0" indent="0">
              <a:spcBef>
                <a:spcPts val="1800"/>
              </a:spcBef>
              <a:buNone/>
            </a:pPr>
            <a:r>
              <a:rPr lang="en-NZ" dirty="0" smtClean="0"/>
              <a:t>CR task proved effective but overall less effective than direct explanation in the long-term. No feedback provided to CR task group.</a:t>
            </a:r>
          </a:p>
          <a:p>
            <a:pPr marL="0" indent="0">
              <a:spcBef>
                <a:spcPts val="1800"/>
              </a:spcBef>
              <a:buNone/>
            </a:pPr>
            <a:r>
              <a:rPr lang="en-NZ" dirty="0" smtClean="0"/>
              <a:t>Results for the two experimental groups differed. Possible reasons for CR task being less effective for Business Administration majors:</a:t>
            </a:r>
          </a:p>
          <a:p>
            <a:pPr lvl="1">
              <a:spcBef>
                <a:spcPts val="1800"/>
              </a:spcBef>
              <a:buFont typeface="Wingdings" panose="05000000000000000000" pitchFamily="2" charset="2"/>
              <a:buChar char="§"/>
            </a:pPr>
            <a:r>
              <a:rPr lang="en-NZ" dirty="0" smtClean="0"/>
              <a:t>Lack of familiarity with pair/ group work</a:t>
            </a:r>
          </a:p>
          <a:p>
            <a:pPr lvl="1">
              <a:spcBef>
                <a:spcPts val="1800"/>
              </a:spcBef>
              <a:buFont typeface="Wingdings" panose="05000000000000000000" pitchFamily="2" charset="2"/>
              <a:buChar char="§"/>
            </a:pPr>
            <a:r>
              <a:rPr lang="en-NZ" dirty="0" smtClean="0"/>
              <a:t>Imperfect understanding of the goals of the task (rubric/ instructions given in English)</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339177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Results for interaction</a:t>
            </a:r>
            <a:endParaRPr lang="en-NZ" b="1" dirty="0"/>
          </a:p>
        </p:txBody>
      </p:sp>
      <p:sp>
        <p:nvSpPr>
          <p:cNvPr id="3" name="Content Placeholder 2"/>
          <p:cNvSpPr>
            <a:spLocks noGrp="1"/>
          </p:cNvSpPr>
          <p:nvPr>
            <p:ph idx="1"/>
          </p:nvPr>
        </p:nvSpPr>
        <p:spPr>
          <a:xfrm>
            <a:off x="971600" y="1484784"/>
            <a:ext cx="7560840" cy="4641383"/>
          </a:xfrm>
        </p:spPr>
        <p:txBody>
          <a:bodyPr/>
          <a:lstStyle/>
          <a:p>
            <a:pPr marL="0" indent="0">
              <a:lnSpc>
                <a:spcPct val="80000"/>
              </a:lnSpc>
              <a:spcBef>
                <a:spcPts val="1800"/>
              </a:spcBef>
              <a:buNone/>
            </a:pPr>
            <a:r>
              <a:rPr lang="en-NZ" dirty="0" smtClean="0"/>
              <a:t>Number of negotiations in L2 resulting from CR task very similar to that reported for information-gap tasks.</a:t>
            </a:r>
          </a:p>
          <a:p>
            <a:pPr marL="0" indent="0">
              <a:lnSpc>
                <a:spcPct val="80000"/>
              </a:lnSpc>
              <a:spcBef>
                <a:spcPts val="1800"/>
              </a:spcBef>
              <a:buNone/>
            </a:pPr>
            <a:r>
              <a:rPr lang="en-NZ" dirty="0" smtClean="0"/>
              <a:t>Business Administration students negotiated more than English Majors.</a:t>
            </a:r>
          </a:p>
          <a:p>
            <a:pPr marL="0" indent="0">
              <a:lnSpc>
                <a:spcPct val="80000"/>
              </a:lnSpc>
              <a:spcBef>
                <a:spcPts val="1800"/>
              </a:spcBef>
              <a:buNone/>
            </a:pPr>
            <a:r>
              <a:rPr lang="en-NZ" dirty="0" smtClean="0"/>
              <a:t>But the negotiations were qualitatively very limited.</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3480953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Example of negotiation</a:t>
            </a:r>
            <a:endParaRPr lang="en-NZ" b="1" dirty="0"/>
          </a:p>
        </p:txBody>
      </p:sp>
      <p:sp>
        <p:nvSpPr>
          <p:cNvPr id="3" name="Content Placeholder 2"/>
          <p:cNvSpPr>
            <a:spLocks noGrp="1"/>
          </p:cNvSpPr>
          <p:nvPr>
            <p:ph idx="1"/>
          </p:nvPr>
        </p:nvSpPr>
        <p:spPr>
          <a:xfrm>
            <a:off x="827584" y="1412776"/>
            <a:ext cx="7560840" cy="4680520"/>
          </a:xfrm>
        </p:spPr>
        <p:txBody>
          <a:bodyPr>
            <a:normAutofit lnSpcReduction="10000"/>
          </a:bodyPr>
          <a:lstStyle/>
          <a:p>
            <a:pPr marL="628650" indent="-628650">
              <a:spcBef>
                <a:spcPts val="1800"/>
              </a:spcBef>
              <a:buNone/>
            </a:pPr>
            <a:r>
              <a:rPr lang="en-NZ" dirty="0" smtClean="0"/>
              <a:t>A:  Ready? (Student reads sentence and indicates it is correct)</a:t>
            </a:r>
          </a:p>
          <a:p>
            <a:pPr marL="628650" indent="-628650">
              <a:spcBef>
                <a:spcPts val="1800"/>
              </a:spcBef>
              <a:buNone/>
            </a:pPr>
            <a:r>
              <a:rPr lang="en-NZ" dirty="0" smtClean="0"/>
              <a:t>B:  Yes.</a:t>
            </a:r>
          </a:p>
          <a:p>
            <a:pPr marL="628650" indent="-628650">
              <a:spcBef>
                <a:spcPts val="1800"/>
              </a:spcBef>
              <a:buNone/>
            </a:pPr>
            <a:r>
              <a:rPr lang="en-NZ" dirty="0" smtClean="0"/>
              <a:t>A:  All right?</a:t>
            </a:r>
          </a:p>
          <a:p>
            <a:pPr marL="628650" indent="-628650">
              <a:spcBef>
                <a:spcPts val="1800"/>
              </a:spcBef>
              <a:buNone/>
            </a:pPr>
            <a:r>
              <a:rPr lang="en-NZ" dirty="0" smtClean="0"/>
              <a:t>B:  Huh?</a:t>
            </a:r>
          </a:p>
          <a:p>
            <a:pPr marL="628650" indent="-628650">
              <a:spcBef>
                <a:spcPts val="1800"/>
              </a:spcBef>
              <a:buNone/>
            </a:pPr>
            <a:r>
              <a:rPr lang="en-NZ" dirty="0" smtClean="0"/>
              <a:t>A:  One more time?  (Students reads sentence again)</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2040891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Commentary</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99592" y="1196751"/>
            <a:ext cx="7488832" cy="5436055"/>
          </a:xfrm>
        </p:spPr>
        <p:txBody>
          <a:bodyPr>
            <a:normAutofit fontScale="70000" lnSpcReduction="20000"/>
          </a:bodyPr>
          <a:lstStyle/>
          <a:p>
            <a:pPr marL="0" indent="0">
              <a:lnSpc>
                <a:spcPct val="110000"/>
              </a:lnSpc>
              <a:spcBef>
                <a:spcPts val="1800"/>
              </a:spcBef>
              <a:buNone/>
            </a:pPr>
            <a:r>
              <a:rPr lang="en-NZ" dirty="0" err="1" smtClean="0"/>
              <a:t>Fotos</a:t>
            </a:r>
            <a:r>
              <a:rPr lang="en-NZ" dirty="0" smtClean="0"/>
              <a:t> and Ellis designed and reported a research study but it can also be seen as an evaluation of a </a:t>
            </a:r>
            <a:r>
              <a:rPr lang="en-NZ" dirty="0" err="1" smtClean="0"/>
              <a:t>workplan</a:t>
            </a:r>
            <a:r>
              <a:rPr lang="en-NZ" dirty="0" smtClean="0"/>
              <a:t> that addressed:</a:t>
            </a:r>
          </a:p>
          <a:p>
            <a:pPr marL="809625" lvl="1" indent="-361950">
              <a:lnSpc>
                <a:spcPct val="110000"/>
              </a:lnSpc>
              <a:spcBef>
                <a:spcPts val="1800"/>
              </a:spcBef>
              <a:buFont typeface="Wingdings" panose="05000000000000000000" pitchFamily="2" charset="2"/>
              <a:buChar char="§"/>
            </a:pPr>
            <a:r>
              <a:rPr lang="en-NZ" dirty="0" smtClean="0"/>
              <a:t>Whether the activity resulting from the </a:t>
            </a:r>
            <a:r>
              <a:rPr lang="en-NZ" dirty="0" err="1" smtClean="0"/>
              <a:t>workplan</a:t>
            </a:r>
            <a:r>
              <a:rPr lang="en-NZ" dirty="0" smtClean="0"/>
              <a:t> was what was intended</a:t>
            </a:r>
          </a:p>
          <a:p>
            <a:pPr marL="809625" lvl="1" indent="-361950">
              <a:lnSpc>
                <a:spcPct val="110000"/>
              </a:lnSpc>
              <a:spcBef>
                <a:spcPts val="1800"/>
              </a:spcBef>
              <a:buFont typeface="Wingdings" panose="05000000000000000000" pitchFamily="2" charset="2"/>
              <a:buChar char="§"/>
            </a:pPr>
            <a:r>
              <a:rPr lang="en-NZ" dirty="0" smtClean="0"/>
              <a:t>Whether the </a:t>
            </a:r>
            <a:r>
              <a:rPr lang="en-NZ" dirty="0" err="1" smtClean="0"/>
              <a:t>workplan</a:t>
            </a:r>
            <a:r>
              <a:rPr lang="en-NZ" dirty="0" smtClean="0"/>
              <a:t> resulted in any learning when it was implemented.</a:t>
            </a:r>
          </a:p>
          <a:p>
            <a:pPr marL="0" indent="0">
              <a:lnSpc>
                <a:spcPct val="110000"/>
              </a:lnSpc>
              <a:spcBef>
                <a:spcPts val="1800"/>
              </a:spcBef>
              <a:buNone/>
            </a:pPr>
            <a:r>
              <a:rPr lang="en-NZ" dirty="0" smtClean="0"/>
              <a:t>But it did not examine the students’ attitudes towards the CR task.</a:t>
            </a:r>
          </a:p>
          <a:p>
            <a:pPr marL="0" indent="0">
              <a:lnSpc>
                <a:spcPct val="110000"/>
              </a:lnSpc>
              <a:spcBef>
                <a:spcPts val="1800"/>
              </a:spcBef>
              <a:buNone/>
            </a:pPr>
            <a:r>
              <a:rPr lang="en-NZ" dirty="0" smtClean="0"/>
              <a:t>The evaluation also addressed whether the </a:t>
            </a:r>
            <a:r>
              <a:rPr lang="en-NZ" dirty="0" err="1" smtClean="0"/>
              <a:t>workplan</a:t>
            </a:r>
            <a:r>
              <a:rPr lang="en-NZ" dirty="0" smtClean="0"/>
              <a:t> functioned similarly for different groups of learners.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84693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62" y="548680"/>
            <a:ext cx="8229600" cy="1143000"/>
          </a:xfrm>
        </p:spPr>
        <p:txBody>
          <a:bodyPr/>
          <a:lstStyle/>
          <a:p>
            <a:r>
              <a:rPr lang="en-NZ" sz="4400" b="1" dirty="0" smtClean="0">
                <a:solidFill>
                  <a:schemeClr val="bg2">
                    <a:lumMod val="90000"/>
                  </a:schemeClr>
                </a:solidFill>
                <a:effectLst>
                  <a:outerShdw blurRad="38100" dist="38100" dir="2700000" algn="tl">
                    <a:srgbClr val="000000">
                      <a:alpha val="43137"/>
                    </a:srgbClr>
                  </a:outerShdw>
                </a:effectLst>
              </a:rPr>
              <a:t>Micro-evaluation</a:t>
            </a:r>
            <a:endParaRPr lang="en-NZ" sz="4400" b="1" dirty="0">
              <a:solidFill>
                <a:schemeClr val="bg2">
                  <a:lumMod val="90000"/>
                </a:schemeClr>
              </a:solidFill>
              <a:effectLst>
                <a:outerShdw blurRad="38100" dist="38100" dir="2700000" algn="tl">
                  <a:srgbClr val="000000">
                    <a:alpha val="43137"/>
                  </a:srgbClr>
                </a:outerShdw>
              </a:effectLst>
            </a:endParaRPr>
          </a:p>
        </p:txBody>
      </p:sp>
      <p:pic>
        <p:nvPicPr>
          <p:cNvPr id="3" name="Picture 8" descr="http://molly-cule.wikispaces.com/file/view/evaluating-roy-halladay-trade.jpg/232295826/evaluating-roy-halladay-tra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7751" y="1844824"/>
            <a:ext cx="3333750" cy="377190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289922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588" y="548680"/>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What is a </a:t>
            </a:r>
            <a:r>
              <a:rPr lang="en-NZ" sz="4000" b="1" dirty="0" err="1" smtClean="0">
                <a:solidFill>
                  <a:schemeClr val="bg2">
                    <a:lumMod val="90000"/>
                  </a:schemeClr>
                </a:solidFill>
                <a:effectLst>
                  <a:outerShdw blurRad="38100" dist="38100" dir="2700000" algn="tl">
                    <a:srgbClr val="000000">
                      <a:alpha val="43137"/>
                    </a:srgbClr>
                  </a:outerShdw>
                </a:effectLst>
              </a:rPr>
              <a:t>workplan</a:t>
            </a:r>
            <a:r>
              <a:rPr lang="en-NZ" sz="4000" b="1" dirty="0" smtClean="0">
                <a:solidFill>
                  <a:schemeClr val="bg2">
                    <a:lumMod val="90000"/>
                  </a:schemeClr>
                </a:solidFill>
                <a:effectLst>
                  <a:outerShdw blurRad="38100" dist="38100" dir="2700000" algn="tl">
                    <a:srgbClr val="000000">
                      <a:alpha val="43137"/>
                    </a:srgbClr>
                  </a:outerShdw>
                </a:effectLst>
              </a:rPr>
              <a:t>?</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14400" y="1556792"/>
            <a:ext cx="7546032" cy="4353351"/>
          </a:xfrm>
        </p:spPr>
        <p:txBody>
          <a:bodyPr>
            <a:normAutofit/>
          </a:bodyPr>
          <a:lstStyle/>
          <a:p>
            <a:pPr marL="0" indent="0">
              <a:buNone/>
            </a:pPr>
            <a:r>
              <a:rPr lang="en-NZ" dirty="0" smtClean="0"/>
              <a:t>Teaching materials constitute </a:t>
            </a:r>
            <a:r>
              <a:rPr lang="en-NZ" dirty="0" err="1" smtClean="0"/>
              <a:t>workplans</a:t>
            </a:r>
            <a:r>
              <a:rPr lang="en-NZ" dirty="0"/>
              <a:t> </a:t>
            </a:r>
            <a:r>
              <a:rPr lang="en-NZ" dirty="0" smtClean="0"/>
              <a:t>for conducting teaching-learning activities. </a:t>
            </a:r>
          </a:p>
          <a:p>
            <a:pPr marL="0" indent="0">
              <a:spcBef>
                <a:spcPts val="1200"/>
              </a:spcBef>
              <a:buNone/>
            </a:pPr>
            <a:r>
              <a:rPr lang="en-NZ" dirty="0" smtClean="0"/>
              <a:t>A </a:t>
            </a:r>
            <a:r>
              <a:rPr lang="en-NZ" dirty="0" err="1"/>
              <a:t>workplan</a:t>
            </a:r>
            <a:r>
              <a:rPr lang="en-NZ" dirty="0"/>
              <a:t> is designed to lead to some kind of outcome - involving comprehension </a:t>
            </a:r>
            <a:r>
              <a:rPr lang="en-NZ" dirty="0" smtClean="0"/>
              <a:t>and/or </a:t>
            </a:r>
            <a:r>
              <a:rPr lang="en-NZ" dirty="0"/>
              <a:t>language </a:t>
            </a:r>
            <a:r>
              <a:rPr lang="en-NZ" dirty="0" smtClean="0"/>
              <a:t>production.</a:t>
            </a:r>
            <a:endParaRPr lang="en-NZ" dirty="0"/>
          </a:p>
          <a:p>
            <a:pPr marL="0" indent="0">
              <a:buNone/>
            </a:pPr>
            <a:endParaRPr lang="en-NZ" dirty="0" smtClean="0"/>
          </a:p>
          <a:p>
            <a:pPr marL="0" indent="0">
              <a:buNone/>
            </a:pPr>
            <a:endParaRPr lang="en-NZ" dirty="0" smtClean="0"/>
          </a:p>
          <a:p>
            <a:pPr>
              <a:buFont typeface="Arial" charset="0"/>
              <a:buChar char="•"/>
            </a:pPr>
            <a:endParaRPr lang="en-NZ"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13080683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850106"/>
          </a:xfrm>
        </p:spPr>
        <p:txBody>
          <a:bodyPr>
            <a:normAutofit/>
          </a:bodyPr>
          <a:lstStyle/>
          <a:p>
            <a:r>
              <a:rPr lang="en-NZ" sz="3200" b="1" dirty="0" smtClean="0">
                <a:solidFill>
                  <a:schemeClr val="bg2">
                    <a:lumMod val="90000"/>
                  </a:schemeClr>
                </a:solidFill>
                <a:effectLst>
                  <a:outerShdw blurRad="38100" dist="38100" dir="2700000" algn="tl">
                    <a:srgbClr val="000000">
                      <a:alpha val="43137"/>
                    </a:srgbClr>
                  </a:outerShdw>
                </a:effectLst>
              </a:rPr>
              <a:t>Approaches for the micro-evaluation of a task</a:t>
            </a:r>
            <a:endParaRPr lang="en-NZ" sz="3200" b="1" dirty="0">
              <a:solidFill>
                <a:schemeClr val="bg2">
                  <a:lumMod val="90000"/>
                </a:schemeClr>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9036371"/>
              </p:ext>
            </p:extLst>
          </p:nvPr>
        </p:nvGraphicFramePr>
        <p:xfrm>
          <a:off x="544352" y="1196752"/>
          <a:ext cx="8060096" cy="4945928"/>
        </p:xfrm>
        <a:graphic>
          <a:graphicData uri="http://schemas.openxmlformats.org/drawingml/2006/table">
            <a:tbl>
              <a:tblPr firstRow="1" bandRow="1">
                <a:tableStyleId>{21E4AEA4-8DFA-4A89-87EB-49C32662AFE0}</a:tableStyleId>
              </a:tblPr>
              <a:tblGrid>
                <a:gridCol w="1219336"/>
                <a:gridCol w="3562077"/>
                <a:gridCol w="3278683"/>
              </a:tblGrid>
              <a:tr h="430168">
                <a:tc>
                  <a:txBody>
                    <a:bodyPr/>
                    <a:lstStyle/>
                    <a:p>
                      <a:pPr algn="ctr">
                        <a:spcAft>
                          <a:spcPts val="600"/>
                        </a:spcAft>
                      </a:pPr>
                      <a:r>
                        <a:rPr lang="en-NZ" sz="1900" dirty="0" smtClean="0"/>
                        <a:t>Approach</a:t>
                      </a:r>
                      <a:endParaRPr lang="en-NZ" sz="1900" dirty="0">
                        <a:latin typeface="+mn-lt"/>
                      </a:endParaRPr>
                    </a:p>
                  </a:txBody>
                  <a:tcPr/>
                </a:tc>
                <a:tc>
                  <a:txBody>
                    <a:bodyPr/>
                    <a:lstStyle/>
                    <a:p>
                      <a:pPr algn="ctr">
                        <a:spcAft>
                          <a:spcPts val="600"/>
                        </a:spcAft>
                      </a:pPr>
                      <a:r>
                        <a:rPr lang="en-NZ" sz="1900" dirty="0" smtClean="0"/>
                        <a:t>Evaluative</a:t>
                      </a:r>
                      <a:r>
                        <a:rPr lang="en-NZ" sz="1900" baseline="0" dirty="0" smtClean="0"/>
                        <a:t> criteria</a:t>
                      </a:r>
                      <a:endParaRPr lang="en-NZ" sz="1900" dirty="0">
                        <a:latin typeface="+mn-lt"/>
                      </a:endParaRPr>
                    </a:p>
                  </a:txBody>
                  <a:tcPr/>
                </a:tc>
                <a:tc>
                  <a:txBody>
                    <a:bodyPr/>
                    <a:lstStyle/>
                    <a:p>
                      <a:pPr algn="ctr">
                        <a:spcAft>
                          <a:spcPts val="600"/>
                        </a:spcAft>
                      </a:pPr>
                      <a:r>
                        <a:rPr lang="en-NZ" sz="1900" dirty="0" smtClean="0"/>
                        <a:t>Data collection</a:t>
                      </a:r>
                      <a:endParaRPr lang="en-NZ" sz="1900" dirty="0">
                        <a:latin typeface="+mn-lt"/>
                      </a:endParaRPr>
                    </a:p>
                  </a:txBody>
                  <a:tcPr/>
                </a:tc>
              </a:tr>
              <a:tr h="1082000">
                <a:tc>
                  <a:txBody>
                    <a:bodyPr/>
                    <a:lstStyle/>
                    <a:p>
                      <a:pPr>
                        <a:spcAft>
                          <a:spcPts val="600"/>
                        </a:spcAft>
                      </a:pPr>
                      <a:r>
                        <a:rPr lang="en-GB" sz="1900" dirty="0"/>
                        <a:t>Student-based</a:t>
                      </a:r>
                      <a:endParaRPr lang="en-NZ" sz="1900" dirty="0">
                        <a:latin typeface="+mn-lt"/>
                        <a:ea typeface="SimSun"/>
                      </a:endParaRPr>
                    </a:p>
                  </a:txBody>
                  <a:tcPr marL="68580" marR="68580" marT="0" marB="0"/>
                </a:tc>
                <a:tc>
                  <a:txBody>
                    <a:bodyPr/>
                    <a:lstStyle/>
                    <a:p>
                      <a:pPr>
                        <a:spcAft>
                          <a:spcPts val="600"/>
                        </a:spcAft>
                      </a:pPr>
                      <a:r>
                        <a:rPr lang="en-GB" sz="1900" dirty="0"/>
                        <a:t>Motivation (‘Were the students motivated when performing the task?’)</a:t>
                      </a:r>
                      <a:endParaRPr lang="en-NZ" sz="1900" dirty="0">
                        <a:latin typeface="+mn-lt"/>
                        <a:ea typeface="SimSun"/>
                      </a:endParaRPr>
                    </a:p>
                  </a:txBody>
                  <a:tcPr marL="68580" marR="68580" marT="0" marB="0"/>
                </a:tc>
                <a:tc>
                  <a:txBody>
                    <a:bodyPr/>
                    <a:lstStyle/>
                    <a:p>
                      <a:pPr>
                        <a:spcAft>
                          <a:spcPts val="600"/>
                        </a:spcAft>
                      </a:pPr>
                      <a:r>
                        <a:rPr lang="en-GB" sz="1900" dirty="0"/>
                        <a:t>Self-report – rating slips; questionnaire; interviews; post-task written commentary.</a:t>
                      </a:r>
                      <a:endParaRPr lang="en-NZ" sz="1900" dirty="0">
                        <a:latin typeface="+mn-lt"/>
                        <a:ea typeface="SimSun"/>
                      </a:endParaRPr>
                    </a:p>
                  </a:txBody>
                  <a:tcPr marL="68580" marR="68580" marT="0" marB="0"/>
                </a:tc>
              </a:tr>
              <a:tr h="1872960">
                <a:tc>
                  <a:txBody>
                    <a:bodyPr/>
                    <a:lstStyle/>
                    <a:p>
                      <a:pPr>
                        <a:spcAft>
                          <a:spcPts val="600"/>
                        </a:spcAft>
                      </a:pPr>
                      <a:r>
                        <a:rPr lang="en-GB" sz="1900" dirty="0"/>
                        <a:t>Response-based</a:t>
                      </a:r>
                      <a:endParaRPr lang="en-NZ" sz="1900" dirty="0">
                        <a:latin typeface="+mn-lt"/>
                        <a:ea typeface="SimSun"/>
                      </a:endParaRPr>
                    </a:p>
                  </a:txBody>
                  <a:tcPr marL="68580" marR="68580" marT="0" marB="0"/>
                </a:tc>
                <a:tc>
                  <a:txBody>
                    <a:bodyPr/>
                    <a:lstStyle/>
                    <a:p>
                      <a:pPr>
                        <a:spcAft>
                          <a:spcPts val="600"/>
                        </a:spcAft>
                      </a:pPr>
                      <a:r>
                        <a:rPr lang="en-GB" sz="1900" dirty="0"/>
                        <a:t>Performance (‘Do the students perform the task in a manner intended by the design </a:t>
                      </a:r>
                      <a:r>
                        <a:rPr lang="en-GB" sz="1900" dirty="0" smtClean="0"/>
                        <a:t>and implementation of </a:t>
                      </a:r>
                      <a:r>
                        <a:rPr lang="en-GB" sz="1900" dirty="0"/>
                        <a:t>the </a:t>
                      </a:r>
                      <a:r>
                        <a:rPr lang="en-GB" sz="1900" dirty="0" smtClean="0"/>
                        <a:t>task?’; </a:t>
                      </a:r>
                      <a:r>
                        <a:rPr lang="en-GB" sz="1900" dirty="0"/>
                        <a:t>‘Are they successful in achieving the task outcome</a:t>
                      </a:r>
                      <a:r>
                        <a:rPr lang="en-GB" sz="1900" dirty="0" smtClean="0"/>
                        <a:t>?’)</a:t>
                      </a:r>
                      <a:endParaRPr lang="en-NZ" sz="1900" dirty="0">
                        <a:latin typeface="+mn-lt"/>
                        <a:ea typeface="SimSun"/>
                      </a:endParaRPr>
                    </a:p>
                  </a:txBody>
                  <a:tcPr marL="68580" marR="68580" marT="0" marB="0"/>
                </a:tc>
                <a:tc>
                  <a:txBody>
                    <a:bodyPr/>
                    <a:lstStyle/>
                    <a:p>
                      <a:pPr>
                        <a:spcAft>
                          <a:spcPts val="600"/>
                        </a:spcAft>
                      </a:pPr>
                      <a:r>
                        <a:rPr lang="en-GB" sz="1900" dirty="0"/>
                        <a:t>Transcriptions of audio and </a:t>
                      </a:r>
                      <a:r>
                        <a:rPr lang="en-GB" sz="1900" dirty="0" smtClean="0"/>
                        <a:t>video </a:t>
                      </a:r>
                      <a:r>
                        <a:rPr lang="en-GB" sz="1900" dirty="0"/>
                        <a:t>recordings of students performing the task; observation check lists. Documentary record of task outcome.</a:t>
                      </a:r>
                      <a:endParaRPr lang="en-NZ" sz="1900" dirty="0">
                        <a:latin typeface="+mn-lt"/>
                        <a:ea typeface="SimSun"/>
                      </a:endParaRPr>
                    </a:p>
                  </a:txBody>
                  <a:tcPr marL="68580" marR="68580" marT="0" marB="0"/>
                </a:tc>
              </a:tr>
              <a:tr h="1560800">
                <a:tc>
                  <a:txBody>
                    <a:bodyPr/>
                    <a:lstStyle/>
                    <a:p>
                      <a:pPr>
                        <a:spcAft>
                          <a:spcPts val="600"/>
                        </a:spcAft>
                      </a:pPr>
                      <a:r>
                        <a:rPr lang="en-GB" sz="1900" dirty="0"/>
                        <a:t>Learning-based</a:t>
                      </a:r>
                      <a:endParaRPr lang="en-NZ" sz="1900" dirty="0">
                        <a:latin typeface="+mn-lt"/>
                        <a:ea typeface="SimSun"/>
                      </a:endParaRPr>
                    </a:p>
                  </a:txBody>
                  <a:tcPr marL="68580" marR="68580" marT="0" marB="0"/>
                </a:tc>
                <a:tc>
                  <a:txBody>
                    <a:bodyPr/>
                    <a:lstStyle/>
                    <a:p>
                      <a:pPr>
                        <a:spcAft>
                          <a:spcPts val="600"/>
                        </a:spcAft>
                      </a:pPr>
                      <a:r>
                        <a:rPr lang="en-GB" sz="1900" dirty="0"/>
                        <a:t>Development (‘Is there any evidence that learners have acquired some new language or achieved greater control over their existing L2 resources?’</a:t>
                      </a:r>
                      <a:endParaRPr lang="en-NZ" sz="1900" dirty="0">
                        <a:latin typeface="+mn-lt"/>
                        <a:ea typeface="SimSun"/>
                      </a:endParaRPr>
                    </a:p>
                  </a:txBody>
                  <a:tcPr marL="68580" marR="68580" marT="0" marB="0"/>
                </a:tc>
                <a:tc>
                  <a:txBody>
                    <a:bodyPr/>
                    <a:lstStyle/>
                    <a:p>
                      <a:pPr>
                        <a:spcAft>
                          <a:spcPts val="600"/>
                        </a:spcAft>
                      </a:pPr>
                      <a:r>
                        <a:rPr lang="en-GB" sz="1900" dirty="0"/>
                        <a:t>Uptake-charts (</a:t>
                      </a:r>
                      <a:r>
                        <a:rPr lang="en-GB" sz="1900" dirty="0" err="1"/>
                        <a:t>Slimani</a:t>
                      </a:r>
                      <a:r>
                        <a:rPr lang="en-GB" sz="1900" dirty="0"/>
                        <a:t>, 1989); pre- and post-tests; transcriptions of audio and </a:t>
                      </a:r>
                      <a:r>
                        <a:rPr lang="en-GB" sz="1900" dirty="0" smtClean="0"/>
                        <a:t>video-recordings </a:t>
                      </a:r>
                      <a:r>
                        <a:rPr lang="en-GB" sz="1900" dirty="0"/>
                        <a:t>examined over the duration of the task.</a:t>
                      </a:r>
                      <a:endParaRPr lang="en-NZ" sz="1900" dirty="0">
                        <a:latin typeface="+mn-lt"/>
                        <a:ea typeface="SimSun"/>
                      </a:endParaRPr>
                    </a:p>
                  </a:txBody>
                  <a:tcPr marL="68580" marR="68580" marT="0" marB="0"/>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21608964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748464" cy="4876800"/>
          </a:xfrm>
        </p:spPr>
        <p:txBody>
          <a:bodyPr>
            <a:normAutofit/>
          </a:bodyPr>
          <a:lstStyle/>
          <a:p>
            <a:pPr marL="0" indent="0">
              <a:buNone/>
            </a:pPr>
            <a:r>
              <a:rPr lang="en-NZ" sz="4400" b="1" dirty="0" smtClean="0">
                <a:solidFill>
                  <a:schemeClr val="bg2">
                    <a:lumMod val="90000"/>
                  </a:schemeClr>
                </a:solidFill>
                <a:effectLst>
                  <a:outerShdw blurRad="38100" dist="38100" dir="2700000" algn="tl">
                    <a:srgbClr val="000000">
                      <a:alpha val="43137"/>
                    </a:srgbClr>
                  </a:outerShdw>
                </a:effectLst>
              </a:rPr>
              <a:t>An example of a task evaluation</a:t>
            </a:r>
          </a:p>
          <a:p>
            <a:pPr marL="533307" lvl="1" indent="0">
              <a:buNone/>
            </a:pPr>
            <a:endParaRPr lang="en-NZ" sz="4000" dirty="0" smtClean="0"/>
          </a:p>
          <a:p>
            <a:pPr marL="533307" lvl="1" indent="0">
              <a:buNone/>
            </a:pPr>
            <a:endParaRPr lang="en-NZ" sz="4000" dirty="0"/>
          </a:p>
          <a:p>
            <a:pPr marL="533307" lvl="1" indent="0">
              <a:buNone/>
            </a:pPr>
            <a:r>
              <a:rPr lang="en-NZ" sz="4000" dirty="0" smtClean="0"/>
              <a:t>Sharon </a:t>
            </a:r>
            <a:r>
              <a:rPr lang="en-NZ" sz="4000" dirty="0" err="1" smtClean="0"/>
              <a:t>Whippy’s</a:t>
            </a:r>
            <a:r>
              <a:rPr lang="en-NZ" sz="4000" dirty="0" smtClean="0"/>
              <a:t> task evaluation</a:t>
            </a:r>
            <a:endParaRPr lang="en-NZ"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36761617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The task</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24644" y="1268760"/>
            <a:ext cx="7851812" cy="4968552"/>
          </a:xfrm>
        </p:spPr>
        <p:txBody>
          <a:bodyPr>
            <a:normAutofit fontScale="85000" lnSpcReduction="20000"/>
          </a:bodyPr>
          <a:lstStyle/>
          <a:p>
            <a:pPr marL="514350" indent="-514350">
              <a:buAutoNum type="arabicPeriod"/>
            </a:pPr>
            <a:r>
              <a:rPr lang="en-NZ" dirty="0" smtClean="0"/>
              <a:t>Pre-task</a:t>
            </a:r>
          </a:p>
          <a:p>
            <a:pPr marL="800007" lvl="1" indent="0">
              <a:buNone/>
            </a:pPr>
            <a:r>
              <a:rPr lang="en-NZ" dirty="0" smtClean="0"/>
              <a:t>This was an input-based task. Students were given a map and listened to directions. They had to draw the routes on their map. They could request clarification if they did not understand.</a:t>
            </a:r>
          </a:p>
          <a:p>
            <a:pPr marL="514350" indent="-514350">
              <a:spcBef>
                <a:spcPts val="1800"/>
              </a:spcBef>
              <a:buAutoNum type="arabicPeriod" startAt="2"/>
            </a:pPr>
            <a:r>
              <a:rPr lang="en-NZ" dirty="0" smtClean="0"/>
              <a:t>Main task</a:t>
            </a:r>
          </a:p>
          <a:p>
            <a:pPr marL="800007" lvl="1" indent="0">
              <a:buNone/>
            </a:pPr>
            <a:r>
              <a:rPr lang="en-NZ" dirty="0" smtClean="0"/>
              <a:t>Students worked in pairs. Each student had the same map but with 6 different locations marked on it.  They took turns describing the routes they took to get from one location to the another and their partners drew in the routes they described. They were given 15 minutes to complete the task.</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3950060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Students</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71600" y="1467975"/>
            <a:ext cx="7416824" cy="5164832"/>
          </a:xfrm>
        </p:spPr>
        <p:txBody>
          <a:bodyPr>
            <a:normAutofit/>
          </a:bodyPr>
          <a:lstStyle/>
          <a:p>
            <a:pPr marL="0" indent="0">
              <a:spcAft>
                <a:spcPts val="1200"/>
              </a:spcAft>
              <a:buNone/>
            </a:pPr>
            <a:r>
              <a:rPr lang="en-NZ" sz="3200" dirty="0" smtClean="0"/>
              <a:t>11 intermediate level students from a variety of countries.</a:t>
            </a:r>
          </a:p>
          <a:p>
            <a:pPr marL="0" indent="0">
              <a:spcAft>
                <a:spcPts val="1200"/>
              </a:spcAft>
              <a:buNone/>
            </a:pPr>
            <a:r>
              <a:rPr lang="en-NZ" sz="3200" dirty="0" smtClean="0"/>
              <a:t>The English Language Academy of the University of Auckland.</a:t>
            </a:r>
            <a:endParaRPr lang="en-NZ"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1981099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933" y="476672"/>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Aims of the task</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99592" y="1340768"/>
            <a:ext cx="7632848" cy="4713391"/>
          </a:xfrm>
        </p:spPr>
        <p:txBody>
          <a:bodyPr>
            <a:normAutofit/>
          </a:bodyPr>
          <a:lstStyle/>
          <a:p>
            <a:pPr marL="514350" indent="-514350">
              <a:spcAft>
                <a:spcPts val="600"/>
              </a:spcAft>
              <a:buAutoNum type="arabicPeriod"/>
            </a:pPr>
            <a:r>
              <a:rPr lang="en-NZ" sz="2800" dirty="0" smtClean="0"/>
              <a:t>Were the students able to use their own linguistic resources to describe the routes on the map?</a:t>
            </a:r>
          </a:p>
          <a:p>
            <a:pPr marL="514350" indent="-514350">
              <a:spcAft>
                <a:spcPts val="600"/>
              </a:spcAft>
              <a:buAutoNum type="arabicPeriod"/>
            </a:pPr>
            <a:r>
              <a:rPr lang="en-NZ" sz="2800" dirty="0" smtClean="0"/>
              <a:t>Were the students able to deal with communication problems when these arose?</a:t>
            </a:r>
          </a:p>
          <a:p>
            <a:pPr marL="514350" indent="-514350">
              <a:spcAft>
                <a:spcPts val="600"/>
              </a:spcAft>
              <a:buAutoNum type="arabicPeriod"/>
            </a:pPr>
            <a:r>
              <a:rPr lang="en-NZ" sz="2800" dirty="0" smtClean="0"/>
              <a:t>Were they able to complete the task successfully?</a:t>
            </a:r>
          </a:p>
          <a:p>
            <a:pPr marL="514350" indent="-514350">
              <a:spcAft>
                <a:spcPts val="600"/>
              </a:spcAft>
              <a:buAutoNum type="arabicPeriod"/>
            </a:pPr>
            <a:r>
              <a:rPr lang="en-NZ" sz="2800" dirty="0" smtClean="0"/>
              <a:t> Did the students enjoy the task and find it useful for their learning?</a:t>
            </a:r>
            <a:endParaRPr lang="en-NZ"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1184409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11081"/>
          </a:xfrm>
        </p:spPr>
        <p:txBody>
          <a:bodyPr>
            <a:noAutofit/>
          </a:bodyPr>
          <a:lstStyle/>
          <a:p>
            <a:r>
              <a:rPr lang="en-NZ" sz="4400" b="1" dirty="0" smtClean="0">
                <a:solidFill>
                  <a:schemeClr val="bg2">
                    <a:lumMod val="90000"/>
                  </a:schemeClr>
                </a:solidFill>
                <a:effectLst>
                  <a:outerShdw blurRad="38100" dist="38100" dir="2700000" algn="tl">
                    <a:srgbClr val="000000">
                      <a:alpha val="43137"/>
                    </a:srgbClr>
                  </a:outerShdw>
                </a:effectLst>
              </a:rPr>
              <a:t>Data collection</a:t>
            </a:r>
            <a:endParaRPr lang="en-NZ" sz="4400" b="1" dirty="0">
              <a:solidFill>
                <a:schemeClr val="bg2">
                  <a:lumMod val="90000"/>
                </a:schemeClr>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9880885"/>
              </p:ext>
            </p:extLst>
          </p:nvPr>
        </p:nvGraphicFramePr>
        <p:xfrm>
          <a:off x="755576" y="1628800"/>
          <a:ext cx="7776864" cy="3816424"/>
        </p:xfrm>
        <a:graphic>
          <a:graphicData uri="http://schemas.openxmlformats.org/drawingml/2006/table">
            <a:tbl>
              <a:tblPr firstRow="1" bandRow="1">
                <a:tableStyleId>{21E4AEA4-8DFA-4A89-87EB-49C32662AFE0}</a:tableStyleId>
              </a:tblPr>
              <a:tblGrid>
                <a:gridCol w="2653818"/>
                <a:gridCol w="5123046"/>
              </a:tblGrid>
              <a:tr h="494000">
                <a:tc>
                  <a:txBody>
                    <a:bodyPr/>
                    <a:lstStyle/>
                    <a:p>
                      <a:r>
                        <a:rPr lang="en-NZ" sz="2400" dirty="0" smtClean="0"/>
                        <a:t>Approach</a:t>
                      </a:r>
                      <a:endParaRPr lang="en-NZ" sz="2400" dirty="0"/>
                    </a:p>
                  </a:txBody>
                  <a:tcPr/>
                </a:tc>
                <a:tc>
                  <a:txBody>
                    <a:bodyPr/>
                    <a:lstStyle/>
                    <a:p>
                      <a:r>
                        <a:rPr lang="en-NZ" sz="2400" dirty="0" smtClean="0"/>
                        <a:t>Type of data</a:t>
                      </a:r>
                      <a:endParaRPr lang="en-NZ" sz="2400" dirty="0"/>
                    </a:p>
                  </a:txBody>
                  <a:tcPr/>
                </a:tc>
              </a:tr>
              <a:tr h="1439245">
                <a:tc>
                  <a:txBody>
                    <a:bodyPr/>
                    <a:lstStyle/>
                    <a:p>
                      <a:r>
                        <a:rPr lang="en-NZ" sz="2400" dirty="0" smtClean="0"/>
                        <a:t>Student-based</a:t>
                      </a:r>
                      <a:endParaRPr lang="en-NZ" sz="2400" dirty="0"/>
                    </a:p>
                  </a:txBody>
                  <a:tcPr/>
                </a:tc>
                <a:tc>
                  <a:txBody>
                    <a:bodyPr/>
                    <a:lstStyle/>
                    <a:p>
                      <a:r>
                        <a:rPr lang="en-NZ" sz="2400" dirty="0" smtClean="0"/>
                        <a:t>Questionnaire about different aspects of the lesson. Completed</a:t>
                      </a:r>
                      <a:r>
                        <a:rPr lang="en-NZ" sz="2400" baseline="0" dirty="0" smtClean="0"/>
                        <a:t> at the end of the lesson</a:t>
                      </a:r>
                      <a:endParaRPr lang="en-NZ" sz="2400" dirty="0"/>
                    </a:p>
                  </a:txBody>
                  <a:tcPr/>
                </a:tc>
              </a:tr>
              <a:tr h="1883179">
                <a:tc>
                  <a:txBody>
                    <a:bodyPr/>
                    <a:lstStyle/>
                    <a:p>
                      <a:r>
                        <a:rPr lang="en-NZ" sz="2400" dirty="0" smtClean="0"/>
                        <a:t>Response-based</a:t>
                      </a:r>
                      <a:endParaRPr lang="en-NZ" sz="2400" dirty="0"/>
                    </a:p>
                  </a:txBody>
                  <a:tcPr/>
                </a:tc>
                <a:tc>
                  <a:txBody>
                    <a:bodyPr/>
                    <a:lstStyle/>
                    <a:p>
                      <a:pPr marL="342900" indent="-342900">
                        <a:buAutoNum type="arabicPeriod"/>
                      </a:pPr>
                      <a:r>
                        <a:rPr lang="en-NZ" sz="2400" dirty="0" smtClean="0"/>
                        <a:t>Audio-recordings</a:t>
                      </a:r>
                      <a:r>
                        <a:rPr lang="en-NZ" sz="2400" baseline="0" dirty="0" smtClean="0"/>
                        <a:t> of the students as they performed the task; transcriptions prepared.</a:t>
                      </a:r>
                    </a:p>
                    <a:p>
                      <a:pPr marL="342900" indent="-342900">
                        <a:buAutoNum type="arabicPeriod"/>
                      </a:pPr>
                      <a:r>
                        <a:rPr lang="en-NZ" sz="2400" baseline="0" dirty="0" smtClean="0"/>
                        <a:t>Completed maps.</a:t>
                      </a:r>
                      <a:endParaRPr lang="en-NZ" sz="2400" dirty="0"/>
                    </a:p>
                  </a:txBody>
                  <a:tcPr/>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41950232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Student questionnaire</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45332" y="1268760"/>
            <a:ext cx="7615100" cy="4876800"/>
          </a:xfrm>
        </p:spPr>
        <p:txBody>
          <a:bodyPr>
            <a:noAutofit/>
          </a:bodyPr>
          <a:lstStyle/>
          <a:p>
            <a:pPr marL="514350" indent="-514350">
              <a:lnSpc>
                <a:spcPct val="90000"/>
              </a:lnSpc>
              <a:spcBef>
                <a:spcPts val="1200"/>
              </a:spcBef>
              <a:buAutoNum type="arabicPeriod"/>
            </a:pPr>
            <a:r>
              <a:rPr lang="en-NZ" sz="2800" dirty="0" smtClean="0"/>
              <a:t>I think doing map direction tasks is helpful to my learning.</a:t>
            </a:r>
          </a:p>
          <a:p>
            <a:pPr marL="514350" indent="-514350">
              <a:lnSpc>
                <a:spcPct val="90000"/>
              </a:lnSpc>
              <a:spcBef>
                <a:spcPts val="1200"/>
              </a:spcBef>
              <a:buAutoNum type="arabicPeriod"/>
            </a:pPr>
            <a:r>
              <a:rPr lang="en-NZ" sz="2800" dirty="0" smtClean="0"/>
              <a:t>I think working in pairs helps me to practice my spoken English.</a:t>
            </a:r>
          </a:p>
          <a:p>
            <a:pPr marL="514350" indent="-514350">
              <a:lnSpc>
                <a:spcPct val="90000"/>
              </a:lnSpc>
              <a:spcBef>
                <a:spcPts val="1200"/>
              </a:spcBef>
              <a:buAutoNum type="arabicPeriod"/>
            </a:pPr>
            <a:r>
              <a:rPr lang="en-NZ" sz="2800" dirty="0" smtClean="0"/>
              <a:t>I think the way we did the task motivates me to carry out the task.</a:t>
            </a:r>
          </a:p>
          <a:p>
            <a:pPr marL="514350" indent="-514350">
              <a:lnSpc>
                <a:spcPct val="90000"/>
              </a:lnSpc>
              <a:spcBef>
                <a:spcPts val="1200"/>
              </a:spcBef>
              <a:buAutoNum type="arabicPeriod"/>
            </a:pPr>
            <a:r>
              <a:rPr lang="en-NZ" sz="2800" dirty="0" smtClean="0"/>
              <a:t>I think the task was enjoyable and fun to do.</a:t>
            </a:r>
          </a:p>
          <a:p>
            <a:pPr marL="514350" indent="-514350">
              <a:lnSpc>
                <a:spcPct val="90000"/>
              </a:lnSpc>
              <a:spcBef>
                <a:spcPts val="1200"/>
              </a:spcBef>
              <a:buAutoNum type="arabicPeriod"/>
            </a:pPr>
            <a:r>
              <a:rPr lang="en-NZ" sz="2800" dirty="0" smtClean="0"/>
              <a:t>I think the time limit for the task encouraged me to speak more fluently</a:t>
            </a:r>
          </a:p>
          <a:p>
            <a:pPr marL="514350" indent="-514350">
              <a:lnSpc>
                <a:spcPct val="90000"/>
              </a:lnSpc>
              <a:spcBef>
                <a:spcPts val="1200"/>
              </a:spcBef>
              <a:buAutoNum type="arabicPeriod"/>
            </a:pPr>
            <a:r>
              <a:rPr lang="en-NZ" sz="2800" dirty="0" smtClean="0"/>
              <a:t>I think the pre-task helped me to do the main task.</a:t>
            </a:r>
            <a:endParaRPr lang="en-NZ"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2760056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266" y="476672"/>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Sample interaction (1)</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14400" y="1268760"/>
            <a:ext cx="7330008" cy="4968552"/>
          </a:xfrm>
        </p:spPr>
        <p:txBody>
          <a:bodyPr>
            <a:normAutofit fontScale="92500" lnSpcReduction="20000"/>
          </a:bodyPr>
          <a:lstStyle/>
          <a:p>
            <a:pPr marL="628650" indent="-628650">
              <a:spcBef>
                <a:spcPts val="1200"/>
              </a:spcBef>
              <a:buNone/>
            </a:pPr>
            <a:r>
              <a:rPr lang="en-NZ" dirty="0" smtClean="0"/>
              <a:t>S1:  Ah how to say this? (pointing at traffic light symbol on map)</a:t>
            </a:r>
          </a:p>
          <a:p>
            <a:pPr marL="628650" indent="-628650">
              <a:spcBef>
                <a:spcPts val="1200"/>
              </a:spcBef>
              <a:buNone/>
            </a:pPr>
            <a:r>
              <a:rPr lang="en-NZ" dirty="0" smtClean="0"/>
              <a:t>S2:  So go …</a:t>
            </a:r>
          </a:p>
          <a:p>
            <a:pPr marL="628650" indent="-628650">
              <a:spcBef>
                <a:spcPts val="1200"/>
              </a:spcBef>
              <a:buNone/>
            </a:pPr>
            <a:r>
              <a:rPr lang="en-NZ" dirty="0" smtClean="0"/>
              <a:t>S1:  No </a:t>
            </a:r>
            <a:r>
              <a:rPr lang="en-NZ" dirty="0" err="1" smtClean="0"/>
              <a:t>no</a:t>
            </a:r>
            <a:r>
              <a:rPr lang="en-NZ" dirty="0" smtClean="0"/>
              <a:t> </a:t>
            </a:r>
            <a:r>
              <a:rPr lang="en-NZ" dirty="0" err="1" smtClean="0"/>
              <a:t>no</a:t>
            </a:r>
            <a:r>
              <a:rPr lang="en-NZ" dirty="0" smtClean="0"/>
              <a:t> this one</a:t>
            </a:r>
          </a:p>
          <a:p>
            <a:pPr marL="628650" indent="-628650">
              <a:spcBef>
                <a:spcPts val="1200"/>
              </a:spcBef>
              <a:buNone/>
            </a:pPr>
            <a:r>
              <a:rPr lang="en-NZ" dirty="0" smtClean="0"/>
              <a:t>S2:  I don’t know</a:t>
            </a:r>
          </a:p>
          <a:p>
            <a:pPr marL="628650" indent="-628650">
              <a:spcBef>
                <a:spcPts val="1200"/>
              </a:spcBef>
              <a:buNone/>
            </a:pPr>
            <a:r>
              <a:rPr lang="en-NZ" dirty="0" smtClean="0"/>
              <a:t>S3:  I don’t know</a:t>
            </a:r>
          </a:p>
          <a:p>
            <a:pPr marL="628650" indent="-628650">
              <a:spcBef>
                <a:spcPts val="1200"/>
              </a:spcBef>
              <a:buNone/>
            </a:pPr>
            <a:r>
              <a:rPr lang="en-NZ" dirty="0" smtClean="0"/>
              <a:t>S1: (to teacher)  How to say this?</a:t>
            </a:r>
          </a:p>
          <a:p>
            <a:pPr marL="628650" indent="-628650">
              <a:spcBef>
                <a:spcPts val="1200"/>
              </a:spcBef>
              <a:buNone/>
            </a:pPr>
            <a:r>
              <a:rPr lang="en-NZ" dirty="0" smtClean="0"/>
              <a:t>T:   traffic lights</a:t>
            </a:r>
          </a:p>
          <a:p>
            <a:pPr marL="628650" indent="-628650">
              <a:spcBef>
                <a:spcPts val="1200"/>
              </a:spcBef>
              <a:buNone/>
            </a:pPr>
            <a:r>
              <a:rPr lang="en-NZ" dirty="0" smtClean="0"/>
              <a:t>SI:  traffic lights</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6788219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933" y="620688"/>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Sample interaction (2)</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608" y="1556792"/>
            <a:ext cx="8229600" cy="4876800"/>
          </a:xfrm>
        </p:spPr>
        <p:txBody>
          <a:bodyPr/>
          <a:lstStyle/>
          <a:p>
            <a:pPr marL="0" indent="0">
              <a:spcBef>
                <a:spcPts val="1200"/>
              </a:spcBef>
              <a:buNone/>
            </a:pPr>
            <a:r>
              <a:rPr lang="en-NZ" dirty="0" smtClean="0"/>
              <a:t>S1:  go south along the High Street</a:t>
            </a:r>
          </a:p>
          <a:p>
            <a:pPr marL="0" indent="0">
              <a:spcBef>
                <a:spcPts val="1200"/>
              </a:spcBef>
              <a:buNone/>
            </a:pPr>
            <a:r>
              <a:rPr lang="en-NZ" dirty="0" smtClean="0"/>
              <a:t>S2:  along</a:t>
            </a:r>
          </a:p>
          <a:p>
            <a:pPr marL="0" indent="0">
              <a:spcBef>
                <a:spcPts val="1200"/>
              </a:spcBef>
              <a:buNone/>
            </a:pPr>
            <a:r>
              <a:rPr lang="en-NZ" dirty="0" smtClean="0"/>
              <a:t>S1:  go south go to go to south</a:t>
            </a:r>
          </a:p>
          <a:p>
            <a:pPr marL="0" indent="0">
              <a:spcBef>
                <a:spcPts val="1200"/>
              </a:spcBef>
              <a:buNone/>
            </a:pPr>
            <a:r>
              <a:rPr lang="en-NZ" dirty="0" smtClean="0"/>
              <a:t>S2:  south?</a:t>
            </a:r>
          </a:p>
          <a:p>
            <a:pPr marL="0" indent="0">
              <a:spcBef>
                <a:spcPts val="1200"/>
              </a:spcBef>
              <a:buNone/>
            </a:pPr>
            <a:r>
              <a:rPr lang="en-NZ" dirty="0" smtClean="0"/>
              <a:t>S1:  south s-o-u-t-h</a:t>
            </a:r>
          </a:p>
          <a:p>
            <a:pPr marL="0" indent="0">
              <a:spcBef>
                <a:spcPts val="1200"/>
              </a:spcBef>
              <a:buNone/>
            </a:pPr>
            <a:r>
              <a:rPr lang="en-NZ" dirty="0" smtClean="0"/>
              <a:t>S2:  ah </a:t>
            </a:r>
            <a:r>
              <a:rPr lang="en-NZ" dirty="0" err="1" smtClean="0"/>
              <a:t>yeh</a:t>
            </a:r>
            <a:r>
              <a:rPr lang="en-NZ" dirty="0" smtClean="0"/>
              <a:t> </a:t>
            </a:r>
            <a:r>
              <a:rPr lang="en-NZ" dirty="0" err="1" smtClean="0"/>
              <a:t>yey</a:t>
            </a:r>
            <a:r>
              <a:rPr lang="en-NZ" dirty="0" smtClean="0"/>
              <a:t> </a:t>
            </a:r>
            <a:r>
              <a:rPr lang="en-NZ" dirty="0" err="1" smtClean="0"/>
              <a:t>yeh</a:t>
            </a:r>
            <a:r>
              <a:rPr lang="en-NZ" dirty="0" smtClean="0"/>
              <a:t> </a:t>
            </a:r>
            <a:r>
              <a:rPr lang="en-NZ" dirty="0" err="1" smtClean="0"/>
              <a:t>yeh</a:t>
            </a:r>
            <a:r>
              <a:rPr lang="en-NZ" dirty="0" smtClean="0"/>
              <a:t> south</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42031739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Analysis</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1560" y="1268760"/>
            <a:ext cx="7992888" cy="4896544"/>
          </a:xfrm>
        </p:spPr>
        <p:txBody>
          <a:bodyPr>
            <a:normAutofit/>
          </a:bodyPr>
          <a:lstStyle/>
          <a:p>
            <a:pPr marL="514350" indent="-333375">
              <a:spcBef>
                <a:spcPts val="1800"/>
              </a:spcBef>
              <a:buAutoNum type="arabicPeriod"/>
            </a:pPr>
            <a:r>
              <a:rPr lang="en-NZ" sz="3200" dirty="0" smtClean="0"/>
              <a:t>Interactions analysed for evidence that students were able to negotiate for meaning when a communication problem arose.</a:t>
            </a:r>
          </a:p>
          <a:p>
            <a:pPr marL="514350" indent="-333375">
              <a:spcBef>
                <a:spcPts val="1800"/>
              </a:spcBef>
              <a:buAutoNum type="arabicPeriod"/>
            </a:pPr>
            <a:r>
              <a:rPr lang="en-NZ" sz="3200" dirty="0" smtClean="0"/>
              <a:t>Interactions analysed for evidence of ‘pushed output’</a:t>
            </a:r>
          </a:p>
          <a:p>
            <a:pPr marL="514350" indent="-333375">
              <a:spcBef>
                <a:spcPts val="1800"/>
              </a:spcBef>
              <a:buAutoNum type="arabicPeriod"/>
            </a:pPr>
            <a:r>
              <a:rPr lang="en-NZ" sz="3200" dirty="0" smtClean="0"/>
              <a:t>Quantitative analysis of the students’ responses to the questionnaire.</a:t>
            </a:r>
            <a:endParaRPr lang="en-NZ"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1411987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086" y="620688"/>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Types of </a:t>
            </a:r>
            <a:r>
              <a:rPr lang="en-NZ" sz="4000" b="1" dirty="0" err="1" smtClean="0">
                <a:solidFill>
                  <a:schemeClr val="bg2">
                    <a:lumMod val="90000"/>
                  </a:schemeClr>
                </a:solidFill>
                <a:effectLst>
                  <a:outerShdw blurRad="38100" dist="38100" dir="2700000" algn="tl">
                    <a:srgbClr val="000000">
                      <a:alpha val="43137"/>
                    </a:srgbClr>
                  </a:outerShdw>
                </a:effectLst>
              </a:rPr>
              <a:t>workplan</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71600" y="1556792"/>
            <a:ext cx="7416824" cy="4425359"/>
          </a:xfrm>
        </p:spPr>
        <p:txBody>
          <a:bodyPr>
            <a:normAutofit fontScale="92500"/>
          </a:bodyPr>
          <a:lstStyle/>
          <a:p>
            <a:pPr marL="0" indent="0">
              <a:buNone/>
            </a:pPr>
            <a:r>
              <a:rPr lang="en-NZ" dirty="0"/>
              <a:t>A </a:t>
            </a:r>
            <a:r>
              <a:rPr lang="en-NZ" dirty="0" err="1"/>
              <a:t>workplan</a:t>
            </a:r>
            <a:r>
              <a:rPr lang="en-NZ" dirty="0"/>
              <a:t> is comprised of the following :</a:t>
            </a:r>
          </a:p>
          <a:p>
            <a:pPr lvl="1">
              <a:buFont typeface="Arial" charset="0"/>
              <a:buChar char="•"/>
            </a:pPr>
            <a:r>
              <a:rPr lang="en-NZ" dirty="0"/>
              <a:t>A rubric</a:t>
            </a:r>
          </a:p>
          <a:p>
            <a:pPr lvl="1">
              <a:spcAft>
                <a:spcPts val="1200"/>
              </a:spcAft>
              <a:buFont typeface="Arial" charset="0"/>
              <a:buChar char="•"/>
            </a:pPr>
            <a:r>
              <a:rPr lang="en-NZ" dirty="0" smtClean="0"/>
              <a:t>Input</a:t>
            </a:r>
          </a:p>
          <a:p>
            <a:pPr marL="0" indent="0">
              <a:buNone/>
            </a:pPr>
            <a:r>
              <a:rPr lang="en-NZ" dirty="0" smtClean="0"/>
              <a:t>The language use the </a:t>
            </a:r>
            <a:r>
              <a:rPr lang="en-NZ" dirty="0" err="1" smtClean="0"/>
              <a:t>workplan</a:t>
            </a:r>
            <a:r>
              <a:rPr lang="en-NZ" dirty="0"/>
              <a:t> </a:t>
            </a:r>
            <a:r>
              <a:rPr lang="en-NZ" dirty="0" smtClean="0"/>
              <a:t>is designed to elicit can involve:</a:t>
            </a:r>
          </a:p>
          <a:p>
            <a:pPr lvl="1">
              <a:buFont typeface="Arial" charset="0"/>
              <a:buChar char="•"/>
            </a:pPr>
            <a:r>
              <a:rPr lang="en-NZ" dirty="0" smtClean="0"/>
              <a:t>Text manipulation</a:t>
            </a:r>
          </a:p>
          <a:p>
            <a:pPr lvl="1">
              <a:buFont typeface="Arial" charset="0"/>
              <a:buChar char="•"/>
            </a:pPr>
            <a:r>
              <a:rPr lang="en-NZ" dirty="0" smtClean="0"/>
              <a:t>Text creation </a:t>
            </a:r>
          </a:p>
          <a:p>
            <a:pPr marL="0" indent="0">
              <a:buNone/>
            </a:pP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1807102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279" y="476672"/>
            <a:ext cx="8229600" cy="711081"/>
          </a:xfrm>
        </p:spPr>
        <p:txBody>
          <a:bodyPr/>
          <a:lstStyle/>
          <a:p>
            <a:r>
              <a:rPr lang="en-NZ" b="1" dirty="0" smtClean="0">
                <a:solidFill>
                  <a:schemeClr val="bg2">
                    <a:lumMod val="90000"/>
                  </a:schemeClr>
                </a:solidFill>
              </a:rPr>
              <a:t>Results (1)</a:t>
            </a:r>
            <a:endParaRPr lang="en-NZ" b="1" dirty="0">
              <a:solidFill>
                <a:schemeClr val="bg2">
                  <a:lumMod val="90000"/>
                </a:schemeClr>
              </a:solidFill>
            </a:endParaRPr>
          </a:p>
        </p:txBody>
      </p:sp>
      <p:sp>
        <p:nvSpPr>
          <p:cNvPr id="3" name="Content Placeholder 2"/>
          <p:cNvSpPr>
            <a:spLocks noGrp="1"/>
          </p:cNvSpPr>
          <p:nvPr>
            <p:ph idx="1"/>
          </p:nvPr>
        </p:nvSpPr>
        <p:spPr>
          <a:xfrm>
            <a:off x="971600" y="1484784"/>
            <a:ext cx="7416824" cy="4876800"/>
          </a:xfrm>
        </p:spPr>
        <p:txBody>
          <a:bodyPr/>
          <a:lstStyle/>
          <a:p>
            <a:pPr marL="361950" indent="-361950">
              <a:spcBef>
                <a:spcPts val="1800"/>
              </a:spcBef>
              <a:buFont typeface="Wingdings" pitchFamily="2" charset="2"/>
              <a:buChar char="Ø"/>
            </a:pPr>
            <a:r>
              <a:rPr lang="en-NZ" sz="2800" dirty="0" smtClean="0"/>
              <a:t>Most of the students agreed that the task was useful and fun</a:t>
            </a:r>
          </a:p>
          <a:p>
            <a:pPr marL="361950" indent="-361950">
              <a:spcBef>
                <a:spcPts val="1800"/>
              </a:spcBef>
              <a:buFont typeface="Wingdings" pitchFamily="2" charset="2"/>
              <a:buChar char="Ø"/>
            </a:pPr>
            <a:r>
              <a:rPr lang="en-NZ" sz="2800" dirty="0" smtClean="0"/>
              <a:t>They all found the pre-task activity helpful</a:t>
            </a:r>
          </a:p>
          <a:p>
            <a:pPr marL="361950" indent="-361950">
              <a:spcBef>
                <a:spcPts val="1800"/>
              </a:spcBef>
              <a:buFont typeface="Wingdings" pitchFamily="2" charset="2"/>
              <a:buChar char="Ø"/>
            </a:pPr>
            <a:r>
              <a:rPr lang="en-NZ" sz="2800" dirty="0" smtClean="0"/>
              <a:t>They approved of the time limit set for the task</a:t>
            </a:r>
          </a:p>
          <a:p>
            <a:pPr marL="361950" indent="-361950">
              <a:spcBef>
                <a:spcPts val="1800"/>
              </a:spcBef>
              <a:buFont typeface="Wingdings" pitchFamily="2" charset="2"/>
              <a:buChar char="Ø"/>
            </a:pPr>
            <a:r>
              <a:rPr lang="en-NZ" sz="2800" dirty="0" smtClean="0"/>
              <a:t>One student, however, was negative about the task</a:t>
            </a:r>
          </a:p>
          <a:p>
            <a:endParaRPr lang="en-NZ" dirty="0" smtClean="0"/>
          </a:p>
          <a:p>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33640669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11081"/>
          </a:xfrm>
        </p:spPr>
        <p:txBody>
          <a:bodyPr/>
          <a:lstStyle/>
          <a:p>
            <a:r>
              <a:rPr lang="en-NZ" b="1" dirty="0" smtClean="0">
                <a:solidFill>
                  <a:schemeClr val="bg2">
                    <a:lumMod val="90000"/>
                  </a:schemeClr>
                </a:solidFill>
              </a:rPr>
              <a:t>Results (2)</a:t>
            </a:r>
            <a:endParaRPr lang="en-NZ" b="1" dirty="0">
              <a:solidFill>
                <a:schemeClr val="bg2">
                  <a:lumMod val="90000"/>
                </a:schemeClr>
              </a:solidFill>
            </a:endParaRPr>
          </a:p>
        </p:txBody>
      </p:sp>
      <p:sp>
        <p:nvSpPr>
          <p:cNvPr id="3" name="Content Placeholder 2"/>
          <p:cNvSpPr>
            <a:spLocks noGrp="1"/>
          </p:cNvSpPr>
          <p:nvPr>
            <p:ph idx="1"/>
          </p:nvPr>
        </p:nvSpPr>
        <p:spPr>
          <a:xfrm>
            <a:off x="755576" y="1412776"/>
            <a:ext cx="8147248" cy="4876800"/>
          </a:xfrm>
        </p:spPr>
        <p:txBody>
          <a:bodyPr>
            <a:normAutofit fontScale="70000" lnSpcReduction="20000"/>
          </a:bodyPr>
          <a:lstStyle/>
          <a:p>
            <a:pPr marL="361950" indent="-361950">
              <a:spcBef>
                <a:spcPts val="1800"/>
              </a:spcBef>
              <a:buFont typeface="Wingdings" pitchFamily="2" charset="2"/>
              <a:buChar char="Ø"/>
            </a:pPr>
            <a:r>
              <a:rPr lang="en-NZ" dirty="0" smtClean="0"/>
              <a:t>There was some confusion about how to complete the task (e.g. some pairs did not draw in the routes on their map until the teacher reminded them).</a:t>
            </a:r>
          </a:p>
          <a:p>
            <a:pPr marL="361950" indent="-361950">
              <a:spcBef>
                <a:spcPts val="1800"/>
              </a:spcBef>
              <a:buFont typeface="Wingdings" pitchFamily="2" charset="2"/>
              <a:buChar char="Ø"/>
            </a:pPr>
            <a:r>
              <a:rPr lang="en-NZ" dirty="0" smtClean="0"/>
              <a:t>All the pairs were able to complete the task successfully.</a:t>
            </a:r>
          </a:p>
          <a:p>
            <a:pPr marL="361950" indent="-361950">
              <a:spcBef>
                <a:spcPts val="1800"/>
              </a:spcBef>
              <a:buFont typeface="Wingdings" pitchFamily="2" charset="2"/>
              <a:buChar char="Ø"/>
            </a:pPr>
            <a:r>
              <a:rPr lang="en-NZ" dirty="0" smtClean="0"/>
              <a:t>The pairs differed in the time it took them to do the task and the number of turns they produced.</a:t>
            </a:r>
          </a:p>
          <a:p>
            <a:pPr marL="361950" indent="-361950">
              <a:spcBef>
                <a:spcPts val="1800"/>
              </a:spcBef>
              <a:buFont typeface="Wingdings" pitchFamily="2" charset="2"/>
              <a:buChar char="Ø"/>
            </a:pPr>
            <a:r>
              <a:rPr lang="en-NZ" dirty="0" smtClean="0"/>
              <a:t>Comprehension problems were addressed mainly by confirmation checks.</a:t>
            </a:r>
          </a:p>
          <a:p>
            <a:pPr marL="361950" indent="-361950">
              <a:spcBef>
                <a:spcPts val="1800"/>
              </a:spcBef>
              <a:buFont typeface="Wingdings" pitchFamily="2" charset="2"/>
              <a:buChar char="Ø"/>
            </a:pPr>
            <a:r>
              <a:rPr lang="en-NZ" dirty="0" smtClean="0"/>
              <a:t>Students had problems with each others’ pronunciation.</a:t>
            </a:r>
          </a:p>
          <a:p>
            <a:pPr marL="361950" indent="-361950">
              <a:spcBef>
                <a:spcPts val="1800"/>
              </a:spcBef>
              <a:buFont typeface="Wingdings" pitchFamily="2" charset="2"/>
              <a:buChar char="Ø"/>
            </a:pPr>
            <a:r>
              <a:rPr lang="en-NZ" dirty="0" smtClean="0"/>
              <a:t>There was little evidence of ‘pushed output’.</a:t>
            </a:r>
          </a:p>
          <a:p>
            <a:pPr marL="361950" indent="-361950">
              <a:spcBef>
                <a:spcPts val="1800"/>
              </a:spcBef>
              <a:buFont typeface="Wingdings" pitchFamily="2" charset="2"/>
              <a:buChar char="Ø"/>
            </a:pPr>
            <a:r>
              <a:rPr lang="en-NZ" dirty="0" smtClean="0"/>
              <a:t>Some students requested assistance from the teacher.</a:t>
            </a:r>
          </a:p>
          <a:p>
            <a:pPr>
              <a:spcBef>
                <a:spcPts val="1800"/>
              </a:spcBef>
            </a:pP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23593049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err="1" smtClean="0">
                <a:solidFill>
                  <a:schemeClr val="bg2">
                    <a:lumMod val="90000"/>
                  </a:schemeClr>
                </a:solidFill>
              </a:rPr>
              <a:t>Whippy’s</a:t>
            </a:r>
            <a:r>
              <a:rPr lang="en-NZ" b="1" dirty="0" smtClean="0">
                <a:solidFill>
                  <a:schemeClr val="bg2">
                    <a:lumMod val="90000"/>
                  </a:schemeClr>
                </a:solidFill>
              </a:rPr>
              <a:t> conclusions</a:t>
            </a:r>
            <a:endParaRPr lang="en-NZ" b="1" dirty="0">
              <a:solidFill>
                <a:schemeClr val="bg2">
                  <a:lumMod val="90000"/>
                </a:schemeClr>
              </a:solidFill>
            </a:endParaRPr>
          </a:p>
        </p:txBody>
      </p:sp>
      <p:sp>
        <p:nvSpPr>
          <p:cNvPr id="3" name="Content Placeholder 2"/>
          <p:cNvSpPr>
            <a:spLocks noGrp="1"/>
          </p:cNvSpPr>
          <p:nvPr>
            <p:ph idx="1"/>
          </p:nvPr>
        </p:nvSpPr>
        <p:spPr>
          <a:xfrm>
            <a:off x="755576" y="1340768"/>
            <a:ext cx="7848872" cy="4713391"/>
          </a:xfrm>
        </p:spPr>
        <p:txBody>
          <a:bodyPr>
            <a:normAutofit/>
          </a:bodyPr>
          <a:lstStyle/>
          <a:p>
            <a:pPr marL="514350" indent="-333375">
              <a:spcBef>
                <a:spcPts val="1200"/>
              </a:spcBef>
              <a:buAutoNum type="arabicPeriod"/>
            </a:pPr>
            <a:r>
              <a:rPr lang="en-NZ" sz="2800" dirty="0" smtClean="0"/>
              <a:t>It was clear that the students responded to the task in different ways.</a:t>
            </a:r>
          </a:p>
          <a:p>
            <a:pPr marL="514350" indent="-333375">
              <a:spcBef>
                <a:spcPts val="1200"/>
              </a:spcBef>
              <a:buAutoNum type="arabicPeriod"/>
            </a:pPr>
            <a:r>
              <a:rPr lang="en-NZ" sz="2800" dirty="0" smtClean="0"/>
              <a:t>Setting a time limit had little overall effect.</a:t>
            </a:r>
          </a:p>
          <a:p>
            <a:pPr marL="514350" indent="-333375">
              <a:spcBef>
                <a:spcPts val="1200"/>
              </a:spcBef>
              <a:buAutoNum type="arabicPeriod"/>
            </a:pPr>
            <a:r>
              <a:rPr lang="en-NZ" sz="2800" dirty="0" smtClean="0"/>
              <a:t>In general, though, the students demonstrated ‘staying power’.</a:t>
            </a:r>
          </a:p>
          <a:p>
            <a:pPr marL="514350" indent="-333375">
              <a:spcBef>
                <a:spcPts val="1200"/>
              </a:spcBef>
              <a:buAutoNum type="arabicPeriod"/>
            </a:pPr>
            <a:r>
              <a:rPr lang="en-NZ" sz="2800" dirty="0" smtClean="0"/>
              <a:t>The tasks did result in </a:t>
            </a:r>
            <a:r>
              <a:rPr lang="en-NZ" sz="2800" dirty="0" err="1" smtClean="0"/>
              <a:t>interactionally</a:t>
            </a:r>
            <a:r>
              <a:rPr lang="en-NZ" sz="2800" dirty="0" smtClean="0"/>
              <a:t> authentic language use.</a:t>
            </a:r>
          </a:p>
          <a:p>
            <a:pPr marL="514350" indent="-333375">
              <a:spcBef>
                <a:spcPts val="1200"/>
              </a:spcBef>
              <a:buAutoNum type="arabicPeriod"/>
            </a:pPr>
            <a:r>
              <a:rPr lang="en-NZ" sz="2800" dirty="0" smtClean="0"/>
              <a:t>The task resulted in very short, simple turns.</a:t>
            </a:r>
            <a:endParaRPr lang="en-NZ"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8905982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612" y="548680"/>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Improving the task</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14400" y="1412776"/>
            <a:ext cx="7474024" cy="4713391"/>
          </a:xfrm>
        </p:spPr>
        <p:txBody>
          <a:bodyPr>
            <a:normAutofit/>
          </a:bodyPr>
          <a:lstStyle/>
          <a:p>
            <a:pPr marL="514350" indent="-333375">
              <a:spcBef>
                <a:spcPts val="1200"/>
              </a:spcBef>
              <a:buAutoNum type="arabicPeriod"/>
            </a:pPr>
            <a:r>
              <a:rPr lang="en-NZ" sz="2800" dirty="0" smtClean="0"/>
              <a:t>Some initial vocabulary input would have helped the students – e.g. how to pronounce street names.</a:t>
            </a:r>
          </a:p>
          <a:p>
            <a:pPr marL="514350" indent="-333375">
              <a:spcBef>
                <a:spcPts val="1200"/>
              </a:spcBef>
              <a:buAutoNum type="arabicPeriod"/>
            </a:pPr>
            <a:r>
              <a:rPr lang="en-NZ" sz="2800" dirty="0" smtClean="0"/>
              <a:t>Giving more planning time might have resulted in more complex language use.</a:t>
            </a:r>
          </a:p>
          <a:p>
            <a:pPr marL="514350" indent="-333375">
              <a:spcBef>
                <a:spcPts val="1200"/>
              </a:spcBef>
              <a:buAutoNum type="arabicPeriod"/>
            </a:pPr>
            <a:r>
              <a:rPr lang="en-NZ" sz="2800" dirty="0" smtClean="0"/>
              <a:t>A different discourse mode (e.g. story telling) may be needed to elicit more complex language.</a:t>
            </a:r>
          </a:p>
          <a:p>
            <a:pPr marL="514350" indent="-333375">
              <a:spcBef>
                <a:spcPts val="1200"/>
              </a:spcBef>
              <a:buAutoNum type="arabicPeriod"/>
            </a:pPr>
            <a:endParaRPr lang="en-NZ"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16590896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11081"/>
          </a:xfrm>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Final Comment</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3568" y="1340768"/>
            <a:ext cx="7920880" cy="5184576"/>
          </a:xfrm>
        </p:spPr>
        <p:txBody>
          <a:bodyPr>
            <a:normAutofit/>
          </a:bodyPr>
          <a:lstStyle/>
          <a:p>
            <a:pPr marL="0" indent="0">
              <a:buNone/>
            </a:pPr>
            <a:r>
              <a:rPr lang="en-NZ" sz="2800" dirty="0" smtClean="0"/>
              <a:t>Whippy commented:</a:t>
            </a:r>
          </a:p>
          <a:p>
            <a:pPr marL="400050" lvl="1" indent="0">
              <a:buNone/>
            </a:pPr>
            <a:r>
              <a:rPr lang="en-NZ" sz="2800" i="1" dirty="0" smtClean="0"/>
              <a:t>It has been a huge learning process undertaking an evaluation such as this as a teacher and as a researcher. Through evaluating the task what has become apparent is the myriad of factors that influence learner language development, from task design and implementation through to psycho-cognitive and sociocultural elements. Probably the most important point is the importance of the processes a learner goes through in acquiring an L2.</a:t>
            </a:r>
            <a:endParaRPr lang="en-NZ" sz="2800"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17711003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64" y="836712"/>
            <a:ext cx="8229600" cy="711081"/>
          </a:xfrm>
        </p:spPr>
        <p:txBody>
          <a:bodyPr/>
          <a:lstStyle/>
          <a:p>
            <a:r>
              <a:rPr lang="en-NZ" sz="4400" b="1" dirty="0" smtClean="0">
                <a:solidFill>
                  <a:schemeClr val="bg2">
                    <a:lumMod val="90000"/>
                  </a:schemeClr>
                </a:solidFill>
                <a:effectLst>
                  <a:outerShdw blurRad="38100" dist="38100" dir="2700000" algn="tl">
                    <a:srgbClr val="000000">
                      <a:alpha val="43137"/>
                    </a:srgbClr>
                  </a:outerShdw>
                </a:effectLst>
              </a:rPr>
              <a:t>Concluding Comments</a:t>
            </a:r>
            <a:endParaRPr lang="en-NZ" sz="4400" b="1" dirty="0">
              <a:solidFill>
                <a:schemeClr val="bg2">
                  <a:lumMod val="90000"/>
                </a:schemeClr>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pic>
        <p:nvPicPr>
          <p:cNvPr id="4098" name="Picture 2" descr="http://questgarden.com/41/48/7/061112165309/images/bul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2132856"/>
            <a:ext cx="2952328" cy="349905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2784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b="1" dirty="0" smtClean="0">
                <a:solidFill>
                  <a:schemeClr val="bg2">
                    <a:lumMod val="90000"/>
                  </a:schemeClr>
                </a:solidFill>
                <a:effectLst>
                  <a:outerShdw blurRad="38100" dist="38100" dir="2700000" algn="tl">
                    <a:srgbClr val="000000">
                      <a:alpha val="43137"/>
                    </a:srgbClr>
                  </a:outerShdw>
                </a:effectLst>
              </a:rPr>
              <a:t>The nature of language teaching materials</a:t>
            </a:r>
            <a:endParaRPr lang="en-NZ"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1560" y="1196752"/>
            <a:ext cx="8082644" cy="5112568"/>
          </a:xfrm>
        </p:spPr>
        <p:txBody>
          <a:bodyPr>
            <a:normAutofit/>
          </a:bodyPr>
          <a:lstStyle/>
          <a:p>
            <a:pPr>
              <a:buFont typeface="Wingdings" panose="05000000000000000000" pitchFamily="2" charset="2"/>
              <a:buChar char="§"/>
            </a:pPr>
            <a:r>
              <a:rPr lang="en-NZ" sz="2800" dirty="0" smtClean="0"/>
              <a:t>Implicit in all language teaching materials are certain assumptions about what activity will result and what will be learned as a result of using the materials.</a:t>
            </a:r>
          </a:p>
          <a:p>
            <a:pPr>
              <a:buFont typeface="Wingdings" panose="05000000000000000000" pitchFamily="2" charset="2"/>
              <a:buChar char="§"/>
            </a:pPr>
            <a:r>
              <a:rPr lang="en-NZ" sz="2800" dirty="0" smtClean="0"/>
              <a:t>These assumptions can be evaluated </a:t>
            </a:r>
            <a:r>
              <a:rPr lang="en-NZ" sz="2800" u="sng" dirty="0" smtClean="0"/>
              <a:t>externally</a:t>
            </a:r>
            <a:r>
              <a:rPr lang="en-NZ" sz="2800" dirty="0" smtClean="0"/>
              <a:t> with reference to some theory of language use, language learning or language teaching.</a:t>
            </a:r>
          </a:p>
          <a:p>
            <a:pPr>
              <a:buFont typeface="Wingdings" panose="05000000000000000000" pitchFamily="2" charset="2"/>
              <a:buChar char="§"/>
            </a:pPr>
            <a:r>
              <a:rPr lang="en-NZ" sz="2800" dirty="0" smtClean="0"/>
              <a:t>Or they can evaluated </a:t>
            </a:r>
            <a:r>
              <a:rPr lang="en-NZ" sz="2800" u="sng" dirty="0" smtClean="0"/>
              <a:t>empirically</a:t>
            </a:r>
            <a:r>
              <a:rPr lang="en-NZ" sz="2800" dirty="0" smtClean="0"/>
              <a:t> e.g. by means of micro-evaluations.</a:t>
            </a:r>
          </a:p>
          <a:p>
            <a:pPr>
              <a:buFont typeface="Wingdings" panose="05000000000000000000" pitchFamily="2" charset="2"/>
              <a:buChar char="§"/>
            </a:pPr>
            <a:r>
              <a:rPr lang="en-NZ" sz="2800" dirty="0"/>
              <a:t>There is no such thing as ‘creative’ materials or materials that ‘work</a:t>
            </a:r>
            <a:r>
              <a:rPr lang="en-NZ" sz="2800" dirty="0" smtClean="0"/>
              <a:t>’.  </a:t>
            </a:r>
            <a:endParaRPr lang="en-NZ" sz="2800" dirty="0"/>
          </a:p>
          <a:p>
            <a:pPr>
              <a:buFont typeface="Wingdings" panose="05000000000000000000" pitchFamily="2" charset="2"/>
              <a:buChar char="§"/>
            </a:pPr>
            <a:endParaRPr lang="en-NZ" sz="2800" dirty="0" smtClean="0"/>
          </a:p>
          <a:p>
            <a:pPr>
              <a:buFont typeface="Wingdings" panose="05000000000000000000" pitchFamily="2" charset="2"/>
              <a:buChar char="§"/>
            </a:pPr>
            <a:endParaRPr lang="en-NZ"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9573907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b="1" dirty="0" smtClean="0">
                <a:solidFill>
                  <a:schemeClr val="bg2">
                    <a:lumMod val="90000"/>
                  </a:schemeClr>
                </a:solidFill>
                <a:effectLst>
                  <a:outerShdw blurRad="38100" dist="38100" dir="2700000" algn="tl">
                    <a:srgbClr val="000000">
                      <a:alpha val="43137"/>
                    </a:srgbClr>
                  </a:outerShdw>
                </a:effectLst>
              </a:rPr>
              <a:t>The advantages of micro-evaluations (1)</a:t>
            </a:r>
            <a:endParaRPr lang="en-NZ"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27584" y="1296234"/>
            <a:ext cx="7848872" cy="5436055"/>
          </a:xfrm>
        </p:spPr>
        <p:txBody>
          <a:bodyPr>
            <a:normAutofit fontScale="70000" lnSpcReduction="20000"/>
          </a:bodyPr>
          <a:lstStyle/>
          <a:p>
            <a:pPr>
              <a:spcBef>
                <a:spcPts val="1800"/>
              </a:spcBef>
              <a:buFont typeface="Wingdings" panose="05000000000000000000" pitchFamily="2" charset="2"/>
              <a:buChar char="§"/>
            </a:pPr>
            <a:r>
              <a:rPr lang="en-NZ" dirty="0" smtClean="0"/>
              <a:t>A micro-evaluation enables the teacher to see what happens when a </a:t>
            </a:r>
            <a:r>
              <a:rPr lang="en-NZ" dirty="0" err="1" smtClean="0"/>
              <a:t>workplan</a:t>
            </a:r>
            <a:r>
              <a:rPr lang="en-NZ" dirty="0" smtClean="0"/>
              <a:t> is implemented in a specific instructional context.</a:t>
            </a:r>
          </a:p>
          <a:p>
            <a:pPr>
              <a:spcBef>
                <a:spcPts val="1800"/>
              </a:spcBef>
              <a:buFont typeface="Wingdings" panose="05000000000000000000" pitchFamily="2" charset="2"/>
              <a:buChar char="§"/>
            </a:pPr>
            <a:r>
              <a:rPr lang="en-NZ" dirty="0" smtClean="0"/>
              <a:t>It reveals the learners’ perceptions about the </a:t>
            </a:r>
            <a:r>
              <a:rPr lang="en-NZ" dirty="0" err="1" smtClean="0"/>
              <a:t>workplan</a:t>
            </a:r>
            <a:r>
              <a:rPr lang="en-NZ" dirty="0" smtClean="0"/>
              <a:t> and </a:t>
            </a:r>
            <a:r>
              <a:rPr lang="en-US" dirty="0" smtClean="0"/>
              <a:t>enable s the teacher </a:t>
            </a:r>
            <a:r>
              <a:rPr lang="en-US" dirty="0"/>
              <a:t>to see if </a:t>
            </a:r>
            <a:r>
              <a:rPr lang="en-US" dirty="0" smtClean="0"/>
              <a:t>his/her own </a:t>
            </a:r>
            <a:r>
              <a:rPr lang="en-US" dirty="0"/>
              <a:t>perceptions about </a:t>
            </a:r>
            <a:r>
              <a:rPr lang="en-US" dirty="0" smtClean="0"/>
              <a:t>the </a:t>
            </a:r>
            <a:r>
              <a:rPr lang="en-US" dirty="0"/>
              <a:t>task </a:t>
            </a:r>
            <a:r>
              <a:rPr lang="en-US" dirty="0" smtClean="0"/>
              <a:t>match those of the </a:t>
            </a:r>
            <a:r>
              <a:rPr lang="en-US" dirty="0"/>
              <a:t>students </a:t>
            </a:r>
            <a:endParaRPr lang="en-US" dirty="0" smtClean="0"/>
          </a:p>
          <a:p>
            <a:pPr>
              <a:spcBef>
                <a:spcPts val="1800"/>
              </a:spcBef>
              <a:buFont typeface="Wingdings" panose="05000000000000000000" pitchFamily="2" charset="2"/>
              <a:buChar char="§"/>
            </a:pPr>
            <a:r>
              <a:rPr lang="en-NZ" dirty="0" smtClean="0"/>
              <a:t>It reveals the processes that result from the implementation of a </a:t>
            </a:r>
            <a:r>
              <a:rPr lang="en-NZ" dirty="0" err="1" smtClean="0"/>
              <a:t>workplan</a:t>
            </a:r>
            <a:r>
              <a:rPr lang="en-NZ" dirty="0" smtClean="0"/>
              <a:t> and thus enables the teacher to see whether the processes were those intended by the </a:t>
            </a:r>
            <a:r>
              <a:rPr lang="en-NZ" dirty="0" err="1" smtClean="0"/>
              <a:t>workplan</a:t>
            </a:r>
            <a:r>
              <a:rPr lang="en-NZ" dirty="0" smtClean="0"/>
              <a:t> or not.</a:t>
            </a:r>
          </a:p>
          <a:p>
            <a:pPr>
              <a:spcBef>
                <a:spcPts val="1800"/>
              </a:spcBef>
              <a:buFont typeface="Wingdings" panose="05000000000000000000" pitchFamily="2" charset="2"/>
              <a:buChar char="§"/>
            </a:pPr>
            <a:r>
              <a:rPr lang="en-NZ" dirty="0" smtClean="0"/>
              <a:t>They help to show that the same </a:t>
            </a:r>
            <a:r>
              <a:rPr lang="en-NZ" dirty="0" err="1" smtClean="0"/>
              <a:t>workplan</a:t>
            </a:r>
            <a:r>
              <a:rPr lang="en-NZ" dirty="0" smtClean="0"/>
              <a:t> can result in very different processes for different learners.</a:t>
            </a:r>
          </a:p>
          <a:p>
            <a:pPr>
              <a:spcBef>
                <a:spcPts val="1800"/>
              </a:spcBef>
              <a:buFont typeface="Wingdings" panose="05000000000000000000" pitchFamily="2" charset="2"/>
              <a:buChar char="§"/>
            </a:pP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23894504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612" y="476672"/>
            <a:ext cx="8229600" cy="711081"/>
          </a:xfrm>
        </p:spPr>
        <p:txBody>
          <a:bodyPr>
            <a:normAutofit/>
          </a:bodyPr>
          <a:lstStyle/>
          <a:p>
            <a:r>
              <a:rPr lang="en-NZ" b="1" dirty="0" smtClean="0">
                <a:solidFill>
                  <a:schemeClr val="bg2">
                    <a:lumMod val="90000"/>
                  </a:schemeClr>
                </a:solidFill>
                <a:effectLst>
                  <a:outerShdw blurRad="38100" dist="38100" dir="2700000" algn="tl">
                    <a:srgbClr val="000000">
                      <a:alpha val="43137"/>
                    </a:srgbClr>
                  </a:outerShdw>
                </a:effectLst>
              </a:rPr>
              <a:t>Advantages of micro-evaluations (2)</a:t>
            </a:r>
            <a:endParaRPr lang="en-NZ"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99592" y="1484784"/>
            <a:ext cx="7762056" cy="4713391"/>
          </a:xfrm>
        </p:spPr>
        <p:txBody>
          <a:bodyPr>
            <a:normAutofit fontScale="92500" lnSpcReduction="10000"/>
          </a:bodyPr>
          <a:lstStyle/>
          <a:p>
            <a:pPr>
              <a:spcBef>
                <a:spcPts val="1800"/>
              </a:spcBef>
              <a:buFont typeface="Wingdings" panose="05000000000000000000" pitchFamily="2" charset="2"/>
              <a:buChar char="§"/>
            </a:pPr>
            <a:r>
              <a:rPr lang="en-NZ" dirty="0" smtClean="0"/>
              <a:t>A micro-evaluation can help teachers to see if any learning results from the implementation of a </a:t>
            </a:r>
            <a:r>
              <a:rPr lang="en-NZ" dirty="0" err="1" smtClean="0"/>
              <a:t>workplan</a:t>
            </a:r>
            <a:r>
              <a:rPr lang="en-NZ" dirty="0" smtClean="0"/>
              <a:t>.  But this is not easy to do.</a:t>
            </a:r>
          </a:p>
          <a:p>
            <a:pPr>
              <a:spcBef>
                <a:spcPts val="1800"/>
              </a:spcBef>
              <a:buFont typeface="Wingdings" panose="05000000000000000000" pitchFamily="2" charset="2"/>
              <a:buChar char="§"/>
            </a:pPr>
            <a:r>
              <a:rPr lang="en-NZ" dirty="0" smtClean="0"/>
              <a:t>An evaluation of a </a:t>
            </a:r>
            <a:r>
              <a:rPr lang="en-NZ" dirty="0" err="1" smtClean="0"/>
              <a:t>workplan</a:t>
            </a:r>
            <a:r>
              <a:rPr lang="en-NZ" dirty="0" smtClean="0"/>
              <a:t> provides the teacher with important information that can be used to make changes to the </a:t>
            </a:r>
            <a:r>
              <a:rPr lang="en-NZ" dirty="0" err="1" smtClean="0"/>
              <a:t>workplan</a:t>
            </a:r>
            <a:r>
              <a:rPr lang="en-NZ" dirty="0"/>
              <a:t> </a:t>
            </a:r>
            <a:r>
              <a:rPr lang="en-NZ" dirty="0" smtClean="0"/>
              <a:t>(i.e. the rubric and input of the </a:t>
            </a:r>
            <a:r>
              <a:rPr lang="en-NZ" dirty="0" err="1" smtClean="0"/>
              <a:t>workplan</a:t>
            </a:r>
            <a:r>
              <a:rPr lang="en-NZ" dirty="0" smtClean="0"/>
              <a:t>).</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221811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4000" b="1" dirty="0" smtClean="0">
                <a:solidFill>
                  <a:schemeClr val="bg2">
                    <a:lumMod val="90000"/>
                  </a:schemeClr>
                </a:solidFill>
                <a:effectLst>
                  <a:outerShdw blurRad="38100" dist="38100" dir="2700000" algn="tl">
                    <a:srgbClr val="000000">
                      <a:alpha val="43137"/>
                    </a:srgbClr>
                  </a:outerShdw>
                </a:effectLst>
              </a:rPr>
              <a:t>An example: text manipulation</a:t>
            </a:r>
            <a:endParaRPr lang="en-NZ" sz="4000"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611560" y="1340768"/>
            <a:ext cx="4038600" cy="4525963"/>
          </a:xfrm>
        </p:spPr>
        <p:txBody>
          <a:bodyPr>
            <a:noAutofit/>
          </a:bodyPr>
          <a:lstStyle/>
          <a:p>
            <a:pPr marL="0" indent="0">
              <a:buNone/>
            </a:pPr>
            <a:r>
              <a:rPr lang="en-NZ" sz="2000" dirty="0" smtClean="0">
                <a:solidFill>
                  <a:schemeClr val="accent5">
                    <a:lumMod val="40000"/>
                    <a:lumOff val="60000"/>
                  </a:schemeClr>
                </a:solidFill>
              </a:rPr>
              <a:t>Write five words about yourself.</a:t>
            </a:r>
          </a:p>
          <a:p>
            <a:pPr marL="0" indent="0">
              <a:spcBef>
                <a:spcPts val="1200"/>
              </a:spcBef>
              <a:buNone/>
            </a:pPr>
            <a:r>
              <a:rPr lang="en-NZ" sz="2000" dirty="0">
                <a:solidFill>
                  <a:schemeClr val="accent6">
                    <a:lumMod val="40000"/>
                    <a:lumOff val="60000"/>
                  </a:schemeClr>
                </a:solidFill>
              </a:rPr>
              <a:t>	</a:t>
            </a:r>
            <a:r>
              <a:rPr lang="en-NZ" sz="2000" dirty="0" smtClean="0">
                <a:solidFill>
                  <a:schemeClr val="accent6">
                    <a:lumMod val="40000"/>
                    <a:lumOff val="60000"/>
                  </a:schemeClr>
                </a:solidFill>
              </a:rPr>
              <a:t>Ideas</a:t>
            </a:r>
          </a:p>
          <a:p>
            <a:pPr marL="0" indent="0">
              <a:buNone/>
            </a:pPr>
            <a:r>
              <a:rPr lang="en-NZ" sz="2000" dirty="0" smtClean="0">
                <a:solidFill>
                  <a:schemeClr val="accent6">
                    <a:lumMod val="40000"/>
                    <a:lumOff val="60000"/>
                  </a:schemeClr>
                </a:solidFill>
              </a:rPr>
              <a:t>Your hometown; your interests; your job; your favourite place; your friends</a:t>
            </a:r>
          </a:p>
          <a:p>
            <a:pPr marL="0" indent="0">
              <a:spcBef>
                <a:spcPts val="1200"/>
              </a:spcBef>
              <a:buNone/>
            </a:pPr>
            <a:r>
              <a:rPr lang="en-NZ" sz="2000" dirty="0" smtClean="0">
                <a:solidFill>
                  <a:schemeClr val="accent5">
                    <a:lumMod val="40000"/>
                    <a:lumOff val="60000"/>
                  </a:schemeClr>
                </a:solidFill>
              </a:rPr>
              <a:t>Introduce yourself to your partner. Then ask about your partner’s words. </a:t>
            </a:r>
          </a:p>
          <a:p>
            <a:pPr marL="0" indent="0">
              <a:spcBef>
                <a:spcPts val="1200"/>
              </a:spcBef>
              <a:buNone/>
            </a:pPr>
            <a:r>
              <a:rPr lang="en-NZ" sz="2000" dirty="0" smtClean="0">
                <a:solidFill>
                  <a:schemeClr val="accent6">
                    <a:lumMod val="40000"/>
                    <a:lumOff val="60000"/>
                  </a:schemeClr>
                </a:solidFill>
              </a:rPr>
              <a:t>Example</a:t>
            </a:r>
          </a:p>
          <a:p>
            <a:pPr marL="0" indent="0">
              <a:buNone/>
            </a:pPr>
            <a:r>
              <a:rPr lang="en-NZ" sz="2000" dirty="0" smtClean="0">
                <a:solidFill>
                  <a:schemeClr val="accent6">
                    <a:lumMod val="40000"/>
                    <a:lumOff val="60000"/>
                  </a:schemeClr>
                </a:solidFill>
              </a:rPr>
              <a:t>Hi, I’m Sondra.</a:t>
            </a:r>
          </a:p>
          <a:p>
            <a:pPr marL="0" indent="0">
              <a:buNone/>
            </a:pPr>
            <a:r>
              <a:rPr lang="en-NZ" sz="2000" dirty="0" smtClean="0">
                <a:solidFill>
                  <a:schemeClr val="accent6">
                    <a:lumMod val="40000"/>
                    <a:lumOff val="60000"/>
                  </a:schemeClr>
                </a:solidFill>
              </a:rPr>
              <a:t>Nice to meet you. I’m </a:t>
            </a:r>
            <a:r>
              <a:rPr lang="en-NZ" sz="2000" dirty="0">
                <a:solidFill>
                  <a:schemeClr val="accent6">
                    <a:lumMod val="40000"/>
                    <a:lumOff val="60000"/>
                  </a:schemeClr>
                </a:solidFill>
              </a:rPr>
              <a:t>P</a:t>
            </a:r>
            <a:r>
              <a:rPr lang="en-NZ" sz="2000" dirty="0" smtClean="0">
                <a:solidFill>
                  <a:schemeClr val="accent6">
                    <a:lumMod val="40000"/>
                    <a:lumOff val="60000"/>
                  </a:schemeClr>
                </a:solidFill>
              </a:rPr>
              <a:t>aul.</a:t>
            </a:r>
          </a:p>
          <a:p>
            <a:pPr marL="0" indent="0">
              <a:buNone/>
            </a:pPr>
            <a:r>
              <a:rPr lang="en-NZ" sz="2000" dirty="0" smtClean="0">
                <a:solidFill>
                  <a:schemeClr val="accent6">
                    <a:lumMod val="40000"/>
                    <a:lumOff val="60000"/>
                  </a:schemeClr>
                </a:solidFill>
              </a:rPr>
              <a:t>What’s this _____?</a:t>
            </a:r>
          </a:p>
          <a:p>
            <a:pPr marL="0" indent="0">
              <a:buNone/>
            </a:pPr>
            <a:r>
              <a:rPr lang="en-NZ" sz="2000" dirty="0" smtClean="0">
                <a:solidFill>
                  <a:schemeClr val="accent6">
                    <a:lumMod val="40000"/>
                    <a:lumOff val="60000"/>
                  </a:schemeClr>
                </a:solidFill>
              </a:rPr>
              <a:t>That’s my hometown.</a:t>
            </a:r>
            <a:endParaRPr lang="en-NZ" sz="2000" dirty="0">
              <a:solidFill>
                <a:schemeClr val="accent6">
                  <a:lumMod val="40000"/>
                  <a:lumOff val="60000"/>
                </a:schemeClr>
              </a:solidFill>
            </a:endParaRPr>
          </a:p>
        </p:txBody>
      </p:sp>
      <p:sp>
        <p:nvSpPr>
          <p:cNvPr id="4" name="Content Placeholder 3"/>
          <p:cNvSpPr>
            <a:spLocks noGrp="1"/>
          </p:cNvSpPr>
          <p:nvPr>
            <p:ph sz="half" idx="2"/>
          </p:nvPr>
        </p:nvSpPr>
        <p:spPr>
          <a:xfrm>
            <a:off x="4752739" y="1484784"/>
            <a:ext cx="4038600" cy="4525963"/>
          </a:xfrm>
        </p:spPr>
        <p:txBody>
          <a:bodyPr>
            <a:noAutofit/>
          </a:bodyPr>
          <a:lstStyle/>
          <a:p>
            <a:pPr marL="0" indent="0">
              <a:buNone/>
            </a:pPr>
            <a:r>
              <a:rPr lang="en-NZ" sz="2000" dirty="0" smtClean="0"/>
              <a:t> </a:t>
            </a:r>
            <a:r>
              <a:rPr lang="en-NZ" sz="2000" dirty="0" smtClean="0">
                <a:sym typeface="Wingdings" panose="05000000000000000000" pitchFamily="2" charset="2"/>
              </a:rPr>
              <a:t>   Rubric</a:t>
            </a:r>
          </a:p>
          <a:p>
            <a:pPr marL="0" indent="0">
              <a:buNone/>
            </a:pPr>
            <a:endParaRPr lang="en-NZ" sz="2000" dirty="0">
              <a:sym typeface="Wingdings" panose="05000000000000000000" pitchFamily="2" charset="2"/>
            </a:endParaRPr>
          </a:p>
          <a:p>
            <a:pPr>
              <a:buFont typeface="Wingdings"/>
              <a:buChar char="à"/>
            </a:pPr>
            <a:r>
              <a:rPr lang="en-NZ" sz="2000" dirty="0" smtClean="0">
                <a:sym typeface="Wingdings" panose="05000000000000000000" pitchFamily="2" charset="2"/>
              </a:rPr>
              <a:t>Input</a:t>
            </a:r>
          </a:p>
          <a:p>
            <a:pPr>
              <a:buFont typeface="Wingdings"/>
              <a:buChar char="à"/>
            </a:pPr>
            <a:endParaRPr lang="en-NZ" sz="2000" dirty="0" smtClean="0">
              <a:sym typeface="Wingdings" panose="05000000000000000000" pitchFamily="2" charset="2"/>
            </a:endParaRPr>
          </a:p>
          <a:p>
            <a:pPr>
              <a:buFont typeface="Wingdings"/>
              <a:buChar char="à"/>
            </a:pPr>
            <a:endParaRPr lang="en-NZ" sz="2000" dirty="0">
              <a:sym typeface="Wingdings" panose="05000000000000000000" pitchFamily="2" charset="2"/>
            </a:endParaRPr>
          </a:p>
          <a:p>
            <a:pPr>
              <a:buFont typeface="Wingdings"/>
              <a:buChar char="à"/>
            </a:pPr>
            <a:r>
              <a:rPr lang="en-NZ" sz="2000" dirty="0" smtClean="0">
                <a:sym typeface="Wingdings" panose="05000000000000000000" pitchFamily="2" charset="2"/>
              </a:rPr>
              <a:t>Intended output = text creation (limited)</a:t>
            </a:r>
          </a:p>
          <a:p>
            <a:pPr>
              <a:buFont typeface="Wingdings"/>
              <a:buChar char="à"/>
            </a:pPr>
            <a:r>
              <a:rPr lang="en-NZ" sz="2000" dirty="0" smtClean="0">
                <a:sym typeface="Wingdings" panose="05000000000000000000" pitchFamily="2" charset="2"/>
              </a:rPr>
              <a:t>Rubric</a:t>
            </a:r>
          </a:p>
          <a:p>
            <a:pPr>
              <a:buFont typeface="Wingdings"/>
              <a:buChar char="à"/>
            </a:pPr>
            <a:endParaRPr lang="en-NZ" sz="2000" dirty="0" smtClean="0">
              <a:sym typeface="Wingdings" panose="05000000000000000000" pitchFamily="2" charset="2"/>
            </a:endParaRPr>
          </a:p>
          <a:p>
            <a:pPr>
              <a:buFont typeface="Wingdings"/>
              <a:buChar char="à"/>
            </a:pPr>
            <a:r>
              <a:rPr lang="en-NZ" sz="2000" dirty="0" smtClean="0">
                <a:sym typeface="Wingdings" panose="05000000000000000000" pitchFamily="2" charset="2"/>
              </a:rPr>
              <a:t> Input</a:t>
            </a:r>
          </a:p>
          <a:p>
            <a:pPr marL="0" indent="0">
              <a:buNone/>
            </a:pPr>
            <a:endParaRPr lang="en-NZ" sz="2000" dirty="0" smtClean="0">
              <a:sym typeface="Wingdings" panose="05000000000000000000" pitchFamily="2" charset="2"/>
            </a:endParaRPr>
          </a:p>
          <a:p>
            <a:pPr marL="0" indent="0">
              <a:buNone/>
            </a:pPr>
            <a:r>
              <a:rPr lang="en-NZ" sz="2000" dirty="0" smtClean="0">
                <a:sym typeface="Wingdings" panose="05000000000000000000" pitchFamily="2" charset="2"/>
              </a:rPr>
              <a:t>Intended output = text manipulation.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4126983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solidFill>
                  <a:schemeClr val="bg2">
                    <a:lumMod val="90000"/>
                  </a:schemeClr>
                </a:solidFill>
                <a:effectLst>
                  <a:outerShdw blurRad="38100" dist="38100" dir="2700000" algn="tl">
                    <a:srgbClr val="000000">
                      <a:alpha val="43137"/>
                    </a:srgbClr>
                  </a:outerShdw>
                </a:effectLst>
              </a:rPr>
              <a:t>Another example:  text creation</a:t>
            </a:r>
            <a:endParaRPr lang="en-NZ" b="1" dirty="0">
              <a:solidFill>
                <a:schemeClr val="bg2">
                  <a:lumMod val="90000"/>
                </a:schemeClr>
              </a:solidFill>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5436096" y="1563647"/>
            <a:ext cx="3330116" cy="4807983"/>
          </a:xfrm>
        </p:spPr>
        <p:txBody>
          <a:bodyPr>
            <a:normAutofit/>
          </a:bodyPr>
          <a:lstStyle/>
          <a:p>
            <a:pPr marL="0" indent="0">
              <a:buNone/>
            </a:pPr>
            <a:r>
              <a:rPr lang="en-NZ" sz="2400" dirty="0" smtClean="0">
                <a:sym typeface="Wingdings" panose="05000000000000000000" pitchFamily="2" charset="2"/>
              </a:rPr>
              <a:t>  Rubric</a:t>
            </a:r>
          </a:p>
          <a:p>
            <a:pPr marL="0" indent="0">
              <a:buNone/>
            </a:pPr>
            <a:endParaRPr lang="en-NZ" sz="2400" dirty="0">
              <a:sym typeface="Wingdings" panose="05000000000000000000" pitchFamily="2" charset="2"/>
            </a:endParaRPr>
          </a:p>
          <a:p>
            <a:pPr marL="0" indent="0">
              <a:buNone/>
            </a:pPr>
            <a:endParaRPr lang="en-NZ" sz="2400" dirty="0" smtClean="0">
              <a:sym typeface="Wingdings" panose="05000000000000000000" pitchFamily="2" charset="2"/>
            </a:endParaRPr>
          </a:p>
          <a:p>
            <a:pPr>
              <a:buFont typeface="Wingdings"/>
              <a:buChar char="à"/>
            </a:pPr>
            <a:endParaRPr lang="en-NZ" sz="2400" dirty="0" smtClean="0">
              <a:sym typeface="Wingdings" panose="05000000000000000000" pitchFamily="2" charset="2"/>
            </a:endParaRPr>
          </a:p>
          <a:p>
            <a:pPr>
              <a:buFont typeface="Wingdings"/>
              <a:buChar char="à"/>
            </a:pPr>
            <a:endParaRPr lang="en-NZ" sz="2400" dirty="0">
              <a:sym typeface="Wingdings" panose="05000000000000000000" pitchFamily="2" charset="2"/>
            </a:endParaRPr>
          </a:p>
          <a:p>
            <a:pPr>
              <a:buFont typeface="Wingdings"/>
              <a:buChar char="à"/>
            </a:pPr>
            <a:r>
              <a:rPr lang="en-NZ" sz="2400" dirty="0" smtClean="0">
                <a:sym typeface="Wingdings" panose="05000000000000000000" pitchFamily="2" charset="2"/>
              </a:rPr>
              <a:t>Input</a:t>
            </a:r>
          </a:p>
          <a:p>
            <a:pPr>
              <a:buFont typeface="Wingdings"/>
              <a:buChar char="à"/>
            </a:pPr>
            <a:endParaRPr lang="en-NZ" sz="2400" dirty="0">
              <a:sym typeface="Wingdings" panose="05000000000000000000" pitchFamily="2" charset="2"/>
            </a:endParaRPr>
          </a:p>
          <a:p>
            <a:pPr>
              <a:buFont typeface="Wingdings"/>
              <a:buChar char="à"/>
            </a:pPr>
            <a:endParaRPr lang="en-NZ" sz="2400" dirty="0" smtClean="0">
              <a:sym typeface="Wingdings" panose="05000000000000000000" pitchFamily="2" charset="2"/>
            </a:endParaRPr>
          </a:p>
          <a:p>
            <a:pPr marL="0" indent="0">
              <a:buNone/>
            </a:pPr>
            <a:r>
              <a:rPr lang="en-NZ" sz="2400" dirty="0" smtClean="0">
                <a:sym typeface="Wingdings" panose="05000000000000000000" pitchFamily="2" charset="2"/>
              </a:rPr>
              <a:t>Intended output – text creation</a:t>
            </a:r>
            <a:endParaRPr lang="en-NZ"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
        <p:nvSpPr>
          <p:cNvPr id="6" name="Rectangle 5"/>
          <p:cNvSpPr/>
          <p:nvPr/>
        </p:nvSpPr>
        <p:spPr>
          <a:xfrm>
            <a:off x="1111449" y="1431816"/>
            <a:ext cx="4104456" cy="4939814"/>
          </a:xfrm>
          <a:prstGeom prst="rect">
            <a:avLst/>
          </a:prstGeom>
        </p:spPr>
        <p:txBody>
          <a:bodyPr wrap="square">
            <a:spAutoFit/>
          </a:bodyPr>
          <a:lstStyle/>
          <a:p>
            <a:pPr>
              <a:spcBef>
                <a:spcPts val="1800"/>
              </a:spcBef>
            </a:pPr>
            <a:r>
              <a:rPr lang="en-NZ" dirty="0">
                <a:solidFill>
                  <a:schemeClr val="accent5">
                    <a:lumMod val="40000"/>
                    <a:lumOff val="60000"/>
                  </a:schemeClr>
                </a:solidFill>
              </a:rPr>
              <a:t>Work with a partner. Discuss who you think the receiver and sender of the following telegrams might have been.</a:t>
            </a:r>
          </a:p>
          <a:p>
            <a:pPr>
              <a:spcBef>
                <a:spcPts val="1800"/>
              </a:spcBef>
            </a:pPr>
            <a:r>
              <a:rPr lang="en-NZ" dirty="0">
                <a:solidFill>
                  <a:schemeClr val="accent6">
                    <a:lumMod val="40000"/>
                    <a:lumOff val="60000"/>
                  </a:schemeClr>
                </a:solidFill>
              </a:rPr>
              <a:t>Missing you terribly</a:t>
            </a:r>
            <a:r>
              <a:rPr lang="en-NZ" dirty="0" smtClean="0">
                <a:solidFill>
                  <a:schemeClr val="accent6">
                    <a:lumMod val="40000"/>
                    <a:lumOff val="60000"/>
                  </a:schemeClr>
                </a:solidFill>
              </a:rPr>
              <a:t>. </a:t>
            </a:r>
          </a:p>
          <a:p>
            <a:pPr>
              <a:spcBef>
                <a:spcPts val="1800"/>
              </a:spcBef>
            </a:pPr>
            <a:r>
              <a:rPr lang="en-NZ" dirty="0" smtClean="0">
                <a:solidFill>
                  <a:schemeClr val="accent6">
                    <a:lumMod val="40000"/>
                    <a:lumOff val="60000"/>
                  </a:schemeClr>
                </a:solidFill>
              </a:rPr>
              <a:t>Congratulations </a:t>
            </a:r>
            <a:r>
              <a:rPr lang="en-NZ" dirty="0">
                <a:solidFill>
                  <a:schemeClr val="accent6">
                    <a:lumMod val="40000"/>
                    <a:lumOff val="60000"/>
                  </a:schemeClr>
                </a:solidFill>
              </a:rPr>
              <a:t>on your latest success</a:t>
            </a:r>
            <a:r>
              <a:rPr lang="en-NZ" dirty="0" smtClean="0">
                <a:solidFill>
                  <a:schemeClr val="accent6">
                    <a:lumMod val="40000"/>
                    <a:lumOff val="60000"/>
                  </a:schemeClr>
                </a:solidFill>
              </a:rPr>
              <a:t>. </a:t>
            </a:r>
          </a:p>
          <a:p>
            <a:pPr>
              <a:spcBef>
                <a:spcPts val="1800"/>
              </a:spcBef>
            </a:pPr>
            <a:r>
              <a:rPr lang="en-NZ" dirty="0" smtClean="0">
                <a:solidFill>
                  <a:schemeClr val="accent6">
                    <a:lumMod val="40000"/>
                    <a:lumOff val="60000"/>
                  </a:schemeClr>
                </a:solidFill>
              </a:rPr>
              <a:t>Send </a:t>
            </a:r>
            <a:r>
              <a:rPr lang="en-NZ" dirty="0">
                <a:solidFill>
                  <a:schemeClr val="accent6">
                    <a:lumMod val="40000"/>
                    <a:lumOff val="60000"/>
                  </a:schemeClr>
                </a:solidFill>
              </a:rPr>
              <a:t>funds immediately.</a:t>
            </a:r>
          </a:p>
          <a:p>
            <a:pPr>
              <a:spcBef>
                <a:spcPts val="1800"/>
              </a:spcBef>
            </a:pPr>
            <a:r>
              <a:rPr lang="en-NZ" dirty="0">
                <a:solidFill>
                  <a:schemeClr val="accent6">
                    <a:lumMod val="40000"/>
                    <a:lumOff val="60000"/>
                  </a:schemeClr>
                </a:solidFill>
              </a:rPr>
              <a:t>Sorry delayed indefinitely.</a:t>
            </a:r>
          </a:p>
          <a:p>
            <a:pPr>
              <a:spcBef>
                <a:spcPts val="1800"/>
              </a:spcBef>
            </a:pPr>
            <a:r>
              <a:rPr lang="en-NZ" dirty="0">
                <a:solidFill>
                  <a:schemeClr val="accent6">
                    <a:lumMod val="40000"/>
                    <a:lumOff val="60000"/>
                  </a:schemeClr>
                </a:solidFill>
              </a:rPr>
              <a:t>Condolences on your sad loss.</a:t>
            </a:r>
          </a:p>
        </p:txBody>
      </p:sp>
    </p:spTree>
    <p:extLst>
      <p:ext uri="{BB962C8B-B14F-4D97-AF65-F5344CB8AC3E}">
        <p14:creationId xmlns:p14="http://schemas.microsoft.com/office/powerpoint/2010/main" val="937391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dirty="0" smtClean="0">
                <a:solidFill>
                  <a:schemeClr val="bg2">
                    <a:lumMod val="90000"/>
                  </a:schemeClr>
                </a:solidFill>
                <a:effectLst>
                  <a:outerShdw blurRad="38100" dist="38100" dir="2700000" algn="tl">
                    <a:srgbClr val="000000">
                      <a:alpha val="43137"/>
                    </a:srgbClr>
                  </a:outerShdw>
                </a:effectLst>
              </a:rPr>
              <a:t>Criteria for distinguishing types of </a:t>
            </a:r>
            <a:r>
              <a:rPr lang="en-NZ" b="1" dirty="0" err="1" smtClean="0">
                <a:solidFill>
                  <a:schemeClr val="bg2">
                    <a:lumMod val="90000"/>
                  </a:schemeClr>
                </a:solidFill>
                <a:effectLst>
                  <a:outerShdw blurRad="38100" dist="38100" dir="2700000" algn="tl">
                    <a:srgbClr val="000000">
                      <a:alpha val="43137"/>
                    </a:srgbClr>
                  </a:outerShdw>
                </a:effectLst>
              </a:rPr>
              <a:t>workplans</a:t>
            </a:r>
            <a:endParaRPr lang="en-NZ" b="1" dirty="0">
              <a:solidFill>
                <a:schemeClr val="bg2">
                  <a:lumMod val="9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89248" y="1340768"/>
            <a:ext cx="7499176" cy="4752528"/>
          </a:xfrm>
        </p:spPr>
        <p:txBody>
          <a:bodyPr>
            <a:normAutofit fontScale="92500" lnSpcReduction="10000"/>
          </a:bodyPr>
          <a:lstStyle/>
          <a:p>
            <a:pPr marL="0" indent="0">
              <a:spcBef>
                <a:spcPts val="1200"/>
              </a:spcBef>
              <a:buNone/>
            </a:pPr>
            <a:r>
              <a:rPr lang="en-NZ" dirty="0" smtClean="0"/>
              <a:t>Does the </a:t>
            </a:r>
            <a:r>
              <a:rPr lang="en-NZ" dirty="0" err="1" smtClean="0"/>
              <a:t>workplan</a:t>
            </a:r>
            <a:endParaRPr lang="en-NZ" dirty="0" smtClean="0"/>
          </a:p>
          <a:p>
            <a:pPr marL="1047657" lvl="1" indent="-514350">
              <a:spcBef>
                <a:spcPts val="1200"/>
              </a:spcBef>
              <a:buAutoNum type="arabicPeriod"/>
            </a:pPr>
            <a:r>
              <a:rPr lang="en-NZ" dirty="0"/>
              <a:t>p</a:t>
            </a:r>
            <a:r>
              <a:rPr lang="en-NZ" dirty="0" smtClean="0"/>
              <a:t>re-suppose a primary focus on meaning or form?</a:t>
            </a:r>
          </a:p>
          <a:p>
            <a:pPr marL="1047657" lvl="1" indent="-514350">
              <a:spcBef>
                <a:spcPts val="1200"/>
              </a:spcBef>
              <a:buAutoNum type="arabicPeriod"/>
            </a:pPr>
            <a:r>
              <a:rPr lang="en-NZ" dirty="0"/>
              <a:t>a</a:t>
            </a:r>
            <a:r>
              <a:rPr lang="en-NZ" dirty="0" smtClean="0"/>
              <a:t>fford some kind of gap?</a:t>
            </a:r>
          </a:p>
          <a:p>
            <a:pPr marL="1047657" lvl="1" indent="-514350">
              <a:spcBef>
                <a:spcPts val="1200"/>
              </a:spcBef>
              <a:buAutoNum type="arabicPeriod"/>
            </a:pPr>
            <a:r>
              <a:rPr lang="en-NZ" dirty="0"/>
              <a:t>r</a:t>
            </a:r>
            <a:r>
              <a:rPr lang="en-NZ" dirty="0" smtClean="0"/>
              <a:t>equire learners to use their own linguistic resources?</a:t>
            </a:r>
          </a:p>
          <a:p>
            <a:pPr marL="1047657" lvl="1" indent="-514350">
              <a:spcBef>
                <a:spcPts val="1200"/>
              </a:spcBef>
              <a:buAutoNum type="arabicPeriod"/>
            </a:pPr>
            <a:r>
              <a:rPr lang="en-NZ" dirty="0"/>
              <a:t>e</a:t>
            </a:r>
            <a:r>
              <a:rPr lang="en-NZ" dirty="0" smtClean="0"/>
              <a:t>xpect a purely linguistic or a communicative outcome?</a:t>
            </a:r>
          </a:p>
          <a:p>
            <a:pPr marL="0" indent="0">
              <a:spcBef>
                <a:spcPts val="1200"/>
              </a:spcBef>
              <a:buNone/>
            </a:pPr>
            <a:r>
              <a:rPr lang="en-NZ" dirty="0" smtClean="0"/>
              <a:t>Exercises versus tasks</a:t>
            </a:r>
          </a:p>
          <a:p>
            <a:pPr marL="514350" indent="-514350">
              <a:spcBef>
                <a:spcPts val="1200"/>
              </a:spcBef>
              <a:buAutoNum type="arabicPeriod"/>
            </a:pPr>
            <a:endParaRPr lang="en-NZ"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790675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457" y="764704"/>
            <a:ext cx="8229600" cy="720080"/>
          </a:xfrm>
        </p:spPr>
        <p:txBody>
          <a:bodyPr/>
          <a:lstStyle/>
          <a:p>
            <a:r>
              <a:rPr lang="en-NZ" b="1" dirty="0" smtClean="0">
                <a:solidFill>
                  <a:schemeClr val="bg2">
                    <a:lumMod val="90000"/>
                  </a:schemeClr>
                </a:solidFill>
                <a:effectLst>
                  <a:outerShdw blurRad="38100" dist="38100" dir="2700000" algn="tl">
                    <a:srgbClr val="000000">
                      <a:alpha val="43137"/>
                    </a:srgbClr>
                  </a:outerShdw>
                </a:effectLst>
              </a:rPr>
              <a:t>Comparing the two examples</a:t>
            </a:r>
            <a:endParaRPr lang="en-NZ" b="1" dirty="0">
              <a:solidFill>
                <a:schemeClr val="bg2">
                  <a:lumMod val="90000"/>
                </a:schemeClr>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968962"/>
              </p:ext>
            </p:extLst>
          </p:nvPr>
        </p:nvGraphicFramePr>
        <p:xfrm>
          <a:off x="1154062" y="1772816"/>
          <a:ext cx="7211145" cy="3672408"/>
        </p:xfrm>
        <a:graphic>
          <a:graphicData uri="http://schemas.openxmlformats.org/drawingml/2006/table">
            <a:tbl>
              <a:tblPr firstRow="1" bandRow="1">
                <a:tableStyleId>{21E4AEA4-8DFA-4A89-87EB-49C32662AFE0}</a:tableStyleId>
              </a:tblPr>
              <a:tblGrid>
                <a:gridCol w="2403715"/>
                <a:gridCol w="2403715"/>
                <a:gridCol w="2403715"/>
              </a:tblGrid>
              <a:tr h="680864">
                <a:tc>
                  <a:txBody>
                    <a:bodyPr/>
                    <a:lstStyle/>
                    <a:p>
                      <a:pPr algn="ctr"/>
                      <a:r>
                        <a:rPr lang="en-NZ" dirty="0" smtClean="0"/>
                        <a:t>Criteria</a:t>
                      </a:r>
                      <a:endParaRPr lang="en-NZ" dirty="0"/>
                    </a:p>
                  </a:txBody>
                  <a:tcPr/>
                </a:tc>
                <a:tc>
                  <a:txBody>
                    <a:bodyPr/>
                    <a:lstStyle/>
                    <a:p>
                      <a:pPr algn="ctr"/>
                      <a:r>
                        <a:rPr lang="en-NZ" dirty="0" smtClean="0"/>
                        <a:t>Example 1</a:t>
                      </a:r>
                      <a:endParaRPr lang="en-NZ" dirty="0"/>
                    </a:p>
                  </a:txBody>
                  <a:tcPr/>
                </a:tc>
                <a:tc>
                  <a:txBody>
                    <a:bodyPr/>
                    <a:lstStyle/>
                    <a:p>
                      <a:pPr algn="ctr"/>
                      <a:r>
                        <a:rPr lang="en-NZ" dirty="0" smtClean="0"/>
                        <a:t>Example 2</a:t>
                      </a:r>
                      <a:endParaRPr lang="en-NZ" dirty="0"/>
                    </a:p>
                  </a:txBody>
                  <a:tcPr/>
                </a:tc>
              </a:tr>
              <a:tr h="680864">
                <a:tc>
                  <a:txBody>
                    <a:bodyPr/>
                    <a:lstStyle/>
                    <a:p>
                      <a:r>
                        <a:rPr lang="en-NZ" dirty="0" smtClean="0"/>
                        <a:t>Focus</a:t>
                      </a:r>
                      <a:endParaRPr lang="en-NZ" dirty="0"/>
                    </a:p>
                  </a:txBody>
                  <a:tcPr/>
                </a:tc>
                <a:tc>
                  <a:txBody>
                    <a:bodyPr/>
                    <a:lstStyle/>
                    <a:p>
                      <a:r>
                        <a:rPr lang="en-NZ" dirty="0" smtClean="0"/>
                        <a:t>Form</a:t>
                      </a:r>
                      <a:endParaRPr lang="en-NZ" dirty="0"/>
                    </a:p>
                  </a:txBody>
                  <a:tcPr/>
                </a:tc>
                <a:tc>
                  <a:txBody>
                    <a:bodyPr/>
                    <a:lstStyle/>
                    <a:p>
                      <a:r>
                        <a:rPr lang="en-NZ" dirty="0" smtClean="0"/>
                        <a:t>Meaning</a:t>
                      </a:r>
                      <a:endParaRPr lang="en-NZ" dirty="0"/>
                    </a:p>
                  </a:txBody>
                  <a:tcPr/>
                </a:tc>
              </a:tr>
              <a:tr h="680864">
                <a:tc>
                  <a:txBody>
                    <a:bodyPr/>
                    <a:lstStyle/>
                    <a:p>
                      <a:r>
                        <a:rPr lang="en-NZ" dirty="0" smtClean="0"/>
                        <a:t>Gap</a:t>
                      </a:r>
                      <a:endParaRPr lang="en-NZ" dirty="0"/>
                    </a:p>
                  </a:txBody>
                  <a:tcPr/>
                </a:tc>
                <a:tc>
                  <a:txBody>
                    <a:bodyPr/>
                    <a:lstStyle/>
                    <a:p>
                      <a:r>
                        <a:rPr lang="en-NZ" dirty="0" smtClean="0"/>
                        <a:t>Yes</a:t>
                      </a:r>
                      <a:endParaRPr lang="en-NZ" dirty="0"/>
                    </a:p>
                  </a:txBody>
                  <a:tcPr/>
                </a:tc>
                <a:tc>
                  <a:txBody>
                    <a:bodyPr/>
                    <a:lstStyle/>
                    <a:p>
                      <a:r>
                        <a:rPr lang="en-NZ" dirty="0" smtClean="0"/>
                        <a:t>Yes</a:t>
                      </a:r>
                      <a:endParaRPr lang="en-NZ" dirty="0"/>
                    </a:p>
                  </a:txBody>
                  <a:tcPr/>
                </a:tc>
              </a:tr>
              <a:tr h="948952">
                <a:tc>
                  <a:txBody>
                    <a:bodyPr/>
                    <a:lstStyle/>
                    <a:p>
                      <a:r>
                        <a:rPr lang="en-NZ" dirty="0" smtClean="0"/>
                        <a:t>Linguistic</a:t>
                      </a:r>
                      <a:r>
                        <a:rPr lang="en-NZ" baseline="0" dirty="0" smtClean="0"/>
                        <a:t> resources</a:t>
                      </a:r>
                      <a:endParaRPr lang="en-NZ" dirty="0"/>
                    </a:p>
                  </a:txBody>
                  <a:tcPr/>
                </a:tc>
                <a:tc>
                  <a:txBody>
                    <a:bodyPr/>
                    <a:lstStyle/>
                    <a:p>
                      <a:r>
                        <a:rPr lang="en-NZ" dirty="0" smtClean="0"/>
                        <a:t>Yes (very limited)</a:t>
                      </a:r>
                      <a:endParaRPr lang="en-NZ" dirty="0"/>
                    </a:p>
                  </a:txBody>
                  <a:tcPr/>
                </a:tc>
                <a:tc>
                  <a:txBody>
                    <a:bodyPr/>
                    <a:lstStyle/>
                    <a:p>
                      <a:r>
                        <a:rPr lang="en-NZ" dirty="0" smtClean="0"/>
                        <a:t>Yes</a:t>
                      </a:r>
                      <a:endParaRPr lang="en-NZ" dirty="0"/>
                    </a:p>
                  </a:txBody>
                  <a:tcPr/>
                </a:tc>
              </a:tr>
              <a:tr h="680864">
                <a:tc>
                  <a:txBody>
                    <a:bodyPr/>
                    <a:lstStyle/>
                    <a:p>
                      <a:r>
                        <a:rPr lang="en-NZ" dirty="0" smtClean="0"/>
                        <a:t>Outcome</a:t>
                      </a:r>
                      <a:endParaRPr lang="en-NZ" dirty="0"/>
                    </a:p>
                  </a:txBody>
                  <a:tcPr/>
                </a:tc>
                <a:tc>
                  <a:txBody>
                    <a:bodyPr/>
                    <a:lstStyle/>
                    <a:p>
                      <a:r>
                        <a:rPr lang="en-NZ" dirty="0" smtClean="0"/>
                        <a:t>Linguistic</a:t>
                      </a:r>
                      <a:endParaRPr lang="en-NZ" dirty="0"/>
                    </a:p>
                  </a:txBody>
                  <a:tcPr/>
                </a:tc>
                <a:tc>
                  <a:txBody>
                    <a:bodyPr/>
                    <a:lstStyle/>
                    <a:p>
                      <a:r>
                        <a:rPr lang="en-NZ" dirty="0" smtClean="0"/>
                        <a:t>Communicative</a:t>
                      </a:r>
                      <a:endParaRPr lang="en-NZ" dirty="0"/>
                    </a:p>
                  </a:txBody>
                  <a:tcPr/>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spTree>
    <p:extLst>
      <p:ext uri="{BB962C8B-B14F-4D97-AF65-F5344CB8AC3E}">
        <p14:creationId xmlns:p14="http://schemas.microsoft.com/office/powerpoint/2010/main" val="1237303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36712"/>
            <a:ext cx="8229600" cy="711081"/>
          </a:xfrm>
        </p:spPr>
        <p:txBody>
          <a:bodyPr/>
          <a:lstStyle/>
          <a:p>
            <a:r>
              <a:rPr lang="en-NZ" sz="4400" b="1" dirty="0" smtClean="0">
                <a:solidFill>
                  <a:schemeClr val="bg2">
                    <a:lumMod val="90000"/>
                  </a:schemeClr>
                </a:solidFill>
                <a:effectLst>
                  <a:outerShdw blurRad="38100" dist="38100" dir="2700000" algn="tl">
                    <a:srgbClr val="000000">
                      <a:alpha val="43137"/>
                    </a:srgbClr>
                  </a:outerShdw>
                </a:effectLst>
              </a:rPr>
              <a:t>Activity</a:t>
            </a:r>
            <a:endParaRPr lang="en-NZ" sz="4400" b="1" dirty="0">
              <a:solidFill>
                <a:schemeClr val="bg2">
                  <a:lumMod val="90000"/>
                </a:schemeClr>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8424" y="6632807"/>
            <a:ext cx="755576" cy="243861"/>
          </a:xfrm>
          <a:prstGeom prst="rect">
            <a:avLst/>
          </a:prstGeom>
        </p:spPr>
      </p:pic>
      <p:pic>
        <p:nvPicPr>
          <p:cNvPr id="2052" name="Picture 4" descr="http://www.albany.edu/ssw/efc/images/Module%201_Activity%2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1772816"/>
            <a:ext cx="4176464" cy="3888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804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2379</Words>
  <Application>Microsoft Office PowerPoint</Application>
  <PresentationFormat>On-screen Show (4:3)</PresentationFormat>
  <Paragraphs>272</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Workplan versus Activity: Evaluating Language Teaching Materials</vt:lpstr>
      <vt:lpstr>Workplans</vt:lpstr>
      <vt:lpstr>What is a workplan?</vt:lpstr>
      <vt:lpstr>Types of workplan</vt:lpstr>
      <vt:lpstr>An example: text manipulation</vt:lpstr>
      <vt:lpstr>Another example:  text creation</vt:lpstr>
      <vt:lpstr>Criteria for distinguishing types of workplans</vt:lpstr>
      <vt:lpstr>Comparing the two examples</vt:lpstr>
      <vt:lpstr>Activity</vt:lpstr>
      <vt:lpstr>Workplans and goals</vt:lpstr>
      <vt:lpstr>Input and interaction</vt:lpstr>
      <vt:lpstr>Emergent content</vt:lpstr>
      <vt:lpstr>Sociocultural theory</vt:lpstr>
      <vt:lpstr>Learners’ orientation</vt:lpstr>
      <vt:lpstr>Seedhouse</vt:lpstr>
      <vt:lpstr>Predicting activity</vt:lpstr>
      <vt:lpstr>Importance of workplans</vt:lpstr>
      <vt:lpstr>Three key questions</vt:lpstr>
      <vt:lpstr>Fotos and Ellis’ (1991)</vt:lpstr>
      <vt:lpstr>Research questions</vt:lpstr>
      <vt:lpstr>Participants</vt:lpstr>
      <vt:lpstr>Design</vt:lpstr>
      <vt:lpstr>The CR Task</vt:lpstr>
      <vt:lpstr>Results of tests</vt:lpstr>
      <vt:lpstr>Discussion</vt:lpstr>
      <vt:lpstr>Results for interaction</vt:lpstr>
      <vt:lpstr>Example of negotiation</vt:lpstr>
      <vt:lpstr>Commentary</vt:lpstr>
      <vt:lpstr>Micro-evaluation</vt:lpstr>
      <vt:lpstr>Approaches for the micro-evaluation of a task</vt:lpstr>
      <vt:lpstr>PowerPoint Presentation</vt:lpstr>
      <vt:lpstr>The task</vt:lpstr>
      <vt:lpstr>Students</vt:lpstr>
      <vt:lpstr>Aims of the task</vt:lpstr>
      <vt:lpstr>Data collection</vt:lpstr>
      <vt:lpstr>Student questionnaire</vt:lpstr>
      <vt:lpstr>Sample interaction (1)</vt:lpstr>
      <vt:lpstr>Sample interaction (2)</vt:lpstr>
      <vt:lpstr>Analysis</vt:lpstr>
      <vt:lpstr>Results (1)</vt:lpstr>
      <vt:lpstr>Results (2)</vt:lpstr>
      <vt:lpstr>Whippy’s conclusions</vt:lpstr>
      <vt:lpstr>Improving the task</vt:lpstr>
      <vt:lpstr>Final Comment</vt:lpstr>
      <vt:lpstr>Concluding Comments</vt:lpstr>
      <vt:lpstr>The nature of language teaching materials</vt:lpstr>
      <vt:lpstr>The advantages of micro-evaluations (1)</vt:lpstr>
      <vt:lpstr>Advantages of micro-evaluations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2014-02-21T02:04:43Z</dcterms:created>
  <dcterms:modified xsi:type="dcterms:W3CDTF">2014-07-21T13:38:35Z</dcterms:modified>
</cp:coreProperties>
</file>