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2" r:id="rId3"/>
    <p:sldId id="264" r:id="rId4"/>
    <p:sldId id="263" r:id="rId5"/>
    <p:sldId id="265" r:id="rId6"/>
    <p:sldId id="266" r:id="rId7"/>
    <p:sldId id="276" r:id="rId8"/>
    <p:sldId id="275" r:id="rId9"/>
    <p:sldId id="267" r:id="rId10"/>
    <p:sldId id="269" r:id="rId11"/>
    <p:sldId id="270" r:id="rId12"/>
    <p:sldId id="271" r:id="rId13"/>
    <p:sldId id="268" r:id="rId14"/>
    <p:sldId id="272" r:id="rId15"/>
    <p:sldId id="277" r:id="rId16"/>
    <p:sldId id="278" r:id="rId17"/>
    <p:sldId id="273" r:id="rId18"/>
    <p:sldId id="279" r:id="rId19"/>
    <p:sldId id="258" r:id="rId20"/>
    <p:sldId id="257" r:id="rId21"/>
    <p:sldId id="282" r:id="rId22"/>
    <p:sldId id="283" r:id="rId23"/>
    <p:sldId id="259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10FC3-AC10-4F68-AB41-E8AE49C106A3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23812-95A4-4BE6-86C3-972F3BDC87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9489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8C040-ABCB-4EBD-AF21-AEEA87255EA3}" type="datetimeFigureOut">
              <a:rPr lang="en-GB" smtClean="0"/>
              <a:pPr/>
              <a:t>28/06/2014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0A499-285E-47F0-B363-9BC36BD8D3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781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Pica Young and Doughty 1987 ‘provide guidelines for restructuring</a:t>
            </a:r>
            <a:r>
              <a:rPr lang="en-GB" baseline="0" dirty="0" smtClean="0"/>
              <a:t> interaction in the classroom to serve learners’ needs for comprehensible input.’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0A499-285E-47F0-B363-9BC36BD8D34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0580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A54E-3C5D-4622-ACEB-9A09B652D116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75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8D67-EA6E-4E6D-ABFE-AFB986916754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7773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431E-0489-47B0-84CE-22B3F7D8FF22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867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BAAF-3D38-4343-A5AF-8C86CFA9B3BE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398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76AE-C54C-4446-A20F-744B668A5EFE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791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1C71A-C26A-461F-9ED2-9D607718CAAD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441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54B1-7AB7-4D0D-934D-9FA28896FBE6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398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BA48-F3EE-4E7B-8E72-CD32C68BE0DF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679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F39D-7B6F-4C48-84EE-A125BA0061B5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141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EFA-6060-4979-957A-A7757ED5EDB1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671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49D-1815-4E48-B0C8-EF5D64B33510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645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F3BF3-6937-4CC5-BEEB-D9B632466B82}" type="datetime1">
              <a:rPr lang="en-GB" smtClean="0"/>
              <a:pPr/>
              <a:t>28/06/2014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587A-67C3-48E3-B917-A65495BBE0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8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calgary.ca/UofC/eduweb/engl401/texts/gl.htm#ic" TargetMode="External"/><Relationship Id="rId3" Type="http://schemas.openxmlformats.org/officeDocument/2006/relationships/hyperlink" Target="http://www.ucalgary.ca/UofC/eduweb/engl401/texts/gl.htm#thu" TargetMode="External"/><Relationship Id="rId7" Type="http://schemas.openxmlformats.org/officeDocument/2006/relationships/hyperlink" Target="http://www.ucalgary.ca/UofC/eduweb/engl401/texts/gl.htm#craeft" TargetMode="External"/><Relationship Id="rId12" Type="http://schemas.openxmlformats.org/officeDocument/2006/relationships/hyperlink" Target="http://www.ucalgary.ca/UofC/eduweb/engl401/texts/gl.htm#hwa" TargetMode="External"/><Relationship Id="rId2" Type="http://schemas.openxmlformats.org/officeDocument/2006/relationships/hyperlink" Target="http://www.ucalgary.ca/UofC/eduweb/engl401/texts/gl.htm#cunn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algary.ca/UofC/eduweb/engl401/texts/gl.htm#an" TargetMode="External"/><Relationship Id="rId11" Type="http://schemas.openxmlformats.org/officeDocument/2006/relationships/hyperlink" Target="http://www.ucalgary.ca/UofC/eduweb/engl401/texts/gl.htm#beon" TargetMode="External"/><Relationship Id="rId5" Type="http://schemas.openxmlformats.org/officeDocument/2006/relationships/hyperlink" Target="http://www.ucalgary.ca/UofC/eduweb/engl401/texts/gl.htm#thingc" TargetMode="External"/><Relationship Id="rId10" Type="http://schemas.openxmlformats.org/officeDocument/2006/relationships/hyperlink" Target="http://www.ucalgary.ca/UofC/eduweb/engl401/texts/gl.htm#hunta" TargetMode="External"/><Relationship Id="rId4" Type="http://schemas.openxmlformats.org/officeDocument/2006/relationships/hyperlink" Target="http://www.ucalgary.ca/UofC/eduweb/engl401/texts/gl.htm#aenig" TargetMode="External"/><Relationship Id="rId9" Type="http://schemas.openxmlformats.org/officeDocument/2006/relationships/hyperlink" Target="http://www.ucalgary.ca/UofC/eduweb/engl401/texts/gl.htm#hwilc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3853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effectLst/>
                <a:latin typeface="Garamond" panose="02020404030301010803" pitchFamily="18" charset="0"/>
                <a:ea typeface="Times New Roman"/>
                <a:cs typeface="Times New Roman"/>
              </a:rPr>
              <a:t>Developing language teaching materials: the Devil in the (broader) detail of classroom implementation conditions.</a:t>
            </a:r>
            <a:r>
              <a:rPr lang="en-GB" b="1" dirty="0" smtClean="0">
                <a:effectLst/>
                <a:latin typeface="Garamond" panose="02020404030301010803" pitchFamily="18" charset="0"/>
                <a:ea typeface="Times New Roman"/>
                <a:cs typeface="Times New Roman"/>
              </a:rPr>
              <a:t/>
            </a:r>
            <a:br>
              <a:rPr lang="en-GB" b="1" dirty="0" smtClean="0">
                <a:effectLst/>
                <a:latin typeface="Garamond" panose="02020404030301010803" pitchFamily="18" charset="0"/>
                <a:ea typeface="Times New Roman"/>
                <a:cs typeface="Times New Roman"/>
              </a:rPr>
            </a:b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Pauline Foster</a:t>
            </a:r>
          </a:p>
          <a:p>
            <a:r>
              <a:rPr lang="en-GB" sz="28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St. Mary’s University</a:t>
            </a:r>
          </a:p>
          <a:p>
            <a:endParaRPr lang="en-GB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4" descr="30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653136"/>
            <a:ext cx="126365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0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Recommended reading</a:t>
            </a:r>
            <a:endParaRPr lang="en-GB" b="1" dirty="0">
              <a:latin typeface="Garamond" panose="020204040303010108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9166" y="1600200"/>
            <a:ext cx="2905668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4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and this…</a:t>
            </a:r>
            <a:endParaRPr lang="en-GB" b="1" dirty="0">
              <a:latin typeface="Garamond" panose="020204040303010108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2132856"/>
            <a:ext cx="4237062" cy="273055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88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Why research is useful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Because without it, we have only opinion,  anecdote, intuition, gut-feeling and unthinking adherence to the prevailing zeitgeist.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None of these is reliable.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956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Task-based learning and teaching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b="1" dirty="0" smtClean="0">
                <a:latin typeface="Garamond" panose="02020404030301010803" pitchFamily="18" charset="0"/>
              </a:rPr>
              <a:t>A body of research which is building a picture of how learner language responds to different task designs and implementation conditions.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The corner of this I inhabit as a researcher looks at CAF and lexical outcomes.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57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85813"/>
            <a:ext cx="7772400" cy="5233987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b="1" dirty="0" smtClean="0">
                <a:latin typeface="Garamond" panose="02020404030301010803" pitchFamily="18" charset="0"/>
              </a:rPr>
              <a:t>Pre-task planning is associated with greater complexity and fluency, and sometimes greater accuracy.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b="1" dirty="0" smtClean="0">
                <a:latin typeface="Garamond" panose="02020404030301010803" pitchFamily="18" charset="0"/>
              </a:rPr>
              <a:t>Greater familiarity of information in a task is associated with higher fluency and accuracy.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b="1" dirty="0" smtClean="0">
                <a:latin typeface="Garamond" panose="02020404030301010803" pitchFamily="18" charset="0"/>
              </a:rPr>
              <a:t>More structure in a task is associated with greater accuracy.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b="1" dirty="0" smtClean="0">
                <a:latin typeface="Garamond" panose="02020404030301010803" pitchFamily="18" charset="0"/>
              </a:rPr>
              <a:t>More transformations required, or more information integration required in a task is associated with greater complexity.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000" dirty="0" smtClean="0"/>
              <a:t>6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xmlns="" val="22665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en-GB" b="1" dirty="0">
                <a:latin typeface="Garamond" panose="02020404030301010803" pitchFamily="18" charset="0"/>
              </a:rPr>
              <a:t>Interactive tasks support complexity and accuracy, and greater involvement in an interactive task supports greater complexity still.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b="1" dirty="0">
                <a:latin typeface="Garamond" panose="02020404030301010803" pitchFamily="18" charset="0"/>
              </a:rPr>
              <a:t>Post-task attention manipulation conditions generate greater accuracy, and sometimes complexity, especially with interactive tasks.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b="1" dirty="0" smtClean="0">
                <a:latin typeface="Garamond" panose="02020404030301010803" pitchFamily="18" charset="0"/>
              </a:rPr>
              <a:t>Higher </a:t>
            </a:r>
            <a:r>
              <a:rPr lang="en-GB" b="1" dirty="0">
                <a:latin typeface="Garamond" panose="02020404030301010803" pitchFamily="18" charset="0"/>
              </a:rPr>
              <a:t>level task performance cannot be sustained for long.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88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atin typeface="Garamond" panose="02020404030301010803" pitchFamily="18" charset="0"/>
              </a:rPr>
              <a:t>Pre-task </a:t>
            </a:r>
            <a:r>
              <a:rPr lang="en-GB" b="1" dirty="0">
                <a:solidFill>
                  <a:srgbClr val="FF0000"/>
                </a:solidFill>
                <a:latin typeface="Garamond" panose="02020404030301010803" pitchFamily="18" charset="0"/>
              </a:rPr>
              <a:t>planning</a:t>
            </a:r>
            <a:r>
              <a:rPr lang="en-GB" b="1" dirty="0">
                <a:latin typeface="Garamond" panose="02020404030301010803" pitchFamily="18" charset="0"/>
              </a:rPr>
              <a:t> is associated with greater complexity and fluency, and sometimes greater accuracy</a:t>
            </a:r>
            <a:r>
              <a:rPr lang="en-GB" b="1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Pre-task planning can take many forms, including whole-task </a:t>
            </a:r>
            <a:r>
              <a:rPr lang="en-GB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repetition</a:t>
            </a:r>
            <a:r>
              <a:rPr lang="en-GB" b="1" dirty="0" smtClean="0">
                <a:latin typeface="Garamond" panose="02020404030301010803" pitchFamily="18" charset="0"/>
              </a:rPr>
              <a:t>.</a:t>
            </a:r>
            <a:endParaRPr lang="en-GB" b="1" dirty="0">
              <a:latin typeface="Garamond" panose="02020404030301010803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56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repetition increases fluency </a:t>
            </a:r>
            <a:r>
              <a:rPr lang="en-GB" b="1" dirty="0">
                <a:latin typeface="Garamond" panose="02020404030301010803" pitchFamily="18" charset="0"/>
              </a:rPr>
              <a:t>and </a:t>
            </a:r>
            <a:r>
              <a:rPr lang="en-GB" b="1" dirty="0" smtClean="0">
                <a:latin typeface="Garamond" panose="02020404030301010803" pitchFamily="18" charset="0"/>
              </a:rPr>
              <a:t>complexity; 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in </a:t>
            </a:r>
            <a:r>
              <a:rPr lang="en-GB" b="1" dirty="0">
                <a:latin typeface="Garamond" panose="02020404030301010803" pitchFamily="18" charset="0"/>
              </a:rPr>
              <a:t>conjunction with feedback </a:t>
            </a:r>
            <a:r>
              <a:rPr lang="en-GB" b="1" dirty="0" smtClean="0">
                <a:latin typeface="Garamond" panose="02020404030301010803" pitchFamily="18" charset="0"/>
              </a:rPr>
              <a:t>it results </a:t>
            </a:r>
            <a:r>
              <a:rPr lang="en-GB" b="1" dirty="0">
                <a:latin typeface="Garamond" panose="02020404030301010803" pitchFamily="18" charset="0"/>
              </a:rPr>
              <a:t>in </a:t>
            </a:r>
            <a:r>
              <a:rPr lang="en-GB" b="1" dirty="0" smtClean="0">
                <a:latin typeface="Garamond" panose="02020404030301010803" pitchFamily="18" charset="0"/>
              </a:rPr>
              <a:t>improved accuracy as well.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Bygate (1999)</a:t>
            </a:r>
          </a:p>
          <a:p>
            <a:pPr marL="0" indent="0">
              <a:buNone/>
            </a:pPr>
            <a:r>
              <a:rPr lang="en-GB" b="1" dirty="0">
                <a:latin typeface="Garamond" panose="02020404030301010803" pitchFamily="18" charset="0"/>
              </a:rPr>
              <a:t>Sheppard (2006)</a:t>
            </a:r>
          </a:p>
          <a:p>
            <a:pPr marL="0" indent="0">
              <a:buNone/>
            </a:pPr>
            <a:r>
              <a:rPr lang="en-GB" b="1" dirty="0" err="1" smtClean="0">
                <a:latin typeface="Garamond" panose="02020404030301010803" pitchFamily="18" charset="0"/>
              </a:rPr>
              <a:t>Ahmadian</a:t>
            </a:r>
            <a:r>
              <a:rPr lang="en-GB" b="1" dirty="0" smtClean="0">
                <a:latin typeface="Garamond" panose="02020404030301010803" pitchFamily="18" charset="0"/>
              </a:rPr>
              <a:t> and </a:t>
            </a:r>
            <a:r>
              <a:rPr lang="en-GB" b="1" dirty="0">
                <a:latin typeface="Garamond" panose="02020404030301010803" pitchFamily="18" charset="0"/>
              </a:rPr>
              <a:t>Tavakoli, </a:t>
            </a:r>
            <a:r>
              <a:rPr lang="en-GB" b="1" dirty="0" smtClean="0">
                <a:latin typeface="Garamond" panose="02020404030301010803" pitchFamily="18" charset="0"/>
              </a:rPr>
              <a:t>(2011).</a:t>
            </a:r>
          </a:p>
          <a:p>
            <a:pPr marL="0" indent="0">
              <a:buNone/>
            </a:pPr>
            <a:r>
              <a:rPr lang="en-GB" b="1" dirty="0" err="1" smtClean="0">
                <a:latin typeface="Garamond" panose="02020404030301010803" pitchFamily="18" charset="0"/>
              </a:rPr>
              <a:t>Ahmadian</a:t>
            </a:r>
            <a:r>
              <a:rPr lang="en-GB" b="1" dirty="0" smtClean="0">
                <a:latin typeface="Garamond" panose="02020404030301010803" pitchFamily="18" charset="0"/>
              </a:rPr>
              <a:t> </a:t>
            </a:r>
            <a:r>
              <a:rPr lang="en-GB" b="1" dirty="0">
                <a:latin typeface="Garamond" panose="02020404030301010803" pitchFamily="18" charset="0"/>
              </a:rPr>
              <a:t>(2011</a:t>
            </a:r>
            <a:r>
              <a:rPr lang="en-GB" b="1" dirty="0" smtClean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22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However…..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Would such pedagogic practice be on the wrong end of the ‘</a:t>
            </a:r>
            <a:r>
              <a:rPr lang="en-GB" b="1" i="1" dirty="0" smtClean="0">
                <a:latin typeface="Garamond" panose="02020404030301010803" pitchFamily="18" charset="0"/>
              </a:rPr>
              <a:t>authentic –inauthentic, spontaneous – contrived</a:t>
            </a:r>
            <a:r>
              <a:rPr lang="en-GB" b="1" dirty="0" smtClean="0">
                <a:latin typeface="Garamond" panose="02020404030301010803" pitchFamily="18" charset="0"/>
              </a:rPr>
              <a:t>’ divide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38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One way street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1048316"/>
              </p:ext>
            </p:extLst>
          </p:nvPr>
        </p:nvGraphicFramePr>
        <p:xfrm>
          <a:off x="395536" y="1556792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 </a:t>
                      </a:r>
                    </a:p>
                    <a:p>
                      <a:endParaRPr lang="en-GB" dirty="0" smtClean="0">
                        <a:latin typeface="Garamond" panose="02020404030301010803" pitchFamily="18" charset="0"/>
                      </a:endParaRPr>
                    </a:p>
                    <a:p>
                      <a:r>
                        <a:rPr lang="en-GB" sz="2400" dirty="0" smtClean="0">
                          <a:latin typeface="Garamond" panose="02020404030301010803" pitchFamily="18" charset="0"/>
                        </a:rPr>
                        <a:t>Research findings</a:t>
                      </a:r>
                      <a:r>
                        <a:rPr lang="en-GB" sz="2400" baseline="0" dirty="0" smtClean="0">
                          <a:latin typeface="Garamond" panose="02020404030301010803" pitchFamily="18" charset="0"/>
                        </a:rPr>
                        <a:t> </a:t>
                      </a:r>
                      <a:endParaRPr lang="en-GB" sz="2400" dirty="0" smtClean="0">
                        <a:latin typeface="Garamond" panose="02020404030301010803" pitchFamily="18" charset="0"/>
                      </a:endParaRPr>
                    </a:p>
                    <a:p>
                      <a:endParaRPr lang="en-GB" dirty="0" smtClean="0">
                        <a:latin typeface="Garamond" panose="02020404030301010803" pitchFamily="18" charset="0"/>
                      </a:endParaRPr>
                    </a:p>
                    <a:p>
                      <a:endParaRPr lang="en-GB" dirty="0" smtClean="0">
                        <a:latin typeface="Garamond" panose="02020404030301010803" pitchFamily="18" charset="0"/>
                      </a:endParaRPr>
                    </a:p>
                    <a:p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>
                        <a:latin typeface="Garamond" panose="02020404030301010803" pitchFamily="18" charset="0"/>
                      </a:endParaRPr>
                    </a:p>
                    <a:p>
                      <a:endParaRPr lang="en-GB" dirty="0" smtClean="0"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latin typeface="Garamond" panose="02020404030301010803" pitchFamily="18" charset="0"/>
                        </a:rPr>
                        <a:t>→→→→→→→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Garamond" panose="020204040303010108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Garamond" panose="02020404030301010803" pitchFamily="18" charset="0"/>
                      </a:endParaRPr>
                    </a:p>
                    <a:p>
                      <a:endParaRPr lang="en-GB" sz="2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>
                        <a:latin typeface="Garamond" panose="02020404030301010803" pitchFamily="18" charset="0"/>
                      </a:endParaRPr>
                    </a:p>
                    <a:p>
                      <a:endParaRPr lang="en-GB" dirty="0" smtClean="0">
                        <a:latin typeface="Garamond" panose="02020404030301010803" pitchFamily="18" charset="0"/>
                      </a:endParaRPr>
                    </a:p>
                    <a:p>
                      <a:r>
                        <a:rPr lang="en-GB" sz="2400" dirty="0" smtClean="0">
                          <a:latin typeface="Garamond" panose="02020404030301010803" pitchFamily="18" charset="0"/>
                        </a:rPr>
                        <a:t>Teaching practice</a:t>
                      </a:r>
                      <a:endParaRPr lang="en-GB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428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 smtClean="0">
                <a:latin typeface="Garamond" panose="02020404030301010803" pitchFamily="18" charset="0"/>
              </a:rPr>
              <a:t>Ælfric’s</a:t>
            </a:r>
            <a:r>
              <a:rPr lang="en-GB" sz="4000" b="1" dirty="0" smtClean="0">
                <a:latin typeface="Garamond" panose="02020404030301010803" pitchFamily="18" charset="0"/>
              </a:rPr>
              <a:t> colloquy (10</a:t>
            </a:r>
            <a:r>
              <a:rPr lang="en-GB" sz="4000" b="1" baseline="30000" dirty="0" smtClean="0">
                <a:latin typeface="Garamond" panose="02020404030301010803" pitchFamily="18" charset="0"/>
              </a:rPr>
              <a:t>th</a:t>
            </a:r>
            <a:r>
              <a:rPr lang="en-GB" sz="4000" b="1" dirty="0" smtClean="0">
                <a:latin typeface="Garamond" panose="02020404030301010803" pitchFamily="18" charset="0"/>
              </a:rPr>
              <a:t> C)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4545122"/>
              </p:ext>
            </p:extLst>
          </p:nvPr>
        </p:nvGraphicFramePr>
        <p:xfrm>
          <a:off x="457200" y="1600200"/>
          <a:ext cx="8229600" cy="2684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3096344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OE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Latin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Canst </a:t>
                      </a:r>
                      <a:r>
                        <a:rPr lang="en-GB" sz="220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3"/>
                        </a:rPr>
                        <a:t>þu </a:t>
                      </a:r>
                      <a:r>
                        <a:rPr lang="en-GB" sz="220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4"/>
                        </a:rPr>
                        <a:t>ænig </a:t>
                      </a:r>
                      <a:r>
                        <a:rPr lang="en-GB" sz="220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þing?</a:t>
                      </a:r>
                      <a:endParaRPr lang="en-GB" sz="1200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u="sng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Scis tu aliquid?</a:t>
                      </a:r>
                      <a:endParaRPr lang="en-GB" sz="1200" u="sng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P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i="1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6"/>
                        </a:rPr>
                        <a:t>Ænne </a:t>
                      </a:r>
                      <a:r>
                        <a:rPr lang="en-GB" sz="2200" i="1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7"/>
                        </a:rPr>
                        <a:t>cræft </a:t>
                      </a:r>
                      <a:r>
                        <a:rPr lang="en-GB" sz="2200" i="1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8"/>
                        </a:rPr>
                        <a:t>ic </a:t>
                      </a:r>
                      <a:r>
                        <a:rPr lang="en-GB" sz="2200" i="1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2"/>
                        </a:rPr>
                        <a:t>cann.</a:t>
                      </a:r>
                      <a:endParaRPr lang="en-GB" sz="1200" i="1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i="1" u="sng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Unam</a:t>
                      </a:r>
                      <a:r>
                        <a:rPr lang="en-GB" sz="2200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GB" sz="2200" i="1" u="sng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artem</a:t>
                      </a:r>
                      <a:r>
                        <a:rPr lang="en-GB" sz="2200" i="1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GB" sz="2200" i="1" u="sng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scio</a:t>
                      </a:r>
                      <a:endParaRPr lang="en-GB" sz="1200" i="1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9"/>
                        </a:rPr>
                        <a:t>Hwylcne?</a:t>
                      </a:r>
                      <a:endParaRPr lang="en-GB" sz="1200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Qualem?</a:t>
                      </a:r>
                      <a:endParaRPr lang="en-GB" sz="1200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P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i="1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10"/>
                        </a:rPr>
                        <a:t>Hunta </a:t>
                      </a:r>
                      <a:r>
                        <a:rPr lang="en-GB" sz="2200" i="1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8"/>
                        </a:rPr>
                        <a:t>ic </a:t>
                      </a:r>
                      <a:r>
                        <a:rPr lang="en-GB" sz="2200" i="1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11"/>
                        </a:rPr>
                        <a:t>eom.</a:t>
                      </a:r>
                      <a:endParaRPr lang="en-GB" sz="1200" i="1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Venator sum</a:t>
                      </a:r>
                      <a:endParaRPr lang="en-GB" sz="1200" i="1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T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hlinkClick r:id="rId12"/>
                        </a:rPr>
                        <a:t>Hwæs?</a:t>
                      </a:r>
                      <a:endParaRPr lang="en-GB" sz="1200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Cuius?</a:t>
                      </a:r>
                      <a:endParaRPr lang="en-GB" sz="1200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P</a:t>
                      </a:r>
                      <a:endParaRPr lang="en-GB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i="1" u="sng" dirty="0" err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Cincges</a:t>
                      </a:r>
                      <a:endParaRPr lang="en-GB" sz="1200" i="1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i="1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Regis.</a:t>
                      </a:r>
                      <a:endParaRPr lang="en-GB" sz="1200" i="1" u="sng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00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>
                <a:latin typeface="Garamond" panose="02020404030301010803" pitchFamily="18" charset="0"/>
              </a:rPr>
              <a:t>five-way network</a:t>
            </a:r>
            <a:endParaRPr lang="en-GB" dirty="0">
              <a:latin typeface="Garamond" panose="020204040303010108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204864"/>
            <a:ext cx="3568487" cy="352839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86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Best practice?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>
              <a:buNone/>
              <a:defRPr/>
            </a:pPr>
            <a:r>
              <a:rPr lang="en-GB" b="1" dirty="0">
                <a:latin typeface="Garamond" panose="02020404030301010803" pitchFamily="18" charset="0"/>
              </a:rPr>
              <a:t>Peer explanations give more learning possibilities than teacher explanations.</a:t>
            </a:r>
          </a:p>
          <a:p>
            <a:pPr marL="365760" indent="-256032">
              <a:buNone/>
              <a:defRPr/>
            </a:pPr>
            <a:r>
              <a:rPr lang="en-GB" b="1" dirty="0">
                <a:latin typeface="Garamond" panose="02020404030301010803" pitchFamily="18" charset="0"/>
              </a:rPr>
              <a:t>Target language explanations lead to more secure learning than mother tongue explanations.</a:t>
            </a:r>
          </a:p>
          <a:p>
            <a:pPr marL="365760" indent="-256032">
              <a:buNone/>
              <a:defRPr/>
            </a:pPr>
            <a:r>
              <a:rPr lang="en-GB" b="1" dirty="0">
                <a:latin typeface="Garamond" panose="02020404030301010803" pitchFamily="18" charset="0"/>
              </a:rPr>
              <a:t>Minimise teacher talk, maximise learner interaction.</a:t>
            </a:r>
          </a:p>
          <a:p>
            <a:pPr marL="365760" indent="-256032">
              <a:buNone/>
              <a:defRPr/>
            </a:pPr>
            <a:r>
              <a:rPr lang="en-GB" b="1" dirty="0">
                <a:latin typeface="Garamond" panose="02020404030301010803" pitchFamily="18" charset="0"/>
              </a:rPr>
              <a:t>Inferring vocabulary meanings from context leads to deeper and more integrated learning than giving them explicitly. </a:t>
            </a:r>
          </a:p>
          <a:p>
            <a:pPr marL="365760" indent="-256032">
              <a:buNone/>
              <a:defRPr/>
            </a:pPr>
            <a:r>
              <a:rPr lang="en-GB" b="1" dirty="0">
                <a:latin typeface="Garamond" panose="02020404030301010803" pitchFamily="18" charset="0"/>
              </a:rPr>
              <a:t>Teaching must cater for all VAKT styles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753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From the British Council website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Garamond" panose="02020404030301010803" pitchFamily="18" charset="0"/>
                <a:cs typeface="Times New Roman" pitchFamily="18" charset="0"/>
              </a:rPr>
              <a:t>The inspectors.... check that the teachers are using </a:t>
            </a:r>
            <a:r>
              <a:rPr lang="en-GB" b="1" i="1" dirty="0">
                <a:latin typeface="Garamond" panose="02020404030301010803" pitchFamily="18" charset="0"/>
                <a:cs typeface="Times New Roman" pitchFamily="18" charset="0"/>
              </a:rPr>
              <a:t>up-to-date teaching methods </a:t>
            </a:r>
            <a:r>
              <a:rPr lang="en-GB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GB" b="1" i="1" dirty="0">
                <a:latin typeface="Garamond" panose="02020404030301010803" pitchFamily="18" charset="0"/>
                <a:cs typeface="Times New Roman" pitchFamily="18" charset="0"/>
              </a:rPr>
              <a:t>materials</a:t>
            </a:r>
            <a:r>
              <a:rPr lang="en-GB" b="1" dirty="0">
                <a:latin typeface="Garamond" panose="02020404030301010803" pitchFamily="18" charset="0"/>
                <a:cs typeface="Times New Roman" pitchFamily="18" charset="0"/>
              </a:rPr>
              <a:t>, that the students </a:t>
            </a:r>
            <a:r>
              <a:rPr lang="en-GB" b="1" i="1" dirty="0">
                <a:latin typeface="Garamond" panose="02020404030301010803" pitchFamily="18" charset="0"/>
                <a:cs typeface="Times New Roman" pitchFamily="18" charset="0"/>
              </a:rPr>
              <a:t>know what they are supposed to be learning </a:t>
            </a:r>
            <a:r>
              <a:rPr lang="en-GB" b="1" dirty="0">
                <a:latin typeface="Garamond" panose="02020404030301010803" pitchFamily="18" charset="0"/>
                <a:cs typeface="Times New Roman" pitchFamily="18" charset="0"/>
              </a:rPr>
              <a:t>and...that they are </a:t>
            </a:r>
            <a:r>
              <a:rPr lang="en-GB" b="1" i="1" dirty="0">
                <a:latin typeface="Garamond" panose="02020404030301010803" pitchFamily="18" charset="0"/>
                <a:cs typeface="Times New Roman" pitchFamily="18" charset="0"/>
              </a:rPr>
              <a:t>actively participating in the class</a:t>
            </a:r>
            <a:r>
              <a:rPr lang="en-GB" b="1" dirty="0">
                <a:latin typeface="Garamond" panose="02020404030301010803" pitchFamily="18" charset="0"/>
                <a:cs typeface="Times New Roman" pitchFamily="18" charset="0"/>
              </a:rPr>
              <a:t>, and that learning </a:t>
            </a:r>
            <a:r>
              <a:rPr lang="en-GB" b="1" i="1" dirty="0">
                <a:latin typeface="Garamond" panose="02020404030301010803" pitchFamily="18" charset="0"/>
                <a:cs typeface="Times New Roman" pitchFamily="18" charset="0"/>
              </a:rPr>
              <a:t>is really taking place</a:t>
            </a:r>
            <a:r>
              <a:rPr lang="en-GB" b="1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4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Planning? Repetition?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1" name="Content Placeholder 3" descr="another sage on sta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195513" y="1758950"/>
            <a:ext cx="5184775" cy="388461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586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>
                <a:latin typeface="Garamond" panose="02020404030301010803" pitchFamily="18" charset="0"/>
              </a:rPr>
              <a:t>five-way network</a:t>
            </a:r>
            <a:endParaRPr lang="en-GB" dirty="0">
              <a:latin typeface="Garamond" panose="020204040303010108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204864"/>
            <a:ext cx="3568487" cy="3528392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13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000" smtClean="0">
                <a:latin typeface="Garamond" pitchFamily="18" charset="0"/>
              </a:rPr>
              <a:t>Thank you!</a:t>
            </a:r>
            <a:endParaRPr lang="en-US" sz="4000" dirty="0"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Garamond" panose="02020404030301010803" pitchFamily="18" charset="0"/>
              </a:rPr>
              <a:t>Focus on grammar</a:t>
            </a:r>
            <a:br>
              <a:rPr lang="en-GB" b="1" dirty="0" smtClean="0">
                <a:latin typeface="Garamond" panose="02020404030301010803" pitchFamily="18" charset="0"/>
              </a:rPr>
            </a:br>
            <a:r>
              <a:rPr lang="en-GB" b="1" dirty="0">
                <a:latin typeface="Garamond" panose="02020404030301010803" pitchFamily="18" charset="0"/>
              </a:rPr>
              <a:t>(</a:t>
            </a:r>
            <a:r>
              <a:rPr lang="en-GB" b="1" dirty="0" smtClean="0">
                <a:latin typeface="Garamond" panose="02020404030301010803" pitchFamily="18" charset="0"/>
              </a:rPr>
              <a:t>14</a:t>
            </a:r>
            <a:r>
              <a:rPr lang="en-GB" b="1" baseline="30000" dirty="0" smtClean="0">
                <a:latin typeface="Garamond" panose="02020404030301010803" pitchFamily="18" charset="0"/>
              </a:rPr>
              <a:t>th</a:t>
            </a:r>
            <a:r>
              <a:rPr lang="en-GB" b="1" dirty="0" smtClean="0">
                <a:latin typeface="Garamond" panose="02020404030301010803" pitchFamily="18" charset="0"/>
              </a:rPr>
              <a:t> century) 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“... The advantage is that they </a:t>
            </a:r>
            <a:r>
              <a:rPr lang="en-GB" b="1" dirty="0">
                <a:latin typeface="Garamond" panose="02020404030301010803" pitchFamily="18" charset="0"/>
              </a:rPr>
              <a:t>learn their grammar in less time than children were wont to do; the disadvantage is that now children of the grammar school know no more French than their left </a:t>
            </a:r>
            <a:r>
              <a:rPr lang="en-GB" b="1" dirty="0" smtClean="0">
                <a:latin typeface="Garamond" panose="02020404030301010803" pitchFamily="18" charset="0"/>
              </a:rPr>
              <a:t>heel.”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John of </a:t>
            </a:r>
            <a:r>
              <a:rPr lang="en-GB" b="1" dirty="0" err="1" smtClean="0">
                <a:latin typeface="Garamond" panose="02020404030301010803" pitchFamily="18" charset="0"/>
              </a:rPr>
              <a:t>Trevisa</a:t>
            </a:r>
            <a:r>
              <a:rPr lang="en-GB" b="1" dirty="0" smtClean="0">
                <a:latin typeface="Garamond" panose="02020404030301010803" pitchFamily="18" charset="0"/>
              </a:rPr>
              <a:t> 1385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38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Applied Linguistics is not yet 50 years old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Pit </a:t>
            </a:r>
            <a:r>
              <a:rPr lang="en-GB" b="1" dirty="0" err="1">
                <a:latin typeface="Garamond" panose="02020404030301010803" pitchFamily="18" charset="0"/>
              </a:rPr>
              <a:t>Corder's</a:t>
            </a:r>
            <a:r>
              <a:rPr lang="en-GB" b="1" dirty="0">
                <a:latin typeface="Garamond" panose="02020404030301010803" pitchFamily="18" charset="0"/>
              </a:rPr>
              <a:t> </a:t>
            </a:r>
            <a:r>
              <a:rPr lang="en-GB" b="1" dirty="0" smtClean="0">
                <a:latin typeface="Garamond" panose="02020404030301010803" pitchFamily="18" charset="0"/>
              </a:rPr>
              <a:t>(1967) </a:t>
            </a:r>
            <a:r>
              <a:rPr lang="en-GB" b="1" dirty="0">
                <a:latin typeface="Garamond" panose="02020404030301010803" pitchFamily="18" charset="0"/>
              </a:rPr>
              <a:t> </a:t>
            </a:r>
            <a:r>
              <a:rPr lang="en-GB" b="1" i="1" dirty="0">
                <a:latin typeface="Garamond" panose="02020404030301010803" pitchFamily="18" charset="0"/>
              </a:rPr>
              <a:t>The Significance of Learners' </a:t>
            </a:r>
            <a:r>
              <a:rPr lang="en-GB" b="1" i="1" dirty="0" smtClean="0">
                <a:latin typeface="Garamond" panose="02020404030301010803" pitchFamily="18" charset="0"/>
              </a:rPr>
              <a:t>Errors.</a:t>
            </a:r>
            <a:r>
              <a:rPr lang="en-GB" b="1" dirty="0" smtClean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Larry </a:t>
            </a:r>
            <a:r>
              <a:rPr lang="en-GB" b="1" dirty="0" err="1">
                <a:latin typeface="Garamond" panose="02020404030301010803" pitchFamily="18" charset="0"/>
              </a:rPr>
              <a:t>Selinker's</a:t>
            </a:r>
            <a:r>
              <a:rPr lang="en-GB" b="1" dirty="0">
                <a:latin typeface="Garamond" panose="02020404030301010803" pitchFamily="18" charset="0"/>
              </a:rPr>
              <a:t> </a:t>
            </a:r>
            <a:r>
              <a:rPr lang="en-GB" b="1" dirty="0" smtClean="0">
                <a:latin typeface="Garamond" panose="02020404030301010803" pitchFamily="18" charset="0"/>
              </a:rPr>
              <a:t>(1972) </a:t>
            </a:r>
            <a:r>
              <a:rPr lang="en-GB" b="1" i="1" dirty="0" smtClean="0">
                <a:latin typeface="Garamond" panose="02020404030301010803" pitchFamily="18" charset="0"/>
              </a:rPr>
              <a:t>Interlanguage</a:t>
            </a:r>
          </a:p>
          <a:p>
            <a:pPr marL="0" indent="0">
              <a:buNone/>
            </a:pPr>
            <a:r>
              <a:rPr lang="en-GB" b="1" dirty="0">
                <a:latin typeface="Garamond" panose="02020404030301010803" pitchFamily="18" charset="0"/>
              </a:rPr>
              <a:t>BAAL 1967</a:t>
            </a:r>
          </a:p>
          <a:p>
            <a:pPr marL="0" indent="0">
              <a:buNone/>
            </a:pPr>
            <a:r>
              <a:rPr lang="en-GB" b="1" dirty="0">
                <a:latin typeface="Garamond" panose="02020404030301010803" pitchFamily="18" charset="0"/>
              </a:rPr>
              <a:t>AAAL 1977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23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GB" b="1" dirty="0" smtClean="0">
                <a:latin typeface="Garamond" panose="02020404030301010803" pitchFamily="18" charset="0"/>
              </a:rPr>
              <a:t>A few things that might have surprised </a:t>
            </a:r>
            <a:r>
              <a:rPr lang="en-GB" b="1" dirty="0" err="1" smtClean="0">
                <a:latin typeface="Garamond" panose="02020404030301010803" pitchFamily="18" charset="0"/>
              </a:rPr>
              <a:t>Ælfric</a:t>
            </a:r>
            <a:r>
              <a:rPr lang="en-GB" b="1" dirty="0" smtClean="0">
                <a:latin typeface="Garamond" panose="02020404030301010803" pitchFamily="18" charset="0"/>
              </a:rPr>
              <a:t>.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Largely not behaviourally conditioned.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Largely not analogous to building a wall.</a:t>
            </a:r>
          </a:p>
          <a:p>
            <a:pPr marL="0" indent="0">
              <a:buNone/>
            </a:pPr>
            <a:r>
              <a:rPr lang="en-GB" b="1" dirty="0">
                <a:latin typeface="Garamond" panose="02020404030301010803" pitchFamily="18" charset="0"/>
              </a:rPr>
              <a:t>Errors are not the surface evidence of poor learning as much as the surface evidence of </a:t>
            </a:r>
            <a:r>
              <a:rPr lang="en-GB" b="1" dirty="0" smtClean="0">
                <a:latin typeface="Garamond" panose="02020404030301010803" pitchFamily="18" charset="0"/>
              </a:rPr>
              <a:t>a developing system.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Ultimate attainment is related to age of onset, motivation and the power law of practice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393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GB" b="1" dirty="0" smtClean="0">
                <a:latin typeface="Garamond" panose="02020404030301010803" pitchFamily="18" charset="0"/>
              </a:rPr>
              <a:t>A few things he probably never thought about: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atin typeface="Garamond" panose="02020404030301010803" pitchFamily="18" charset="0"/>
              </a:rPr>
              <a:t>First language acquisition cannot be </a:t>
            </a:r>
            <a:r>
              <a:rPr lang="en-GB" b="1" dirty="0" smtClean="0">
                <a:latin typeface="Garamond" panose="02020404030301010803" pitchFamily="18" charset="0"/>
              </a:rPr>
              <a:t>‘re-activated’ by an adult immersion setting.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Attention to L2 form is necessary for acquisition,  is usually beaten to the post by attention to L2 meaning, is </a:t>
            </a:r>
            <a:r>
              <a:rPr lang="en-GB" b="1" dirty="0" err="1" smtClean="0">
                <a:latin typeface="Garamond" panose="02020404030301010803" pitchFamily="18" charset="0"/>
              </a:rPr>
              <a:t>manipulable</a:t>
            </a:r>
            <a:r>
              <a:rPr lang="en-GB" b="1" dirty="0" smtClean="0">
                <a:latin typeface="Garamond" panose="02020404030301010803" pitchFamily="18" charset="0"/>
              </a:rPr>
              <a:t> to some degree by external agencies….etc.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62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Garamond" panose="02020404030301010803" pitchFamily="18" charset="0"/>
              </a:rPr>
              <a:t>Blind alleys?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atin typeface="Garamond" panose="02020404030301010803" pitchFamily="18" charset="0"/>
              </a:rPr>
              <a:t>http://tinyurl.com/m4jmegh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 </a:t>
            </a:r>
            <a:r>
              <a:rPr lang="en-GB" b="1" i="1" dirty="0" smtClean="0">
                <a:latin typeface="Garamond" panose="02020404030301010803" pitchFamily="18" charset="0"/>
              </a:rPr>
              <a:t>A Child’s Guide to Language</a:t>
            </a: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BBC Horizon documentary 1983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21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Poles apart?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985036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425881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&lt;&lt;&lt;&lt;&lt;&lt;&lt;&lt;&lt;&lt;&lt;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                  </a:t>
                      </a:r>
                      <a:r>
                        <a:rPr lang="en-GB" sz="1800" dirty="0" smtClean="0"/>
                        <a:t>&gt;&gt;&gt;&gt;&gt;&gt;&gt;&gt;&gt;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Real World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Ivory  Tower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Chalkface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Academe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Practice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Theory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Classroom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Laboratory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People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Numbers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Holistic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Reductive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Spontaneous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Contrived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Authentic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Inauthentic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‘Good’ </a:t>
                      </a:r>
                      <a:r>
                        <a:rPr lang="en-GB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‘Bad’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728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Pedagogic implications?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Reviewers and editors </a:t>
            </a:r>
            <a:r>
              <a:rPr lang="en-GB" b="1" dirty="0" smtClean="0">
                <a:latin typeface="Garamond" panose="02020404030301010803" pitchFamily="18" charset="0"/>
              </a:rPr>
              <a:t>have often expected research </a:t>
            </a:r>
            <a:r>
              <a:rPr lang="en-GB" b="1" dirty="0" smtClean="0">
                <a:latin typeface="Garamond" panose="02020404030301010803" pitchFamily="18" charset="0"/>
              </a:rPr>
              <a:t>papers to </a:t>
            </a:r>
            <a:r>
              <a:rPr lang="en-GB" b="1" dirty="0" smtClean="0">
                <a:latin typeface="Garamond" panose="02020404030301010803" pitchFamily="18" charset="0"/>
              </a:rPr>
              <a:t>include a </a:t>
            </a:r>
            <a:r>
              <a:rPr lang="en-GB" b="1" dirty="0" smtClean="0">
                <a:latin typeface="Garamond" panose="02020404030301010803" pitchFamily="18" charset="0"/>
              </a:rPr>
              <a:t>section with this heading</a:t>
            </a:r>
            <a:r>
              <a:rPr lang="en-GB" b="1" dirty="0" smtClean="0">
                <a:latin typeface="Garamond" panose="02020404030301010803" pitchFamily="18" charset="0"/>
              </a:rPr>
              <a:t>.</a:t>
            </a:r>
            <a:endParaRPr lang="en-GB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Research funding decisions could be swayed by the promise of practical applications</a:t>
            </a:r>
            <a:r>
              <a:rPr lang="en-GB" b="1" dirty="0" smtClean="0">
                <a:latin typeface="Garamond" panose="02020404030301010803" pitchFamily="18" charset="0"/>
              </a:rPr>
              <a:t>.</a:t>
            </a:r>
            <a:endParaRPr lang="en-GB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Garamond" panose="02020404030301010803" pitchFamily="18" charset="0"/>
              </a:rPr>
              <a:t>Ron Sheen says it’s our “implicit mandate to improve language teaching.” (2006)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9587A-67C3-48E3-B917-A65495BBE01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9988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781</Words>
  <Application>Microsoft Office PowerPoint</Application>
  <PresentationFormat>On-screen Show (4:3)</PresentationFormat>
  <Paragraphs>147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Developing language teaching materials: the Devil in the (broader) detail of classroom implementation conditions. </vt:lpstr>
      <vt:lpstr>Ælfric’s colloquy (10th C)</vt:lpstr>
      <vt:lpstr>Focus on grammar (14th century) </vt:lpstr>
      <vt:lpstr>Applied Linguistics is not yet 50 years old</vt:lpstr>
      <vt:lpstr> A few things that might have surprised Ælfric.</vt:lpstr>
      <vt:lpstr> A few things he probably never thought about:</vt:lpstr>
      <vt:lpstr>Blind alleys?</vt:lpstr>
      <vt:lpstr>Poles apart?</vt:lpstr>
      <vt:lpstr>Pedagogic implications?</vt:lpstr>
      <vt:lpstr>Recommended reading</vt:lpstr>
      <vt:lpstr>and this…</vt:lpstr>
      <vt:lpstr>Why research is useful</vt:lpstr>
      <vt:lpstr>Task-based learning and teaching</vt:lpstr>
      <vt:lpstr>6</vt:lpstr>
      <vt:lpstr>Slide 15</vt:lpstr>
      <vt:lpstr>Slide 16</vt:lpstr>
      <vt:lpstr>Slide 17</vt:lpstr>
      <vt:lpstr>However…..</vt:lpstr>
      <vt:lpstr>One way street</vt:lpstr>
      <vt:lpstr> five-way network</vt:lpstr>
      <vt:lpstr>Best practice?</vt:lpstr>
      <vt:lpstr>From the British Council website</vt:lpstr>
      <vt:lpstr>Planning? Repetition?</vt:lpstr>
      <vt:lpstr> five-way network</vt:lpstr>
      <vt:lpstr>Slide 25</vt:lpstr>
    </vt:vector>
  </TitlesOfParts>
  <Company>SMUC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language teaching materials: the Devil in the (broader) detail of classroom implementation conditions.</dc:title>
  <dc:creator>Pauline Foster</dc:creator>
  <cp:lastModifiedBy> </cp:lastModifiedBy>
  <cp:revision>41</cp:revision>
  <dcterms:created xsi:type="dcterms:W3CDTF">2014-06-20T15:12:43Z</dcterms:created>
  <dcterms:modified xsi:type="dcterms:W3CDTF">2014-06-28T23:42:36Z</dcterms:modified>
</cp:coreProperties>
</file>