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306" r:id="rId4"/>
    <p:sldId id="258" r:id="rId5"/>
    <p:sldId id="259" r:id="rId6"/>
    <p:sldId id="261" r:id="rId7"/>
    <p:sldId id="262" r:id="rId8"/>
    <p:sldId id="263" r:id="rId9"/>
    <p:sldId id="260" r:id="rId10"/>
    <p:sldId id="264" r:id="rId11"/>
    <p:sldId id="265" r:id="rId12"/>
    <p:sldId id="266" r:id="rId13"/>
    <p:sldId id="271" r:id="rId14"/>
    <p:sldId id="267" r:id="rId15"/>
    <p:sldId id="268" r:id="rId16"/>
    <p:sldId id="269" r:id="rId17"/>
    <p:sldId id="270" r:id="rId18"/>
    <p:sldId id="273" r:id="rId19"/>
    <p:sldId id="272" r:id="rId20"/>
    <p:sldId id="279" r:id="rId21"/>
    <p:sldId id="280" r:id="rId22"/>
    <p:sldId id="287" r:id="rId23"/>
    <p:sldId id="296" r:id="rId24"/>
    <p:sldId id="301" r:id="rId25"/>
    <p:sldId id="302" r:id="rId26"/>
    <p:sldId id="303" r:id="rId27"/>
    <p:sldId id="304" r:id="rId28"/>
    <p:sldId id="307" r:id="rId29"/>
    <p:sldId id="308" r:id="rId30"/>
    <p:sldId id="311" r:id="rId31"/>
    <p:sldId id="312" r:id="rId32"/>
    <p:sldId id="305" r:id="rId33"/>
    <p:sldId id="309" r:id="rId34"/>
    <p:sldId id="31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E6E1E7-E706-48C7-89AD-6B00A51DEE38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D9199-12BD-4C99-8B50-818CAA7FBD3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27150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D9199-12BD-4C99-8B50-818CAA7FBD32}" type="slidenum">
              <a:rPr lang="en-ZA" smtClean="0"/>
              <a:t>3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29901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0317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33857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80984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3998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88895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847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073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56587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01647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81388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482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C321C-A8E3-4C24-8A7D-A19894C28FF7}" type="datetimeFigureOut">
              <a:rPr lang="en-ZA" smtClean="0"/>
              <a:t>2014/07/03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B9B18-AB7C-429F-9E52-104D3765E7D6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9736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Developing Materials for L2 Science Learners 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err="1" smtClean="0"/>
              <a:t>Junia</a:t>
            </a:r>
            <a:r>
              <a:rPr lang="en-ZA" dirty="0" smtClean="0"/>
              <a:t> </a:t>
            </a:r>
            <a:r>
              <a:rPr lang="en-ZA" dirty="0" err="1" smtClean="0"/>
              <a:t>Ngoepe</a:t>
            </a:r>
            <a:r>
              <a:rPr lang="en-ZA" dirty="0" smtClean="0"/>
              <a:t> </a:t>
            </a:r>
          </a:p>
          <a:p>
            <a:r>
              <a:rPr lang="en-ZA" dirty="0" smtClean="0"/>
              <a:t>University of Limpopo</a:t>
            </a:r>
          </a:p>
          <a:p>
            <a:r>
              <a:rPr lang="en-ZA" dirty="0" smtClean="0"/>
              <a:t>South Africa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5272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Organisational Matters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Experienced expatriate staff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Accelerated staff development programme for locals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Weekly sectional meetings for teaching progress as well as materials development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Occasional content interdisciplinary meetings </a:t>
            </a:r>
            <a:endParaRPr lang="en-ZA" sz="2800" dirty="0">
              <a:ea typeface="Calibri"/>
              <a:cs typeface="Times New Roman"/>
            </a:endParaRPr>
          </a:p>
          <a:p>
            <a:r>
              <a:rPr lang="en-ZA" dirty="0" smtClean="0">
                <a:effectLst/>
                <a:latin typeface="Arial Unicode MS"/>
              </a:rPr>
              <a:t>Marks’ board at end of every term to monitor student progress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3983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Some Organisational Matters ( 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Mainly l</a:t>
            </a: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earner-centred approach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BSc EDP sticks to teaching 150 students on average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5 groups of 30 students in each of the 5 core subjects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5 contact periods per group per week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100" dirty="0" smtClean="0">
                <a:latin typeface="Arial Unicode MS"/>
                <a:ea typeface="Calibri"/>
                <a:cs typeface="Times New Roman"/>
              </a:rPr>
              <a:t>ESS compulsory &amp; non-repeat </a:t>
            </a:r>
            <a:endParaRPr lang="en-ZA" sz="31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Double-marking practised e.g. Biology and English ‘Woodlice experiment’ 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6168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Course Content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"/>
                <a:ea typeface="Calibri"/>
                <a:cs typeface="Times New Roman"/>
              </a:rPr>
              <a:t>ESS focuses on techniques and skills needed by students to become efficient and affective learners </a:t>
            </a:r>
            <a:endParaRPr lang="en-ZA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"/>
                <a:ea typeface="Calibri"/>
                <a:cs typeface="Times New Roman"/>
              </a:rPr>
              <a:t>These skills include reading and interpretation as well as writing and expression skills </a:t>
            </a:r>
            <a:endParaRPr lang="en-ZA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"/>
                <a:ea typeface="Calibri"/>
                <a:cs typeface="Times New Roman"/>
              </a:rPr>
              <a:t>The course also covers aspects of grammar which are of particular relevance to scientists or which have been identified as areas of weakness in students’ writing. </a:t>
            </a:r>
            <a:endParaRPr lang="en-ZA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2313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Course Content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7472" indent="-347472">
              <a:lnSpc>
                <a:spcPct val="115000"/>
              </a:lnSpc>
              <a:spcBef>
                <a:spcPts val="480"/>
              </a:spcBef>
              <a:spcAft>
                <a:spcPts val="1000"/>
              </a:spcAft>
              <a:buSzPts val="2000"/>
              <a:buFont typeface="Arial"/>
              <a:buChar char="•"/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Emphasis is also placed on the writing of clear, straightforward and grammatically correct sentences, and putting them together to make a cohesive </a:t>
            </a:r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whole </a:t>
            </a:r>
            <a:endParaRPr lang="en-ZA" dirty="0"/>
          </a:p>
          <a:p>
            <a:pPr marL="347472" indent="-347472">
              <a:lnSpc>
                <a:spcPct val="115000"/>
              </a:lnSpc>
              <a:spcBef>
                <a:spcPts val="480"/>
              </a:spcBef>
              <a:spcAft>
                <a:spcPts val="1000"/>
              </a:spcAft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ESS also endeavours to encourage both writing and verbalisation of concepts taught in other sections</a:t>
            </a: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12165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Materials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en-ZA" dirty="0" smtClean="0">
              <a:effectLst/>
              <a:latin typeface="Arial Unicode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Materials are potential tools for learning and are supposed to be generators of lively intellectually engaging activities (Pinto da Silva, 1993: 40) </a:t>
            </a:r>
            <a:endParaRPr lang="en-ZA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0618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Materials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lnSpc>
                <a:spcPct val="115000"/>
              </a:lnSpc>
              <a:spcBef>
                <a:spcPts val="720"/>
              </a:spcBef>
              <a:spcAft>
                <a:spcPts val="1000"/>
              </a:spcAft>
              <a:buSzPts val="3000"/>
              <a:buFont typeface="Arial"/>
              <a:buChar char="•"/>
            </a:pPr>
            <a:endParaRPr lang="en-ZA" sz="3000" dirty="0" smtClean="0">
              <a:solidFill>
                <a:srgbClr val="000000"/>
              </a:solidFill>
              <a:latin typeface="Arial Unicode MS"/>
              <a:ea typeface="Calibri"/>
              <a:cs typeface="Times New Roman"/>
            </a:endParaRPr>
          </a:p>
          <a:p>
            <a:pPr marL="347472" indent="-347472">
              <a:lnSpc>
                <a:spcPct val="115000"/>
              </a:lnSpc>
              <a:spcBef>
                <a:spcPts val="720"/>
              </a:spcBef>
              <a:spcAft>
                <a:spcPts val="1000"/>
              </a:spcAft>
              <a:buSzPts val="3000"/>
              <a:buFont typeface="Arial"/>
              <a:buChar char="•"/>
            </a:pPr>
            <a:r>
              <a:rPr lang="en-ZA" sz="3000" dirty="0" smtClean="0">
                <a:solidFill>
                  <a:srgbClr val="000000"/>
                </a:solidFill>
                <a:latin typeface="Arial Unicode MS"/>
                <a:ea typeface="Calibri"/>
                <a:cs typeface="Times New Roman"/>
              </a:rPr>
              <a:t>The </a:t>
            </a:r>
            <a:r>
              <a:rPr lang="en-ZA" sz="3000" dirty="0">
                <a:solidFill>
                  <a:srgbClr val="000000"/>
                </a:solidFill>
                <a:latin typeface="Arial Unicode MS"/>
                <a:ea typeface="Calibri"/>
                <a:cs typeface="Times New Roman"/>
              </a:rPr>
              <a:t>ultimate objective is that the materials used as well as the tasks performed should replicate what usually takes place beyond the classroom boundaries (</a:t>
            </a:r>
            <a:r>
              <a:rPr lang="en-ZA" sz="3000" dirty="0" err="1">
                <a:solidFill>
                  <a:srgbClr val="000000"/>
                </a:solidFill>
                <a:latin typeface="Arial Unicode MS"/>
                <a:ea typeface="Calibri"/>
                <a:cs typeface="Times New Roman"/>
              </a:rPr>
              <a:t>Ahellal</a:t>
            </a:r>
            <a:r>
              <a:rPr lang="en-ZA" sz="3000" dirty="0">
                <a:solidFill>
                  <a:srgbClr val="000000"/>
                </a:solidFill>
                <a:latin typeface="Arial Unicode MS"/>
                <a:ea typeface="Calibri"/>
                <a:cs typeface="Times New Roman"/>
              </a:rPr>
              <a:t>, 1990: 38</a:t>
            </a:r>
            <a:r>
              <a:rPr lang="en-ZA" sz="3000" dirty="0" smtClean="0">
                <a:solidFill>
                  <a:srgbClr val="000000"/>
                </a:solidFill>
                <a:latin typeface="Arial Unicode MS"/>
                <a:ea typeface="Calibri"/>
                <a:cs typeface="Times New Roman"/>
              </a:rPr>
              <a:t>)</a:t>
            </a:r>
            <a:endParaRPr lang="en-ZA" sz="3000" dirty="0" smtClean="0">
              <a:effectLst/>
            </a:endParaRPr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2429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Materials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>
                <a:effectLst/>
                <a:latin typeface="Arial"/>
                <a:ea typeface="Calibri"/>
              </a:rPr>
              <a:t>Lecturers should continually be concerned with asking themselves whether their materials are producing the results they intend to achieve </a:t>
            </a:r>
          </a:p>
          <a:p>
            <a:r>
              <a:rPr lang="en-ZA" dirty="0" smtClean="0">
                <a:effectLst/>
                <a:latin typeface="Arial"/>
                <a:ea typeface="Calibri"/>
              </a:rPr>
              <a:t>If not, how can </a:t>
            </a:r>
            <a:r>
              <a:rPr lang="en-ZA" dirty="0" smtClean="0">
                <a:latin typeface="Arial"/>
                <a:ea typeface="Calibri"/>
              </a:rPr>
              <a:t>they </a:t>
            </a:r>
            <a:r>
              <a:rPr lang="en-ZA" dirty="0" smtClean="0">
                <a:effectLst/>
                <a:latin typeface="Arial"/>
                <a:ea typeface="Calibri"/>
              </a:rPr>
              <a:t>improve or replace them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4005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Materials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ESS science materials could be characterised by </a:t>
            </a:r>
            <a:r>
              <a:rPr lang="en-ZA" dirty="0" err="1" smtClean="0">
                <a:effectLst/>
                <a:latin typeface="Arial Unicode MS"/>
                <a:ea typeface="Calibri"/>
                <a:cs typeface="Times New Roman"/>
              </a:rPr>
              <a:t>appropriacy</a:t>
            </a:r>
            <a:r>
              <a:rPr lang="en-ZA" dirty="0" smtClean="0">
                <a:latin typeface="Arial Unicode MS"/>
                <a:ea typeface="Calibri"/>
                <a:cs typeface="Times New Roman"/>
              </a:rPr>
              <a:t>, </a:t>
            </a: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 authenticity and be prepared in-house</a:t>
            </a:r>
            <a:endParaRPr lang="en-ZA" sz="2800" dirty="0">
              <a:ea typeface="Calibri"/>
              <a:cs typeface="Times New Roman"/>
            </a:endParaRPr>
          </a:p>
          <a:p>
            <a:r>
              <a:rPr lang="en-ZA" dirty="0" smtClean="0">
                <a:effectLst/>
                <a:latin typeface="Arial Unicode MS"/>
              </a:rPr>
              <a:t>They are also a combination of internationally – and locally produced materials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2372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ESS Materials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>
              <a:solidFill>
                <a:srgbClr val="000000"/>
              </a:solidFill>
              <a:latin typeface="Arial"/>
              <a:ea typeface="Calibri"/>
            </a:endParaRPr>
          </a:p>
          <a:p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</a:rPr>
              <a:t>5 </a:t>
            </a:r>
            <a:r>
              <a:rPr lang="en-ZA" dirty="0">
                <a:solidFill>
                  <a:srgbClr val="000000"/>
                </a:solidFill>
                <a:latin typeface="Arial"/>
                <a:ea typeface="Calibri"/>
              </a:rPr>
              <a:t>study </a:t>
            </a:r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</a:rPr>
              <a:t>notes </a:t>
            </a:r>
          </a:p>
          <a:p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</a:rPr>
              <a:t>Reference materials </a:t>
            </a:r>
          </a:p>
          <a:p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</a:rPr>
              <a:t>Adapted for cohorts of students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8351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Study Manuals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Grammar and Word Classes Module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Writing Module 1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Writing Module 2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Readings Comprehension Passages (Science Readings) </a:t>
            </a:r>
            <a:endParaRPr lang="en-ZA" dirty="0">
              <a:ea typeface="Calibri"/>
              <a:cs typeface="Times New Roman"/>
            </a:endParaRPr>
          </a:p>
          <a:p>
            <a:r>
              <a:rPr lang="en-ZA" dirty="0">
                <a:solidFill>
                  <a:srgbClr val="000000"/>
                </a:solidFill>
                <a:latin typeface="Arial"/>
                <a:ea typeface="Calibri"/>
              </a:rPr>
              <a:t>Listening Comprehension and Mini-lectures booklet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943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Outline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effectLst/>
                <a:latin typeface="Arial Unicode MS"/>
                <a:ea typeface="Calibri"/>
                <a:cs typeface="Times New Roman"/>
              </a:rPr>
              <a:t>Goal(s) </a:t>
            </a:r>
            <a:endParaRPr lang="en-ZA" sz="3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effectLst/>
                <a:latin typeface="Arial Unicode MS"/>
                <a:ea typeface="Calibri"/>
                <a:cs typeface="Times New Roman"/>
              </a:rPr>
              <a:t>Students Background </a:t>
            </a:r>
            <a:endParaRPr lang="en-ZA" sz="3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effectLst/>
                <a:latin typeface="Arial Unicode MS"/>
                <a:ea typeface="Calibri"/>
                <a:cs typeface="Times New Roman"/>
              </a:rPr>
              <a:t>Teaching Team </a:t>
            </a:r>
            <a:endParaRPr lang="en-ZA" sz="3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effectLst/>
                <a:latin typeface="Arial Unicode MS"/>
                <a:ea typeface="Calibri"/>
                <a:cs typeface="Times New Roman"/>
              </a:rPr>
              <a:t>Curriculum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latin typeface="Arial Unicode MS"/>
                <a:ea typeface="Calibri"/>
                <a:cs typeface="Times New Roman"/>
              </a:rPr>
              <a:t>Organisational Matters </a:t>
            </a:r>
            <a:endParaRPr lang="en-ZA" sz="3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latin typeface="Arial Unicode MS"/>
                <a:ea typeface="Calibri"/>
                <a:cs typeface="Times New Roman"/>
              </a:rPr>
              <a:t>Course Content </a:t>
            </a:r>
            <a:endParaRPr lang="en-ZA" sz="3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3000" dirty="0" smtClean="0">
                <a:effectLst/>
                <a:latin typeface="Arial Unicode MS"/>
                <a:ea typeface="Calibri"/>
                <a:cs typeface="Times New Roman"/>
              </a:rPr>
              <a:t>Materials </a:t>
            </a:r>
            <a:endParaRPr lang="en-ZA" sz="30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18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Grammar &amp; Word Classes Module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8 Units: </a:t>
            </a:r>
          </a:p>
          <a:p>
            <a:pPr marL="0" indent="0">
              <a:buNone/>
            </a:pPr>
            <a:endParaRPr lang="en-ZA" dirty="0" smtClean="0"/>
          </a:p>
          <a:p>
            <a:r>
              <a:rPr lang="en-ZA" dirty="0" smtClean="0"/>
              <a:t>Singular &amp; Plural Form of the Verb</a:t>
            </a:r>
          </a:p>
          <a:p>
            <a:r>
              <a:rPr lang="en-ZA" dirty="0" smtClean="0"/>
              <a:t>The Impersonal Scientific Style – The Passive </a:t>
            </a:r>
          </a:p>
          <a:p>
            <a:r>
              <a:rPr lang="en-ZA" dirty="0" smtClean="0"/>
              <a:t> Modality </a:t>
            </a:r>
          </a:p>
          <a:p>
            <a:r>
              <a:rPr lang="en-ZA" dirty="0" smtClean="0"/>
              <a:t>Word Classes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4555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Grammar &amp; Word Classes (Cont</a:t>
            </a:r>
            <a:r>
              <a:rPr lang="en-ZA" dirty="0"/>
              <a:t>.</a:t>
            </a:r>
            <a:r>
              <a:rPr lang="en-ZA" dirty="0" smtClean="0"/>
              <a:t>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7472" indent="-347472">
              <a:spcBef>
                <a:spcPts val="768"/>
              </a:spcBef>
              <a:buSzPts val="3200"/>
              <a:buFont typeface="Arial"/>
              <a:buChar char="•"/>
            </a:pPr>
            <a:r>
              <a:rPr lang="en-ZA" dirty="0">
                <a:solidFill>
                  <a:srgbClr val="000000"/>
                </a:solidFill>
              </a:rPr>
              <a:t>Countable &amp; Uncountable Nouns </a:t>
            </a:r>
            <a:endParaRPr lang="en-ZA" dirty="0"/>
          </a:p>
          <a:p>
            <a:pPr marL="347472" indent="-347472">
              <a:spcBef>
                <a:spcPts val="768"/>
              </a:spcBef>
            </a:pPr>
            <a:r>
              <a:rPr lang="en-ZA" dirty="0">
                <a:solidFill>
                  <a:srgbClr val="000000"/>
                </a:solidFill>
              </a:rPr>
              <a:t>Using the Dictionary to Find Meanings </a:t>
            </a:r>
            <a:endParaRPr lang="en-ZA" dirty="0" smtClean="0">
              <a:solidFill>
                <a:srgbClr val="000000"/>
              </a:solidFill>
            </a:endParaRPr>
          </a:p>
          <a:p>
            <a:pPr marL="347472" indent="-347472">
              <a:spcBef>
                <a:spcPts val="768"/>
              </a:spcBef>
            </a:pPr>
            <a:r>
              <a:rPr lang="en-ZA" dirty="0" smtClean="0">
                <a:solidFill>
                  <a:srgbClr val="000000"/>
                </a:solidFill>
              </a:rPr>
              <a:t>Linking Devices </a:t>
            </a:r>
          </a:p>
          <a:p>
            <a:pPr marL="347472" indent="-347472">
              <a:spcBef>
                <a:spcPts val="768"/>
              </a:spcBef>
            </a:pPr>
            <a:r>
              <a:rPr lang="en-ZA" dirty="0" smtClean="0">
                <a:solidFill>
                  <a:srgbClr val="000000"/>
                </a:solidFill>
              </a:rPr>
              <a:t>General &amp; Specific Sentences </a:t>
            </a:r>
          </a:p>
          <a:p>
            <a:pPr marL="347472" indent="-347472">
              <a:spcBef>
                <a:spcPts val="768"/>
              </a:spcBef>
            </a:pPr>
            <a:r>
              <a:rPr lang="en-ZA" dirty="0" smtClean="0">
                <a:solidFill>
                  <a:srgbClr val="000000"/>
                </a:solidFill>
              </a:rPr>
              <a:t>Supplementary Exercises</a:t>
            </a:r>
          </a:p>
          <a:p>
            <a:pPr marL="347472" indent="-347472">
              <a:spcBef>
                <a:spcPts val="768"/>
              </a:spcBef>
            </a:pPr>
            <a:endParaRPr lang="en-ZA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19028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Writing Module 1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5 Units </a:t>
            </a:r>
          </a:p>
          <a:p>
            <a:r>
              <a:rPr lang="en-ZA" dirty="0" smtClean="0"/>
              <a:t>Cause &amp; Effect  </a:t>
            </a:r>
          </a:p>
          <a:p>
            <a:r>
              <a:rPr lang="en-ZA" dirty="0" smtClean="0"/>
              <a:t>Quantity &amp; Comparison</a:t>
            </a:r>
          </a:p>
          <a:p>
            <a:r>
              <a:rPr lang="en-ZA" dirty="0" smtClean="0"/>
              <a:t>Relationships </a:t>
            </a:r>
          </a:p>
          <a:p>
            <a:r>
              <a:rPr lang="en-ZA" dirty="0" smtClean="0"/>
              <a:t>Describing Structure, Content &amp; Function</a:t>
            </a:r>
          </a:p>
          <a:p>
            <a:r>
              <a:rPr lang="en-ZA" dirty="0" smtClean="0"/>
              <a:t>The Passive 2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186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Writing Module 2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ZA" dirty="0" smtClean="0"/>
              <a:t>2 Units </a:t>
            </a:r>
          </a:p>
          <a:p>
            <a:r>
              <a:rPr lang="en-ZA" dirty="0" smtClean="0"/>
              <a:t>Describing Graphs </a:t>
            </a:r>
          </a:p>
          <a:p>
            <a:r>
              <a:rPr lang="en-ZA" dirty="0" smtClean="0"/>
              <a:t>Note-taking &amp; Note-making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572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Reading Comprehension Passages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14 Science Readings (include questions/tasks)</a:t>
            </a:r>
            <a:r>
              <a:rPr lang="en-ZA" dirty="0">
                <a:latin typeface="Arial Unicode MS"/>
                <a:ea typeface="Calibri"/>
                <a:cs typeface="Times New Roman"/>
              </a:rPr>
              <a:t>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Energy and related problems in Malawi 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The motor car and pollution		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Sick miners pay full price for gold 		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Wake-up call for world’s health 		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The rise and rise of Pakistan’s people 						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27661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Reading Comprehension Passages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Contraception for elephants – a viable option? 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The world’s food 								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Pollution and lung cancer 							</a:t>
            </a:r>
            <a:r>
              <a:rPr lang="en-ZA" dirty="0" smtClean="0">
                <a:latin typeface="Arial Unicode MS"/>
                <a:ea typeface="Calibri"/>
                <a:cs typeface="Times New Roman"/>
              </a:rPr>
              <a:t>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Back to the days of deadly smock 					</a:t>
            </a:r>
            <a:endParaRPr lang="en-ZA" sz="2800" dirty="0">
              <a:ea typeface="Calibri"/>
              <a:cs typeface="Times New Roman"/>
            </a:endParaRPr>
          </a:p>
          <a:p>
            <a:r>
              <a:rPr lang="en-ZA" dirty="0">
                <a:latin typeface="Arial Unicode MS"/>
              </a:rPr>
              <a:t>Will it get any worse? 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0158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Reading Comprehension Passages (Cont.)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 Unicode MS"/>
                <a:ea typeface="Calibri"/>
                <a:cs typeface="Times New Roman"/>
              </a:rPr>
              <a:t>Less is more 				</a:t>
            </a:r>
            <a:endParaRPr lang="en-ZA" dirty="0" smtClean="0">
              <a:latin typeface="Arial Unicode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Lead blights </a:t>
            </a:r>
            <a:r>
              <a:rPr lang="en-ZA" dirty="0">
                <a:latin typeface="Arial Unicode MS"/>
                <a:ea typeface="Calibri"/>
                <a:cs typeface="Times New Roman"/>
              </a:rPr>
              <a:t>the future of Africa’s </a:t>
            </a:r>
            <a:r>
              <a:rPr lang="en-ZA" dirty="0" smtClean="0">
                <a:latin typeface="Arial Unicode MS"/>
                <a:ea typeface="Calibri"/>
                <a:cs typeface="Times New Roman"/>
              </a:rPr>
              <a:t>children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Greenhouse </a:t>
            </a:r>
            <a:r>
              <a:rPr lang="en-ZA" dirty="0">
                <a:latin typeface="Arial Unicode MS"/>
                <a:ea typeface="Calibri"/>
                <a:cs typeface="Times New Roman"/>
              </a:rPr>
              <a:t>gases and the global warming trend  				</a:t>
            </a:r>
            <a:endParaRPr lang="en-ZA" sz="2800" dirty="0">
              <a:ea typeface="Calibri"/>
              <a:cs typeface="Times New Roman"/>
            </a:endParaRPr>
          </a:p>
          <a:p>
            <a:r>
              <a:rPr lang="en-ZA" dirty="0">
                <a:latin typeface="Arial Unicode MS"/>
              </a:rPr>
              <a:t>The social costs of excessive alcohol consumption 		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74697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Listening Comprehension Mini-lectures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These lectures are for note-taking practice</a:t>
            </a:r>
          </a:p>
          <a:p>
            <a:r>
              <a:rPr lang="en-ZA" dirty="0" smtClean="0"/>
              <a:t>The lecturer simulates a lecture while students take notes</a:t>
            </a:r>
          </a:p>
          <a:p>
            <a:r>
              <a:rPr lang="en-ZA" dirty="0" smtClean="0"/>
              <a:t>Mini – lectures are ‘The Field Trip, Energy, The Noble Gases, The Preservation of Food’, etc. </a:t>
            </a:r>
          </a:p>
          <a:p>
            <a:r>
              <a:rPr lang="en-ZA" dirty="0" smtClean="0"/>
              <a:t>Students do pertinent exercises pre- or post mini-lectures attendance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740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 Materials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en-ZA" dirty="0">
                <a:latin typeface="Arial"/>
                <a:ea typeface="Calibri"/>
                <a:cs typeface="Times New Roman"/>
              </a:rPr>
              <a:t>The following reference materials complement study materials</a:t>
            </a: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 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"/>
                <a:ea typeface="Calibri"/>
                <a:cs typeface="Times New Roman"/>
              </a:rPr>
              <a:t>The Oxford Paperback Thesaurus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"/>
                <a:ea typeface="Calibri"/>
                <a:cs typeface="Times New Roman"/>
              </a:rPr>
              <a:t>Longman Dictionary of Contemporary English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"/>
                <a:ea typeface="Calibri"/>
                <a:cs typeface="Times New Roman"/>
              </a:rPr>
              <a:t>Oxford Dictionary of Science</a:t>
            </a:r>
            <a:endParaRPr lang="en-ZA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>
                <a:latin typeface="Arial"/>
                <a:ea typeface="Calibri"/>
                <a:cs typeface="Times New Roman"/>
              </a:rPr>
              <a:t>Practical English Usage, International Student’s Edition</a:t>
            </a:r>
            <a:endParaRPr lang="en-ZA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31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 Materials ( Cont.)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>
              <a:spcAft>
                <a:spcPts val="0"/>
              </a:spcAft>
            </a:pPr>
            <a:endParaRPr lang="en-US" dirty="0" smtClean="0">
              <a:latin typeface="Arial Unicode MS"/>
              <a:ea typeface="Times New Roman"/>
            </a:endParaRPr>
          </a:p>
          <a:p>
            <a:pPr marL="347472" indent="-347472" algn="just">
              <a:lnSpc>
                <a:spcPct val="115000"/>
              </a:lnSpc>
              <a:spcBef>
                <a:spcPts val="648"/>
              </a:spcBef>
              <a:spcAft>
                <a:spcPts val="1000"/>
              </a:spcAft>
              <a:buSzPts val="2700"/>
              <a:buFont typeface="Arial"/>
              <a:buChar char="•"/>
            </a:pPr>
            <a:r>
              <a:rPr lang="en-ZA" dirty="0">
                <a:solidFill>
                  <a:srgbClr val="000000"/>
                </a:solidFill>
                <a:latin typeface="Arial"/>
                <a:ea typeface="Calibri"/>
                <a:cs typeface="Times New Roman"/>
              </a:rPr>
              <a:t>UNIFY Student Handbook </a:t>
            </a:r>
            <a:endParaRPr lang="en-ZA" dirty="0"/>
          </a:p>
          <a:p>
            <a:pPr marL="228600">
              <a:spcAft>
                <a:spcPts val="0"/>
              </a:spcAft>
            </a:pPr>
            <a:r>
              <a:rPr lang="en-US" dirty="0" smtClean="0">
                <a:latin typeface="Arial Unicode MS"/>
                <a:ea typeface="Times New Roman"/>
              </a:rPr>
              <a:t>Periodicals </a:t>
            </a:r>
            <a:r>
              <a:rPr lang="en-US" dirty="0">
                <a:latin typeface="Arial Unicode MS"/>
                <a:ea typeface="Times New Roman"/>
              </a:rPr>
              <a:t>such as ‘New Scientist’ and </a:t>
            </a:r>
            <a:r>
              <a:rPr lang="en-US" dirty="0" smtClean="0">
                <a:latin typeface="Arial Unicode MS"/>
                <a:ea typeface="Times New Roman"/>
              </a:rPr>
              <a:t>‘The Mail </a:t>
            </a:r>
            <a:r>
              <a:rPr lang="en-US" dirty="0">
                <a:latin typeface="Arial Unicode MS"/>
                <a:ea typeface="Times New Roman"/>
              </a:rPr>
              <a:t>and Guardian</a:t>
            </a:r>
            <a:r>
              <a:rPr lang="en-US" dirty="0" smtClean="0">
                <a:latin typeface="Arial Unicode MS"/>
                <a:ea typeface="Times New Roman"/>
              </a:rPr>
              <a:t>’</a:t>
            </a:r>
          </a:p>
          <a:p>
            <a:pPr marL="228600">
              <a:spcAft>
                <a:spcPts val="0"/>
              </a:spcAft>
            </a:pPr>
            <a:r>
              <a:rPr lang="en-US" dirty="0" smtClean="0">
                <a:latin typeface="Arial Unicode MS"/>
                <a:ea typeface="Times New Roman"/>
              </a:rPr>
              <a:t>Websites </a:t>
            </a:r>
            <a:r>
              <a:rPr lang="en-US" dirty="0">
                <a:latin typeface="Arial Unicode MS"/>
                <a:ea typeface="Times New Roman"/>
              </a:rPr>
              <a:t>such as ‘Google’, ‘Yahoo’, ‘Mamma’ and ‘Wikipedia’ </a:t>
            </a:r>
            <a:endParaRPr lang="en-ZA" sz="2700" dirty="0"/>
          </a:p>
          <a:p>
            <a:pPr marL="228600">
              <a:spcAft>
                <a:spcPts val="0"/>
              </a:spcAft>
            </a:pPr>
            <a:endParaRPr lang="en-ZA" dirty="0">
              <a:latin typeface="Times New Roman"/>
              <a:ea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27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Introduction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Previously disadvantaged English second language science learners at University of Limpopo (UL) need support. </a:t>
            </a:r>
          </a:p>
          <a:p>
            <a:r>
              <a:rPr lang="en-ZA" dirty="0" smtClean="0"/>
              <a:t>This can be in the form of specific materials for these students who have shown potential to succeed in Maths and the Sciences. 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5238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Methodology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Students sit for a language of science pre – test </a:t>
            </a:r>
          </a:p>
          <a:p>
            <a:r>
              <a:rPr lang="en-ZA" dirty="0" smtClean="0"/>
              <a:t>Materials suitable for identified needs </a:t>
            </a:r>
            <a:r>
              <a:rPr lang="en-ZA" dirty="0" smtClean="0"/>
              <a:t>are used </a:t>
            </a:r>
            <a:r>
              <a:rPr lang="en-ZA" dirty="0" smtClean="0"/>
              <a:t>for the cohort of students </a:t>
            </a:r>
          </a:p>
          <a:p>
            <a:r>
              <a:rPr lang="en-ZA" dirty="0" smtClean="0"/>
              <a:t>Students sit for a language of science post – test after materials were used </a:t>
            </a:r>
          </a:p>
          <a:p>
            <a:r>
              <a:rPr lang="en-ZA" dirty="0" smtClean="0"/>
              <a:t>Performance in the 2 tests compared 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644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Results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Students perform significantly better in post – test</a:t>
            </a:r>
          </a:p>
          <a:p>
            <a:r>
              <a:rPr lang="en-ZA" dirty="0" smtClean="0"/>
              <a:t>Specific materials be developed for cohorts of disadvantaged English language students in the sciences</a:t>
            </a:r>
          </a:p>
          <a:p>
            <a:r>
              <a:rPr lang="en-ZA" dirty="0" smtClean="0"/>
              <a:t>The number of disadvantaged students who succeed in Maths and the Sciences </a:t>
            </a:r>
            <a:r>
              <a:rPr lang="en-ZA" smtClean="0"/>
              <a:t>will increase, </a:t>
            </a:r>
            <a:r>
              <a:rPr lang="en-ZA" dirty="0" smtClean="0"/>
              <a:t>in the long term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854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Conclusion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If language and content teaching </a:t>
            </a:r>
            <a:r>
              <a:rPr lang="en-ZA" smtClean="0"/>
              <a:t>staff work </a:t>
            </a:r>
            <a:r>
              <a:rPr lang="en-ZA" dirty="0" smtClean="0"/>
              <a:t>in concert towards improving second language science learners’ proficiency,  the number of students who succeed in the sciences will increase. 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88302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References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AHELLAL, M. 1990. Using Authentic Materials in the Classroom: Theoretical Assumptions and Practical Considerations. </a:t>
            </a:r>
            <a:r>
              <a:rPr lang="en-US" sz="1600" i="1" dirty="0">
                <a:solidFill>
                  <a:srgbClr val="000000"/>
                </a:solidFill>
                <a:latin typeface="Arial"/>
                <a:ea typeface="Times New Roman"/>
              </a:rPr>
              <a:t>English Teaching Forum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, 28(2): 37-38.</a:t>
            </a:r>
            <a:r>
              <a:rPr lang="en-US" sz="1600" b="1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en-US" sz="1600" b="1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HUTCHINSON, T.  &amp; WATERS, A. 1987. English for Specific Purposes. Cambridge:  Cambridge University Press. </a:t>
            </a:r>
            <a:endParaRPr lang="en-US" sz="16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JANSEN, J., NTSHINGILA-KHOSA, R. &amp; CRANFIELD, C. 2005. University of the North Mathematics and Science Foundation Year (UNIFY) Phase II. Final (Ex-Post) Evaluation. Unpublished Report. Pretoria: European Union Commission. </a:t>
            </a:r>
            <a:endParaRPr lang="en-ZA" sz="1600" dirty="0"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Times New Roman"/>
              </a:rPr>
              <a:t>NGOEPE L. J. 2007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. The University of Limpopo Mathematics and Science 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ea typeface="Times New Roman"/>
              </a:rPr>
              <a:t>foundation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year course in English and Study Skills: an evaluation. Potchefstroom: North West University (Thesis – PhD). </a:t>
            </a:r>
            <a:endParaRPr lang="en-US" sz="1600" dirty="0" smtClean="0">
              <a:solidFill>
                <a:srgbClr val="000000"/>
              </a:solidFill>
              <a:latin typeface="Arial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en-US" sz="1600" dirty="0" smtClean="0">
                <a:solidFill>
                  <a:srgbClr val="000000"/>
                </a:solidFill>
                <a:latin typeface="Arial"/>
                <a:ea typeface="Times New Roman"/>
              </a:rPr>
              <a:t>PINTO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DA SILVA, C.1993. ESP: Back to Methodology. </a:t>
            </a:r>
            <a:r>
              <a:rPr lang="en-US" sz="1600" i="1" dirty="0">
                <a:solidFill>
                  <a:srgbClr val="000000"/>
                </a:solidFill>
                <a:latin typeface="Arial"/>
                <a:ea typeface="Times New Roman"/>
              </a:rPr>
              <a:t>English Teaching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r>
              <a:rPr lang="en-US" sz="1600" i="1" dirty="0">
                <a:solidFill>
                  <a:srgbClr val="000000"/>
                </a:solidFill>
                <a:latin typeface="Arial"/>
                <a:ea typeface="Times New Roman"/>
              </a:rPr>
              <a:t>Forum, </a:t>
            </a:r>
            <a:r>
              <a:rPr lang="en-US" sz="1600" dirty="0">
                <a:solidFill>
                  <a:srgbClr val="000000"/>
                </a:solidFill>
                <a:latin typeface="Arial"/>
                <a:ea typeface="Times New Roman"/>
              </a:rPr>
              <a:t>31(2): 40-41. </a:t>
            </a:r>
            <a:endParaRPr lang="en-ZA" sz="1600" dirty="0">
              <a:latin typeface="Times New Roman"/>
              <a:ea typeface="Times New Roman"/>
            </a:endParaRPr>
          </a:p>
          <a:p>
            <a:endParaRPr lang="en-ZA" sz="1600" dirty="0"/>
          </a:p>
        </p:txBody>
      </p:sp>
    </p:spTree>
    <p:extLst>
      <p:ext uri="{BB962C8B-B14F-4D97-AF65-F5344CB8AC3E}">
        <p14:creationId xmlns:p14="http://schemas.microsoft.com/office/powerpoint/2010/main" val="231408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Thank you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r>
              <a:rPr lang="en-ZA" dirty="0" smtClean="0"/>
              <a:t>		</a:t>
            </a:r>
            <a:r>
              <a:rPr lang="en-ZA" sz="4000" dirty="0" smtClean="0"/>
              <a:t>Any Questions?</a:t>
            </a:r>
          </a:p>
          <a:p>
            <a:pPr marL="0" indent="0">
              <a:buNone/>
            </a:pPr>
            <a:endParaRPr lang="en-ZA" sz="4000" dirty="0" smtClean="0"/>
          </a:p>
          <a:p>
            <a:pPr marL="0" indent="0">
              <a:buNone/>
            </a:pPr>
            <a:r>
              <a:rPr lang="en-ZA" sz="4000" dirty="0" smtClean="0"/>
              <a:t>junia.ngoepe@gmail.com </a:t>
            </a:r>
            <a:endParaRPr lang="en-ZA" sz="4000" dirty="0"/>
          </a:p>
        </p:txBody>
      </p:sp>
    </p:spTree>
    <p:extLst>
      <p:ext uri="{BB962C8B-B14F-4D97-AF65-F5344CB8AC3E}">
        <p14:creationId xmlns:p14="http://schemas.microsoft.com/office/powerpoint/2010/main" val="103896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Programme Goal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Bachelor of Science Extended Degree Programme (BSc EDP) as known as UNIFY</a:t>
            </a:r>
            <a:endParaRPr lang="en-ZA" sz="2800" dirty="0"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 long-term goal is to enable more black students to enter a science-based programme to make a good start with degree-level work</a:t>
            </a:r>
            <a:r>
              <a:rPr lang="en-ZA" dirty="0">
                <a:latin typeface="Arial Unicode MS"/>
                <a:ea typeface="Calibri"/>
                <a:cs typeface="Times New Roman"/>
              </a:rPr>
              <a:t> </a:t>
            </a:r>
            <a:endParaRPr lang="en-ZA" dirty="0" smtClean="0">
              <a:effectLst/>
              <a:latin typeface="Arial Unicode MS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This will lead to more graduates in the fields of Natural Sciences, Pharmacy, Optometry, Medical Sciences and Agriculture 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4490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English &amp; Study Skills (ESS) Goal(s)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 students’ academic and general proficiency in English should improve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T</a:t>
            </a: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hey should acquire language and study skills which will enhance their academic performance in Mathematics and the Sciences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873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Students’ Background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They are at the threshold of studying at university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Obtained a National Senior Certificate (NSC) qualification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Have passed NSC General English (GE)</a:t>
            </a:r>
            <a:endParaRPr lang="en-ZA" dirty="0" smtClean="0">
              <a:effectLst/>
              <a:latin typeface="Arial Unicode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latin typeface="Arial Unicode MS"/>
                <a:ea typeface="Calibri"/>
                <a:cs typeface="Times New Roman"/>
              </a:rPr>
              <a:t>B</a:t>
            </a: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ut did not qualify to be admitted into the Science faculty at the University of Limpopo (UL)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They have shown potential to succeed in the sciences 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They are L2 speakers of English 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6656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Student Background (Cont.)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English is the language of tuition at UL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They are taught science in English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They have been educationally disadvantaged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Had inadequate access to educational services and opportunities to develop their full potential as students in Mathematics and the Natural Sciences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Most will be first generation university graduates  in their families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38580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Teaching Team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Made up of language and content lecturers</a:t>
            </a:r>
            <a:endParaRPr lang="en-ZA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Local and expatriate staff, at inception </a:t>
            </a:r>
            <a:endParaRPr lang="en-ZA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Qualified local teachers have taught at NSC level before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latin typeface="Arial Unicode MS"/>
                <a:ea typeface="Calibri"/>
                <a:cs typeface="Times New Roman"/>
              </a:rPr>
              <a:t>Locals qualify to teach at University ( M &amp; D levels)</a:t>
            </a:r>
            <a:endParaRPr lang="en-ZA" sz="2400" dirty="0" smtClean="0">
              <a:effectLst/>
              <a:latin typeface="Arial Unicode MS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Language lecturers have some science background</a:t>
            </a:r>
            <a:endParaRPr lang="en-ZA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Expatriates experienced in science education matters</a:t>
            </a:r>
            <a:endParaRPr lang="en-ZA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sz="2400" dirty="0" smtClean="0">
                <a:effectLst/>
                <a:latin typeface="Arial Unicode MS"/>
                <a:ea typeface="Calibri"/>
                <a:cs typeface="Times New Roman"/>
              </a:rPr>
              <a:t>Locals needed training in science education</a:t>
            </a:r>
            <a:endParaRPr lang="en-ZA" sz="2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endParaRPr lang="en-ZA" sz="2400" dirty="0">
              <a:ea typeface="Calibri"/>
              <a:cs typeface="Times New Roman"/>
            </a:endParaRPr>
          </a:p>
          <a:p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207647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Curriculum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Biology, Chemistry, Mathematics, Physics &amp; ESS, and Computer Literacy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Programme curriculum is interdisciplinary in nature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ESS is an intensive pre-study course (i.e. foundation) in an English – medium institution  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Course starts with a diagnostic test</a:t>
            </a:r>
            <a:endParaRPr lang="en-ZA" sz="28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There are contact sessions and tutorials &amp; </a:t>
            </a:r>
            <a:r>
              <a:rPr lang="en-ZA" dirty="0" err="1" smtClean="0">
                <a:effectLst/>
                <a:latin typeface="Arial Unicode MS"/>
                <a:ea typeface="Calibri"/>
                <a:cs typeface="Times New Roman"/>
              </a:rPr>
              <a:t>practicals</a:t>
            </a:r>
            <a:r>
              <a:rPr lang="en-ZA" dirty="0" smtClean="0">
                <a:effectLst/>
                <a:latin typeface="Arial Unicode MS"/>
                <a:ea typeface="Calibri"/>
                <a:cs typeface="Times New Roman"/>
              </a:rPr>
              <a:t> are included e.g. Project</a:t>
            </a:r>
            <a:endParaRPr lang="en-ZA" sz="2800" dirty="0">
              <a:ea typeface="Calibri"/>
              <a:cs typeface="Times New Roman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5739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1251</Words>
  <Application>Microsoft Office PowerPoint</Application>
  <PresentationFormat>On-screen Show (4:3)</PresentationFormat>
  <Paragraphs>174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Developing Materials for L2 Science Learners </vt:lpstr>
      <vt:lpstr>Outline </vt:lpstr>
      <vt:lpstr>Introduction</vt:lpstr>
      <vt:lpstr>Programme Goal</vt:lpstr>
      <vt:lpstr>English &amp; Study Skills (ESS) Goal(s)</vt:lpstr>
      <vt:lpstr>Students’ Background </vt:lpstr>
      <vt:lpstr>Student Background (Cont.) </vt:lpstr>
      <vt:lpstr>Teaching Team </vt:lpstr>
      <vt:lpstr>Curriculum</vt:lpstr>
      <vt:lpstr>Some Organisational Matters</vt:lpstr>
      <vt:lpstr>Some Organisational Matters ( Cont.)</vt:lpstr>
      <vt:lpstr>Course Content </vt:lpstr>
      <vt:lpstr>Course Content (Cont.)</vt:lpstr>
      <vt:lpstr>Materials </vt:lpstr>
      <vt:lpstr>Materials (Cont.)</vt:lpstr>
      <vt:lpstr>Materials (Cont.)</vt:lpstr>
      <vt:lpstr>Materials (Cont.)</vt:lpstr>
      <vt:lpstr>ESS Materials</vt:lpstr>
      <vt:lpstr>Study Manuals</vt:lpstr>
      <vt:lpstr>Grammar &amp; Word Classes Module </vt:lpstr>
      <vt:lpstr>Grammar &amp; Word Classes (Cont.)</vt:lpstr>
      <vt:lpstr>Writing Module 1 </vt:lpstr>
      <vt:lpstr>Writing Module 2 </vt:lpstr>
      <vt:lpstr>Reading Comprehension Passages</vt:lpstr>
      <vt:lpstr>Reading Comprehension Passages (Cont.)</vt:lpstr>
      <vt:lpstr>Reading Comprehension Passages (Cont.)</vt:lpstr>
      <vt:lpstr>Listening Comprehension Mini-lectures</vt:lpstr>
      <vt:lpstr>Reference Materials</vt:lpstr>
      <vt:lpstr>Reference Materials ( Cont.)</vt:lpstr>
      <vt:lpstr>Methodology </vt:lpstr>
      <vt:lpstr>Results </vt:lpstr>
      <vt:lpstr>Conclusion </vt:lpstr>
      <vt:lpstr>References 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2014 MATSDA</dc:title>
  <dc:creator>Ngoepe, Lucia</dc:creator>
  <cp:lastModifiedBy>Ngoepe, Lucia</cp:lastModifiedBy>
  <cp:revision>156</cp:revision>
  <dcterms:created xsi:type="dcterms:W3CDTF">2014-06-18T17:22:05Z</dcterms:created>
  <dcterms:modified xsi:type="dcterms:W3CDTF">2014-07-03T18:31:46Z</dcterms:modified>
</cp:coreProperties>
</file>