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70" r:id="rId6"/>
    <p:sldId id="285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69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LL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difficult</c:v>
                </c:pt>
                <c:pt idx="1">
                  <c:v>medium</c:v>
                </c:pt>
                <c:pt idx="2">
                  <c:v>easy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52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BtheB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difficult</c:v>
                </c:pt>
                <c:pt idx="1">
                  <c:v>medium</c:v>
                </c:pt>
                <c:pt idx="2">
                  <c:v>easy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</c:v>
                </c:pt>
                <c:pt idx="1">
                  <c:v>48</c:v>
                </c:pt>
                <c:pt idx="2">
                  <c:v>0</c:v>
                </c:pt>
              </c:numCache>
            </c:numRef>
          </c:val>
        </c:ser>
        <c:axId val="105840000"/>
        <c:axId val="46670976"/>
      </c:barChart>
      <c:catAx>
        <c:axId val="105840000"/>
        <c:scaling>
          <c:orientation val="minMax"/>
        </c:scaling>
        <c:axPos val="b"/>
        <c:tickLblPos val="nextTo"/>
        <c:crossAx val="46670976"/>
        <c:crosses val="autoZero"/>
        <c:auto val="1"/>
        <c:lblAlgn val="ctr"/>
        <c:lblOffset val="100"/>
      </c:catAx>
      <c:valAx>
        <c:axId val="46670976"/>
        <c:scaling>
          <c:orientation val="minMax"/>
        </c:scaling>
        <c:axPos val="l"/>
        <c:majorGridlines/>
        <c:numFmt formatCode="General" sourceLinked="1"/>
        <c:tickLblPos val="nextTo"/>
        <c:crossAx val="105840000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spPr>
        <a:ln>
          <a:solidFill>
            <a:schemeClr val="accent3">
              <a:lumMod val="60000"/>
              <a:lumOff val="40000"/>
            </a:schemeClr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LL</c:v>
                </c:pt>
              </c:strCache>
            </c:strRef>
          </c:tx>
          <c:cat>
            <c:strRef>
              <c:f>Sayfa1!$A$2:$A$5</c:f>
              <c:strCache>
                <c:ptCount val="3"/>
                <c:pt idx="0">
                  <c:v>very</c:v>
                </c:pt>
                <c:pt idx="1">
                  <c:v>medium</c:v>
                </c:pt>
                <c:pt idx="2">
                  <c:v>little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20</c:v>
                </c:pt>
                <c:pt idx="1">
                  <c:v>68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BtheB</c:v>
                </c:pt>
              </c:strCache>
            </c:strRef>
          </c:tx>
          <c:cat>
            <c:strRef>
              <c:f>Sayfa1!$A$2:$A$5</c:f>
              <c:strCache>
                <c:ptCount val="3"/>
                <c:pt idx="0">
                  <c:v>very</c:v>
                </c:pt>
                <c:pt idx="1">
                  <c:v>medium</c:v>
                </c:pt>
                <c:pt idx="2">
                  <c:v>little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38</c:v>
                </c:pt>
                <c:pt idx="1">
                  <c:v>57</c:v>
                </c:pt>
                <c:pt idx="2">
                  <c:v>12</c:v>
                </c:pt>
              </c:numCache>
            </c:numRef>
          </c:val>
        </c:ser>
        <c:axId val="105830272"/>
        <c:axId val="105831808"/>
      </c:barChart>
      <c:catAx>
        <c:axId val="105830272"/>
        <c:scaling>
          <c:orientation val="minMax"/>
        </c:scaling>
        <c:axPos val="b"/>
        <c:tickLblPos val="nextTo"/>
        <c:crossAx val="105831808"/>
        <c:crosses val="autoZero"/>
        <c:auto val="1"/>
        <c:lblAlgn val="ctr"/>
        <c:lblOffset val="100"/>
      </c:catAx>
      <c:valAx>
        <c:axId val="105831808"/>
        <c:scaling>
          <c:orientation val="minMax"/>
        </c:scaling>
        <c:axPos val="l"/>
        <c:majorGridlines/>
        <c:numFmt formatCode="General" sourceLinked="1"/>
        <c:tickLblPos val="nextTo"/>
        <c:crossAx val="10583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13509769612127"/>
          <c:y val="0.38752592542183861"/>
          <c:w val="7.938976377952757E-2"/>
          <c:h val="0.16321520966919098"/>
        </c:manualLayout>
      </c:layout>
    </c:legend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Grammar</c:v>
                </c:pt>
                <c:pt idx="1">
                  <c:v>Lexis</c:v>
                </c:pt>
                <c:pt idx="2">
                  <c:v>Topics</c:v>
                </c:pt>
                <c:pt idx="3">
                  <c:v>Length of texts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33</c:v>
                </c:pt>
                <c:pt idx="1">
                  <c:v>80</c:v>
                </c:pt>
                <c:pt idx="2">
                  <c:v>76</c:v>
                </c:pt>
                <c:pt idx="3">
                  <c:v>70</c:v>
                </c:pt>
              </c:numCache>
            </c:numRef>
          </c:val>
        </c:ser>
        <c:axId val="46992384"/>
        <c:axId val="46994176"/>
      </c:barChart>
      <c:catAx>
        <c:axId val="46992384"/>
        <c:scaling>
          <c:orientation val="minMax"/>
        </c:scaling>
        <c:axPos val="b"/>
        <c:numFmt formatCode="General" sourceLinked="1"/>
        <c:tickLblPos val="nextTo"/>
        <c:crossAx val="46994176"/>
        <c:crosses val="autoZero"/>
        <c:auto val="1"/>
        <c:lblAlgn val="ctr"/>
        <c:lblOffset val="100"/>
      </c:catAx>
      <c:valAx>
        <c:axId val="46994176"/>
        <c:scaling>
          <c:orientation val="minMax"/>
        </c:scaling>
        <c:axPos val="l"/>
        <c:majorGridlines/>
        <c:numFmt formatCode="General" sourceLinked="1"/>
        <c:tickLblPos val="nextTo"/>
        <c:crossAx val="46992384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298B-47FD-40EE-899A-9BE9D108E72F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C3F8A-042A-45C2-A3CB-F5AF5AAAC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521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Route</a:t>
            </a:r>
            <a:r>
              <a:rPr lang="tr-TR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3F8A-042A-45C2-A3CB-F5AF5AAACE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3F8A-042A-45C2-A3CB-F5AF5AAACE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65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02.07.2014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beyon_the_boundaries_bookle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6686"/>
          </a:xfr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TRANSITION FROM A COMMERCIAL COURSE BOOK TO IN-HOUSE TEXTBOOK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9731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MATSDA </a:t>
            </a:r>
            <a:r>
              <a:rPr lang="tr-TR" sz="2800" b="1" dirty="0" smtClean="0">
                <a:solidFill>
                  <a:schemeClr val="tx1"/>
                </a:solidFill>
              </a:rPr>
              <a:t>2014</a:t>
            </a:r>
            <a:endParaRPr lang="tr-TR" sz="2800" b="1" dirty="0" smtClean="0">
              <a:solidFill>
                <a:schemeClr val="tx1"/>
              </a:solidFill>
            </a:endParaRPr>
          </a:p>
          <a:p>
            <a:r>
              <a:rPr lang="tr-TR" sz="2800" b="1" dirty="0" smtClean="0">
                <a:solidFill>
                  <a:schemeClr val="tx1"/>
                </a:solidFill>
              </a:rPr>
              <a:t>Reyhan Salataci Ok </a:t>
            </a:r>
          </a:p>
          <a:p>
            <a:r>
              <a:rPr lang="tr-TR" sz="2800" dirty="0" smtClean="0">
                <a:solidFill>
                  <a:schemeClr val="tx1"/>
                </a:solidFill>
              </a:rPr>
              <a:t>Sabancı </a:t>
            </a:r>
            <a:r>
              <a:rPr lang="tr-TR" sz="2800" dirty="0" err="1" smtClean="0">
                <a:solidFill>
                  <a:schemeClr val="tx1"/>
                </a:solidFill>
              </a:rPr>
              <a:t>University</a:t>
            </a:r>
            <a:endParaRPr lang="tr-TR" sz="2800" dirty="0" smtClean="0">
              <a:solidFill>
                <a:schemeClr val="tx1"/>
              </a:solidFill>
            </a:endParaRPr>
          </a:p>
          <a:p>
            <a:r>
              <a:rPr lang="tr-TR" sz="2800" dirty="0" err="1" smtClean="0">
                <a:solidFill>
                  <a:schemeClr val="tx1"/>
                </a:solidFill>
              </a:rPr>
              <a:t>Istanbul</a:t>
            </a:r>
            <a:r>
              <a:rPr lang="tr-TR" sz="2800" dirty="0" smtClean="0">
                <a:solidFill>
                  <a:schemeClr val="tx1"/>
                </a:solidFill>
              </a:rPr>
              <a:t>, </a:t>
            </a:r>
            <a:r>
              <a:rPr lang="tr-TR" sz="2800" dirty="0" err="1" smtClean="0">
                <a:solidFill>
                  <a:schemeClr val="tx1"/>
                </a:solidFill>
              </a:rPr>
              <a:t>Turkey</a:t>
            </a:r>
            <a:endParaRPr lang="tr-TR" sz="2800" dirty="0" smtClean="0">
              <a:solidFill>
                <a:schemeClr val="tx1"/>
              </a:solidFill>
            </a:endParaRPr>
          </a:p>
          <a:p>
            <a:r>
              <a:rPr lang="tr-TR" sz="2800" dirty="0" smtClean="0">
                <a:solidFill>
                  <a:schemeClr val="tx1"/>
                </a:solidFill>
              </a:rPr>
              <a:t>rsalataci@sabanciuniv.edu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36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</a:rPr>
              <a:t>Students</a:t>
            </a:r>
            <a:r>
              <a:rPr lang="tr-TR" sz="3600" dirty="0" smtClean="0">
                <a:solidFill>
                  <a:srgbClr val="FF0000"/>
                </a:solidFill>
              </a:rPr>
              <a:t>’ </a:t>
            </a:r>
            <a:r>
              <a:rPr lang="tr-TR" sz="3600" dirty="0" err="1" smtClean="0">
                <a:solidFill>
                  <a:srgbClr val="FF0000"/>
                </a:solidFill>
              </a:rPr>
              <a:t>opinions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about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</a:rPr>
              <a:t>LL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and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BtheB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71612"/>
            <a:ext cx="8286807" cy="45545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Survey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37 R1 </a:t>
            </a:r>
            <a:r>
              <a:rPr lang="tr-TR" dirty="0" err="1" smtClean="0"/>
              <a:t>students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	                37 R2 </a:t>
            </a:r>
            <a:r>
              <a:rPr lang="tr-TR" dirty="0" err="1" smtClean="0"/>
              <a:t>students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	                36 R3 </a:t>
            </a:r>
            <a:r>
              <a:rPr lang="tr-TR" dirty="0" err="1" smtClean="0"/>
              <a:t>students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Difficulty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level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two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books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0655550"/>
              </p:ext>
            </p:extLst>
          </p:nvPr>
        </p:nvGraphicFramePr>
        <p:xfrm>
          <a:off x="500063" y="2000250"/>
          <a:ext cx="8429625" cy="412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Some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comments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from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students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i="1" dirty="0" smtClean="0"/>
              <a:t>«</a:t>
            </a:r>
            <a:r>
              <a:rPr lang="tr-TR" i="1" dirty="0" err="1" smtClean="0"/>
              <a:t>It</a:t>
            </a:r>
            <a:r>
              <a:rPr lang="tr-TR" i="1" dirty="0" smtClean="0"/>
              <a:t> </a:t>
            </a:r>
            <a:r>
              <a:rPr lang="tr-TR" i="1" dirty="0" err="1" smtClean="0"/>
              <a:t>could</a:t>
            </a:r>
            <a:r>
              <a:rPr lang="tr-TR" i="1" dirty="0" smtClean="0"/>
              <a:t> </a:t>
            </a:r>
            <a:r>
              <a:rPr lang="tr-TR" i="1" dirty="0" err="1" smtClean="0"/>
              <a:t>have</a:t>
            </a:r>
            <a:r>
              <a:rPr lang="tr-TR" i="1" dirty="0" smtClean="0"/>
              <a:t> </a:t>
            </a:r>
            <a:r>
              <a:rPr lang="tr-TR" i="1" dirty="0" err="1" smtClean="0"/>
              <a:t>been</a:t>
            </a:r>
            <a:r>
              <a:rPr lang="tr-TR" i="1" dirty="0" smtClean="0"/>
              <a:t> </a:t>
            </a:r>
            <a:r>
              <a:rPr lang="tr-TR" i="1" dirty="0" err="1" smtClean="0"/>
              <a:t>more</a:t>
            </a:r>
            <a:r>
              <a:rPr lang="tr-TR" i="1" dirty="0" smtClean="0"/>
              <a:t> </a:t>
            </a:r>
            <a:r>
              <a:rPr lang="tr-TR" i="1" dirty="0" err="1" smtClean="0"/>
              <a:t>difficult</a:t>
            </a:r>
            <a:r>
              <a:rPr lang="tr-TR" i="1" dirty="0" smtClean="0"/>
              <a:t> </a:t>
            </a:r>
            <a:r>
              <a:rPr lang="tr-TR" i="1" dirty="0" err="1" smtClean="0"/>
              <a:t>if</a:t>
            </a:r>
            <a:r>
              <a:rPr lang="tr-TR" i="1" dirty="0" smtClean="0"/>
              <a:t> </a:t>
            </a:r>
            <a:r>
              <a:rPr lang="tr-TR" i="1" dirty="0" err="1" smtClean="0"/>
              <a:t>we</a:t>
            </a:r>
            <a:r>
              <a:rPr lang="tr-TR" i="1" dirty="0" smtClean="0"/>
              <a:t> had </a:t>
            </a:r>
            <a:r>
              <a:rPr lang="tr-TR" i="1" dirty="0" err="1" smtClean="0"/>
              <a:t>started</a:t>
            </a:r>
            <a:r>
              <a:rPr lang="tr-TR" i="1" dirty="0" smtClean="0"/>
              <a:t> </a:t>
            </a:r>
            <a:r>
              <a:rPr lang="tr-TR" i="1" dirty="0" err="1" smtClean="0"/>
              <a:t>with</a:t>
            </a:r>
            <a:r>
              <a:rPr lang="tr-TR" i="1" dirty="0" smtClean="0"/>
              <a:t> </a:t>
            </a:r>
            <a:r>
              <a:rPr lang="tr-TR" i="1" dirty="0" err="1" smtClean="0"/>
              <a:t>BtheB</a:t>
            </a:r>
            <a:r>
              <a:rPr lang="tr-TR" i="1" dirty="0" smtClean="0"/>
              <a:t>.»</a:t>
            </a:r>
          </a:p>
          <a:p>
            <a:r>
              <a:rPr lang="tr-TR" i="1" dirty="0" smtClean="0"/>
              <a:t>«LL is </a:t>
            </a:r>
            <a:r>
              <a:rPr lang="tr-TR" i="1" dirty="0" err="1" smtClean="0"/>
              <a:t>easy</a:t>
            </a:r>
            <a:r>
              <a:rPr lang="tr-TR" i="1" dirty="0" smtClean="0"/>
              <a:t> </a:t>
            </a:r>
            <a:r>
              <a:rPr lang="tr-TR" i="1" dirty="0" err="1" smtClean="0"/>
              <a:t>with</a:t>
            </a:r>
            <a:r>
              <a:rPr lang="tr-TR" i="1" dirty="0" smtClean="0"/>
              <a:t> </a:t>
            </a:r>
            <a:r>
              <a:rPr lang="tr-TR" i="1" dirty="0" err="1" smtClean="0"/>
              <a:t>good</a:t>
            </a:r>
            <a:r>
              <a:rPr lang="tr-TR" i="1" dirty="0" smtClean="0"/>
              <a:t> </a:t>
            </a:r>
            <a:r>
              <a:rPr lang="tr-TR" i="1" dirty="0" err="1" smtClean="0"/>
              <a:t>grammar</a:t>
            </a:r>
            <a:r>
              <a:rPr lang="tr-TR" i="1" dirty="0" smtClean="0"/>
              <a:t> </a:t>
            </a:r>
            <a:r>
              <a:rPr lang="tr-TR" i="1" dirty="0" err="1" smtClean="0"/>
              <a:t>exercises</a:t>
            </a:r>
            <a:r>
              <a:rPr lang="tr-TR" i="1" dirty="0" smtClean="0"/>
              <a:t>.»</a:t>
            </a:r>
          </a:p>
          <a:p>
            <a:r>
              <a:rPr lang="tr-TR" i="1" dirty="0" smtClean="0"/>
              <a:t>«LL is </a:t>
            </a:r>
            <a:r>
              <a:rPr lang="tr-TR" i="1" dirty="0" err="1" smtClean="0"/>
              <a:t>childish</a:t>
            </a:r>
            <a:r>
              <a:rPr lang="tr-TR" i="1" dirty="0" smtClean="0"/>
              <a:t> not </a:t>
            </a:r>
            <a:r>
              <a:rPr lang="tr-TR" i="1" dirty="0" err="1" smtClean="0"/>
              <a:t>suitable</a:t>
            </a:r>
            <a:r>
              <a:rPr lang="tr-TR" i="1" dirty="0" smtClean="0"/>
              <a:t> </a:t>
            </a:r>
            <a:r>
              <a:rPr lang="tr-TR" i="1" dirty="0" err="1" smtClean="0"/>
              <a:t>for</a:t>
            </a:r>
            <a:r>
              <a:rPr lang="tr-TR" i="1" dirty="0" smtClean="0"/>
              <a:t> </a:t>
            </a:r>
            <a:r>
              <a:rPr lang="tr-TR" i="1" dirty="0" err="1" smtClean="0"/>
              <a:t>our</a:t>
            </a:r>
            <a:r>
              <a:rPr lang="tr-TR" i="1" dirty="0" smtClean="0"/>
              <a:t> </a:t>
            </a:r>
            <a:r>
              <a:rPr lang="tr-TR" i="1" dirty="0" err="1" smtClean="0"/>
              <a:t>age</a:t>
            </a:r>
            <a:r>
              <a:rPr lang="tr-TR" i="1" dirty="0" smtClean="0"/>
              <a:t> </a:t>
            </a:r>
            <a:r>
              <a:rPr lang="tr-TR" i="1" dirty="0" err="1" smtClean="0"/>
              <a:t>group</a:t>
            </a:r>
            <a:r>
              <a:rPr lang="tr-TR" i="1" dirty="0" smtClean="0"/>
              <a:t>.»</a:t>
            </a:r>
          </a:p>
          <a:p>
            <a:r>
              <a:rPr lang="tr-TR" i="1" dirty="0" smtClean="0"/>
              <a:t>«</a:t>
            </a:r>
            <a:r>
              <a:rPr lang="tr-TR" i="1" dirty="0" err="1" smtClean="0"/>
              <a:t>BtheB</a:t>
            </a:r>
            <a:r>
              <a:rPr lang="tr-TR" i="1" dirty="0" smtClean="0"/>
              <a:t> is </a:t>
            </a:r>
            <a:r>
              <a:rPr lang="tr-TR" i="1" dirty="0" err="1" smtClean="0"/>
              <a:t>very</a:t>
            </a:r>
            <a:r>
              <a:rPr lang="tr-TR" i="1" dirty="0" smtClean="0"/>
              <a:t> </a:t>
            </a:r>
            <a:r>
              <a:rPr lang="tr-TR" i="1" dirty="0" err="1" smtClean="0"/>
              <a:t>difficult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some</a:t>
            </a:r>
            <a:r>
              <a:rPr lang="tr-TR" i="1" dirty="0" smtClean="0"/>
              <a:t> </a:t>
            </a:r>
            <a:r>
              <a:rPr lang="tr-TR" i="1" dirty="0" err="1" smtClean="0"/>
              <a:t>subjects</a:t>
            </a:r>
            <a:r>
              <a:rPr lang="tr-TR" i="1" dirty="0" smtClean="0"/>
              <a:t> </a:t>
            </a:r>
            <a:r>
              <a:rPr lang="tr-TR" i="1" dirty="0" err="1" smtClean="0"/>
              <a:t>are</a:t>
            </a:r>
            <a:r>
              <a:rPr lang="tr-TR" i="1" dirty="0" smtClean="0"/>
              <a:t> </a:t>
            </a:r>
            <a:r>
              <a:rPr lang="tr-TR" i="1" dirty="0" err="1" smtClean="0"/>
              <a:t>boring</a:t>
            </a:r>
            <a:r>
              <a:rPr lang="tr-TR" i="1" dirty="0" smtClean="0"/>
              <a:t>.»</a:t>
            </a:r>
          </a:p>
          <a:p>
            <a:r>
              <a:rPr lang="tr-TR" i="1" dirty="0" smtClean="0"/>
              <a:t>«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topics</a:t>
            </a:r>
            <a:r>
              <a:rPr lang="tr-TR" i="1" dirty="0" smtClean="0"/>
              <a:t> in </a:t>
            </a:r>
            <a:r>
              <a:rPr lang="tr-TR" i="1" dirty="0" err="1" smtClean="0"/>
              <a:t>BtheB</a:t>
            </a:r>
            <a:r>
              <a:rPr lang="tr-TR" i="1" dirty="0" smtClean="0"/>
              <a:t> </a:t>
            </a:r>
            <a:r>
              <a:rPr lang="tr-TR" i="1" dirty="0" err="1" smtClean="0"/>
              <a:t>need</a:t>
            </a:r>
            <a:r>
              <a:rPr lang="tr-TR" i="1" dirty="0" smtClean="0"/>
              <a:t> </a:t>
            </a:r>
            <a:r>
              <a:rPr lang="tr-TR" i="1" dirty="0" err="1" smtClean="0"/>
              <a:t>updating</a:t>
            </a:r>
            <a:r>
              <a:rPr lang="tr-TR" i="1" dirty="0" smtClean="0"/>
              <a:t>.»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0174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How </a:t>
            </a:r>
            <a:r>
              <a:rPr lang="tr-TR" dirty="0" err="1" smtClean="0">
                <a:solidFill>
                  <a:srgbClr val="FF0000"/>
                </a:solidFill>
              </a:rPr>
              <a:t>much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learned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from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coursebooks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75363258"/>
              </p:ext>
            </p:extLst>
          </p:nvPr>
        </p:nvGraphicFramePr>
        <p:xfrm>
          <a:off x="395536" y="1556792"/>
          <a:ext cx="842493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9034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Comparing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two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books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66737090"/>
              </p:ext>
            </p:extLst>
          </p:nvPr>
        </p:nvGraphicFramePr>
        <p:xfrm>
          <a:off x="323528" y="1484784"/>
          <a:ext cx="8363272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7803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Some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comments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from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students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«I </a:t>
            </a:r>
            <a:r>
              <a:rPr lang="tr-TR" i="1" dirty="0" err="1" smtClean="0"/>
              <a:t>think</a:t>
            </a:r>
            <a:r>
              <a:rPr lang="tr-TR" i="1" dirty="0" smtClean="0"/>
              <a:t> I </a:t>
            </a:r>
            <a:r>
              <a:rPr lang="tr-TR" i="1" dirty="0" err="1" smtClean="0"/>
              <a:t>have</a:t>
            </a:r>
            <a:r>
              <a:rPr lang="tr-TR" i="1" dirty="0" smtClean="0"/>
              <a:t> </a:t>
            </a:r>
            <a:r>
              <a:rPr lang="tr-TR" i="1" dirty="0" err="1" smtClean="0"/>
              <a:t>learned</a:t>
            </a:r>
            <a:r>
              <a:rPr lang="tr-TR" i="1" dirty="0" smtClean="0"/>
              <a:t> </a:t>
            </a:r>
            <a:r>
              <a:rPr lang="tr-TR" i="1" dirty="0" err="1" smtClean="0"/>
              <a:t>more</a:t>
            </a:r>
            <a:r>
              <a:rPr lang="tr-TR" i="1" dirty="0" smtClean="0"/>
              <a:t> </a:t>
            </a:r>
            <a:r>
              <a:rPr lang="tr-TR" i="1" dirty="0" err="1" smtClean="0"/>
              <a:t>academic</a:t>
            </a:r>
            <a:r>
              <a:rPr lang="tr-TR" i="1" dirty="0" smtClean="0"/>
              <a:t> </a:t>
            </a:r>
            <a:r>
              <a:rPr lang="tr-TR" i="1" dirty="0" err="1" smtClean="0"/>
              <a:t>type</a:t>
            </a:r>
            <a:r>
              <a:rPr lang="tr-TR" i="1" dirty="0" smtClean="0"/>
              <a:t> of </a:t>
            </a:r>
            <a:r>
              <a:rPr lang="tr-TR" i="1" dirty="0" err="1" smtClean="0"/>
              <a:t>vocabulary</a:t>
            </a:r>
            <a:r>
              <a:rPr lang="tr-TR" i="1" dirty="0" smtClean="0"/>
              <a:t> in </a:t>
            </a:r>
            <a:r>
              <a:rPr lang="tr-TR" i="1" dirty="0" err="1" smtClean="0"/>
              <a:t>BtheB</a:t>
            </a:r>
            <a:r>
              <a:rPr lang="tr-TR" i="1" dirty="0" smtClean="0"/>
              <a:t>.»</a:t>
            </a:r>
          </a:p>
          <a:p>
            <a:pPr marL="0" indent="0">
              <a:buNone/>
            </a:pPr>
            <a:endParaRPr lang="tr-TR" i="1" dirty="0" smtClean="0"/>
          </a:p>
          <a:p>
            <a:r>
              <a:rPr lang="tr-TR" i="1" dirty="0" smtClean="0"/>
              <a:t>«I </a:t>
            </a:r>
            <a:r>
              <a:rPr lang="tr-TR" i="1" dirty="0" err="1" smtClean="0"/>
              <a:t>don’t</a:t>
            </a:r>
            <a:r>
              <a:rPr lang="tr-TR" i="1" dirty="0" smtClean="0"/>
              <a:t> </a:t>
            </a:r>
            <a:r>
              <a:rPr lang="tr-TR" i="1" dirty="0" err="1" smtClean="0"/>
              <a:t>think</a:t>
            </a:r>
            <a:r>
              <a:rPr lang="tr-TR" i="1" dirty="0" smtClean="0"/>
              <a:t> </a:t>
            </a:r>
            <a:r>
              <a:rPr lang="tr-TR" i="1" dirty="0" err="1" smtClean="0"/>
              <a:t>BtheB</a:t>
            </a:r>
            <a:r>
              <a:rPr lang="tr-TR" i="1" dirty="0" smtClean="0"/>
              <a:t> has </a:t>
            </a:r>
            <a:r>
              <a:rPr lang="tr-TR" i="1" dirty="0" err="1" smtClean="0"/>
              <a:t>helped</a:t>
            </a:r>
            <a:r>
              <a:rPr lang="tr-TR" i="1" dirty="0" smtClean="0"/>
              <a:t> me </a:t>
            </a:r>
            <a:r>
              <a:rPr lang="tr-TR" i="1" dirty="0" err="1" smtClean="0"/>
              <a:t>with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speaking</a:t>
            </a:r>
            <a:r>
              <a:rPr lang="tr-TR" i="1" dirty="0" smtClean="0"/>
              <a:t> </a:t>
            </a:r>
            <a:r>
              <a:rPr lang="tr-TR" i="1" dirty="0" err="1" smtClean="0"/>
              <a:t>skill</a:t>
            </a:r>
            <a:r>
              <a:rPr lang="tr-TR" i="1" dirty="0" smtClean="0"/>
              <a:t>.»</a:t>
            </a:r>
          </a:p>
          <a:p>
            <a:pPr marL="0" indent="0">
              <a:buNone/>
            </a:pPr>
            <a:endParaRPr lang="tr-TR" i="1" dirty="0" smtClean="0"/>
          </a:p>
          <a:p>
            <a:r>
              <a:rPr lang="tr-TR" i="1" dirty="0" smtClean="0"/>
              <a:t>«</a:t>
            </a:r>
            <a:r>
              <a:rPr lang="tr-TR" i="1" dirty="0" err="1" smtClean="0"/>
              <a:t>It</a:t>
            </a:r>
            <a:r>
              <a:rPr lang="tr-TR" i="1" dirty="0" smtClean="0"/>
              <a:t> </a:t>
            </a:r>
            <a:r>
              <a:rPr lang="tr-TR" i="1" dirty="0" err="1" smtClean="0"/>
              <a:t>was</a:t>
            </a:r>
            <a:r>
              <a:rPr lang="tr-TR" i="1" dirty="0" smtClean="0"/>
              <a:t> </a:t>
            </a:r>
            <a:r>
              <a:rPr lang="tr-TR" i="1" dirty="0" err="1" smtClean="0"/>
              <a:t>difficult</a:t>
            </a:r>
            <a:r>
              <a:rPr lang="tr-TR" i="1" dirty="0" smtClean="0"/>
              <a:t> </a:t>
            </a:r>
            <a:r>
              <a:rPr lang="tr-TR" i="1" dirty="0" err="1" smtClean="0"/>
              <a:t>to</a:t>
            </a:r>
            <a:r>
              <a:rPr lang="tr-TR" i="1" dirty="0" smtClean="0"/>
              <a:t> </a:t>
            </a:r>
            <a:r>
              <a:rPr lang="tr-TR" i="1" dirty="0" err="1" smtClean="0"/>
              <a:t>cope</a:t>
            </a:r>
            <a:r>
              <a:rPr lang="tr-TR" i="1" dirty="0" smtClean="0"/>
              <a:t> </a:t>
            </a:r>
            <a:r>
              <a:rPr lang="tr-TR" i="1" dirty="0" err="1" smtClean="0"/>
              <a:t>with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long</a:t>
            </a:r>
            <a:r>
              <a:rPr lang="tr-TR" i="1" dirty="0" smtClean="0"/>
              <a:t> </a:t>
            </a:r>
            <a:r>
              <a:rPr lang="tr-TR" i="1" dirty="0" err="1" smtClean="0"/>
              <a:t>texts</a:t>
            </a:r>
            <a:r>
              <a:rPr lang="tr-TR" i="1" dirty="0" smtClean="0"/>
              <a:t>.»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9710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Metaphors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Student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responses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When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finished</a:t>
            </a:r>
            <a:r>
              <a:rPr lang="tr-TR" b="1" dirty="0" smtClean="0"/>
              <a:t> LL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started</a:t>
            </a:r>
            <a:r>
              <a:rPr lang="tr-TR" b="1" dirty="0" smtClean="0"/>
              <a:t> </a:t>
            </a:r>
            <a:r>
              <a:rPr lang="tr-TR" b="1" dirty="0" err="1" smtClean="0"/>
              <a:t>BtheB</a:t>
            </a:r>
            <a:r>
              <a:rPr lang="tr-TR" b="1" dirty="0" smtClean="0"/>
              <a:t>,  I </a:t>
            </a:r>
            <a:r>
              <a:rPr lang="tr-TR" b="1" dirty="0" err="1" smtClean="0"/>
              <a:t>felt</a:t>
            </a:r>
            <a:r>
              <a:rPr lang="tr-TR" b="1" dirty="0" smtClean="0"/>
              <a:t> </a:t>
            </a:r>
            <a:r>
              <a:rPr lang="tr-TR" b="1" dirty="0" err="1" smtClean="0"/>
              <a:t>like</a:t>
            </a:r>
            <a:r>
              <a:rPr lang="tr-TR" b="1" dirty="0" smtClean="0"/>
              <a:t>/as </a:t>
            </a:r>
            <a:r>
              <a:rPr lang="tr-TR" b="1" dirty="0" err="1" smtClean="0"/>
              <a:t>if</a:t>
            </a:r>
            <a:r>
              <a:rPr lang="tr-TR" b="1" dirty="0" smtClean="0"/>
              <a:t>…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</a:t>
            </a:r>
            <a:r>
              <a:rPr lang="tr-TR" i="1" dirty="0" err="1" smtClean="0"/>
              <a:t>bored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in </a:t>
            </a:r>
            <a:r>
              <a:rPr lang="tr-TR" i="1" dirty="0" err="1" smtClean="0"/>
              <a:t>trouble</a:t>
            </a:r>
            <a:r>
              <a:rPr lang="tr-TR" i="1" dirty="0" smtClean="0"/>
              <a:t>.</a:t>
            </a:r>
            <a:endParaRPr lang="tr-TR" i="1" dirty="0"/>
          </a:p>
          <a:p>
            <a:pPr marL="0" indent="0">
              <a:buNone/>
            </a:pPr>
            <a:r>
              <a:rPr lang="tr-TR" i="1" dirty="0" smtClean="0"/>
              <a:t>	-</a:t>
            </a:r>
            <a:r>
              <a:rPr lang="tr-TR" i="1" dirty="0" err="1" smtClean="0"/>
              <a:t>desperate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-I </a:t>
            </a:r>
            <a:r>
              <a:rPr lang="tr-TR" i="1" dirty="0" err="1" smtClean="0"/>
              <a:t>don’t</a:t>
            </a:r>
            <a:r>
              <a:rPr lang="tr-TR" i="1" dirty="0" smtClean="0"/>
              <a:t> </a:t>
            </a:r>
            <a:r>
              <a:rPr lang="tr-TR" i="1" dirty="0" err="1" smtClean="0"/>
              <a:t>know</a:t>
            </a:r>
            <a:r>
              <a:rPr lang="tr-TR" i="1" dirty="0" smtClean="0"/>
              <a:t> </a:t>
            </a:r>
            <a:r>
              <a:rPr lang="tr-TR" i="1" dirty="0" err="1" smtClean="0"/>
              <a:t>anything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-I hit hard </a:t>
            </a:r>
            <a:r>
              <a:rPr lang="tr-TR" i="1" dirty="0" err="1" smtClean="0"/>
              <a:t>against</a:t>
            </a:r>
            <a:r>
              <a:rPr lang="tr-TR" i="1" dirty="0" smtClean="0"/>
              <a:t> a </a:t>
            </a:r>
            <a:r>
              <a:rPr lang="tr-TR" i="1" dirty="0" err="1" smtClean="0"/>
              <a:t>wall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</a:t>
            </a:r>
            <a:r>
              <a:rPr lang="tr-TR" i="1" dirty="0" err="1" smtClean="0"/>
              <a:t>one</a:t>
            </a:r>
            <a:r>
              <a:rPr lang="tr-TR" i="1" dirty="0" smtClean="0"/>
              <a:t> of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Turks</a:t>
            </a:r>
            <a:r>
              <a:rPr lang="tr-TR" i="1" dirty="0" smtClean="0"/>
              <a:t> </a:t>
            </a:r>
            <a:r>
              <a:rPr lang="tr-TR" i="1" dirty="0" err="1" smtClean="0"/>
              <a:t>who</a:t>
            </a:r>
            <a:r>
              <a:rPr lang="tr-TR" i="1" dirty="0" smtClean="0"/>
              <a:t> </a:t>
            </a:r>
            <a:r>
              <a:rPr lang="tr-TR" i="1" dirty="0" err="1" smtClean="0"/>
              <a:t>who</a:t>
            </a:r>
            <a:r>
              <a:rPr lang="tr-TR" i="1" dirty="0" smtClean="0"/>
              <a:t> </a:t>
            </a:r>
            <a:r>
              <a:rPr lang="tr-TR" i="1" dirty="0" err="1" smtClean="0"/>
              <a:t>managed</a:t>
            </a:r>
            <a:r>
              <a:rPr lang="tr-TR" i="1" dirty="0" smtClean="0"/>
              <a:t> </a:t>
            </a:r>
            <a:r>
              <a:rPr lang="tr-TR" i="1" dirty="0" err="1" smtClean="0"/>
              <a:t>to</a:t>
            </a:r>
            <a:r>
              <a:rPr lang="tr-TR" i="1" dirty="0" smtClean="0"/>
              <a:t> </a:t>
            </a:r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           </a:t>
            </a:r>
            <a:r>
              <a:rPr lang="tr-TR" i="1" dirty="0" err="1" smtClean="0"/>
              <a:t>went</a:t>
            </a:r>
            <a:r>
              <a:rPr lang="tr-TR" i="1" dirty="0" smtClean="0"/>
              <a:t> </a:t>
            </a:r>
            <a:r>
              <a:rPr lang="tr-TR" i="1" dirty="0" err="1" smtClean="0"/>
              <a:t>to</a:t>
            </a:r>
            <a:r>
              <a:rPr lang="tr-TR" i="1" dirty="0" smtClean="0"/>
              <a:t> </a:t>
            </a:r>
            <a:r>
              <a:rPr lang="tr-TR" i="1" dirty="0" err="1" smtClean="0"/>
              <a:t>space</a:t>
            </a:r>
            <a:r>
              <a:rPr lang="tr-TR" i="1" dirty="0" smtClean="0"/>
              <a:t>!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-I </a:t>
            </a:r>
            <a:r>
              <a:rPr lang="tr-TR" i="1" dirty="0" err="1" smtClean="0"/>
              <a:t>made</a:t>
            </a:r>
            <a:r>
              <a:rPr lang="tr-TR" i="1" dirty="0" smtClean="0"/>
              <a:t> </a:t>
            </a:r>
            <a:r>
              <a:rPr lang="tr-TR" i="1" dirty="0" err="1" smtClean="0"/>
              <a:t>progress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ok\AppData\Local\Microsoft\Windows\Temporary Internet Files\Content.IE5\4QIQJNMI\MP9004025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5085184"/>
            <a:ext cx="1369244" cy="1369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178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Metaphors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Student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Responses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 smtClean="0"/>
              <a:t>Finishing</a:t>
            </a:r>
            <a:r>
              <a:rPr lang="tr-TR" b="1" dirty="0" smtClean="0"/>
              <a:t> LL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starting</a:t>
            </a:r>
            <a:r>
              <a:rPr lang="tr-TR" b="1" dirty="0" smtClean="0"/>
              <a:t> </a:t>
            </a:r>
            <a:r>
              <a:rPr lang="tr-TR" b="1" dirty="0" err="1" smtClean="0"/>
              <a:t>BtheB</a:t>
            </a:r>
            <a:r>
              <a:rPr lang="tr-TR" b="1" dirty="0" smtClean="0"/>
              <a:t> is </a:t>
            </a:r>
            <a:r>
              <a:rPr lang="tr-TR" b="1" dirty="0" err="1" smtClean="0"/>
              <a:t>like</a:t>
            </a:r>
            <a:r>
              <a:rPr lang="tr-TR" b="1" dirty="0" smtClean="0"/>
              <a:t>…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i="1" dirty="0" smtClean="0"/>
              <a:t>-</a:t>
            </a:r>
            <a:r>
              <a:rPr lang="tr-TR" i="1" dirty="0" err="1"/>
              <a:t>migrating</a:t>
            </a:r>
            <a:r>
              <a:rPr lang="tr-TR" i="1" dirty="0"/>
              <a:t> </a:t>
            </a:r>
            <a:r>
              <a:rPr lang="tr-TR" i="1" dirty="0" err="1"/>
              <a:t>from</a:t>
            </a:r>
            <a:r>
              <a:rPr lang="tr-TR" i="1" dirty="0"/>
              <a:t> a </a:t>
            </a:r>
            <a:r>
              <a:rPr lang="tr-TR" i="1" dirty="0" err="1"/>
              <a:t>village</a:t>
            </a:r>
            <a:r>
              <a:rPr lang="tr-TR" i="1" dirty="0"/>
              <a:t> </a:t>
            </a:r>
            <a:r>
              <a:rPr lang="tr-TR" i="1" dirty="0" err="1"/>
              <a:t>to</a:t>
            </a:r>
            <a:r>
              <a:rPr lang="tr-TR" i="1" dirty="0"/>
              <a:t> a </a:t>
            </a:r>
            <a:r>
              <a:rPr lang="tr-TR" i="1" dirty="0" err="1"/>
              <a:t>megacity</a:t>
            </a:r>
            <a:r>
              <a:rPr lang="tr-TR" i="1" dirty="0"/>
              <a:t>.</a:t>
            </a:r>
          </a:p>
          <a:p>
            <a:pPr marL="0" indent="0">
              <a:buNone/>
            </a:pPr>
            <a:r>
              <a:rPr lang="tr-TR" dirty="0" smtClean="0"/>
              <a:t>	-</a:t>
            </a:r>
            <a:r>
              <a:rPr lang="tr-TR" i="1" dirty="0" smtClean="0"/>
              <a:t> </a:t>
            </a:r>
            <a:r>
              <a:rPr lang="tr-TR" i="1" dirty="0" err="1"/>
              <a:t>jumping</a:t>
            </a:r>
            <a:r>
              <a:rPr lang="tr-TR" i="1" dirty="0"/>
              <a:t> </a:t>
            </a:r>
            <a:r>
              <a:rPr lang="tr-TR" i="1" dirty="0" err="1"/>
              <a:t>from</a:t>
            </a:r>
            <a:r>
              <a:rPr lang="tr-TR" i="1" dirty="0"/>
              <a:t> a </a:t>
            </a:r>
            <a:r>
              <a:rPr lang="tr-TR" i="1" dirty="0" err="1"/>
              <a:t>cliff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</a:t>
            </a:r>
            <a:r>
              <a:rPr lang="tr-TR" i="1" dirty="0" err="1" smtClean="0"/>
              <a:t>being</a:t>
            </a:r>
            <a:r>
              <a:rPr lang="tr-TR" i="1" dirty="0" smtClean="0"/>
              <a:t> </a:t>
            </a:r>
            <a:r>
              <a:rPr lang="tr-TR" i="1" dirty="0" err="1" smtClean="0"/>
              <a:t>lost</a:t>
            </a:r>
            <a:r>
              <a:rPr lang="tr-TR" i="1" dirty="0" smtClean="0"/>
              <a:t> in a </a:t>
            </a:r>
            <a:r>
              <a:rPr lang="tr-TR" i="1" dirty="0" err="1" smtClean="0"/>
              <a:t>jungle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-stop </a:t>
            </a:r>
            <a:r>
              <a:rPr lang="tr-TR" i="1" dirty="0" err="1" smtClean="0"/>
              <a:t>using</a:t>
            </a:r>
            <a:r>
              <a:rPr lang="tr-TR" i="1" dirty="0" smtClean="0"/>
              <a:t> Nokia 3310 </a:t>
            </a:r>
            <a:r>
              <a:rPr lang="tr-TR" i="1" dirty="0" err="1" smtClean="0"/>
              <a:t>and</a:t>
            </a:r>
            <a:r>
              <a:rPr lang="tr-TR" i="1" dirty="0" smtClean="0"/>
              <a:t> start </a:t>
            </a:r>
            <a:r>
              <a:rPr lang="tr-TR" i="1" dirty="0" err="1" smtClean="0"/>
              <a:t>using</a:t>
            </a:r>
            <a:r>
              <a:rPr lang="tr-TR" i="1" dirty="0" smtClean="0"/>
              <a:t>  </a:t>
            </a:r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           Iphone5.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</a:t>
            </a:r>
            <a:r>
              <a:rPr lang="tr-TR" i="1" dirty="0" err="1" smtClean="0"/>
              <a:t>reaching</a:t>
            </a:r>
            <a:r>
              <a:rPr lang="tr-TR" i="1" dirty="0" smtClean="0"/>
              <a:t> </a:t>
            </a:r>
            <a:r>
              <a:rPr lang="tr-TR" i="1" dirty="0" err="1" smtClean="0"/>
              <a:t>nirvana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</a:t>
            </a:r>
            <a:r>
              <a:rPr lang="tr-TR" i="1" dirty="0" err="1" smtClean="0"/>
              <a:t>being</a:t>
            </a:r>
            <a:r>
              <a:rPr lang="tr-TR" i="1" dirty="0" smtClean="0"/>
              <a:t> </a:t>
            </a:r>
            <a:r>
              <a:rPr lang="tr-TR" i="1" dirty="0" err="1" smtClean="0"/>
              <a:t>slapped</a:t>
            </a:r>
            <a:r>
              <a:rPr lang="tr-TR" i="1" dirty="0" smtClean="0"/>
              <a:t> in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face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-</a:t>
            </a:r>
            <a:r>
              <a:rPr lang="tr-TR" i="1" dirty="0" err="1" smtClean="0"/>
              <a:t>academic</a:t>
            </a:r>
            <a:r>
              <a:rPr lang="tr-TR" i="1" dirty="0" smtClean="0"/>
              <a:t> English has </a:t>
            </a:r>
            <a:r>
              <a:rPr lang="tr-TR" i="1" dirty="0" err="1" smtClean="0"/>
              <a:t>just</a:t>
            </a:r>
            <a:r>
              <a:rPr lang="tr-TR" i="1" dirty="0" smtClean="0"/>
              <a:t> </a:t>
            </a:r>
            <a:r>
              <a:rPr lang="tr-TR" i="1" dirty="0" err="1" smtClean="0"/>
              <a:t>started</a:t>
            </a:r>
            <a:r>
              <a:rPr lang="tr-TR" i="1" dirty="0" smtClean="0"/>
              <a:t>.</a:t>
            </a:r>
            <a:endParaRPr lang="tr-TR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3166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Teachers</a:t>
            </a:r>
            <a:r>
              <a:rPr lang="tr-TR" dirty="0" smtClean="0">
                <a:solidFill>
                  <a:srgbClr val="FF0000"/>
                </a:solidFill>
              </a:rPr>
              <a:t>’ </a:t>
            </a:r>
            <a:r>
              <a:rPr lang="tr-TR" dirty="0" err="1" smtClean="0">
                <a:solidFill>
                  <a:srgbClr val="FF0000"/>
                </a:solidFill>
              </a:rPr>
              <a:t>Responses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Metaphors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 err="1"/>
              <a:t>When</a:t>
            </a:r>
            <a:r>
              <a:rPr lang="tr-TR" sz="2800" b="1" dirty="0"/>
              <a:t> I </a:t>
            </a:r>
            <a:r>
              <a:rPr lang="tr-TR" sz="2800" b="1" dirty="0" err="1"/>
              <a:t>finished</a:t>
            </a:r>
            <a:r>
              <a:rPr lang="tr-TR" sz="2800" b="1" dirty="0"/>
              <a:t> Language </a:t>
            </a:r>
            <a:r>
              <a:rPr lang="tr-TR" sz="2800" b="1" dirty="0" err="1"/>
              <a:t>Leader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I </a:t>
            </a:r>
            <a:r>
              <a:rPr lang="tr-TR" sz="2800" b="1" dirty="0" err="1"/>
              <a:t>started</a:t>
            </a:r>
            <a:r>
              <a:rPr lang="tr-TR" sz="2800" b="1" dirty="0"/>
              <a:t> Beyond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 smtClean="0"/>
              <a:t>Boundaries</a:t>
            </a:r>
            <a:r>
              <a:rPr lang="tr-TR" sz="2800" b="1" dirty="0"/>
              <a:t>, I </a:t>
            </a:r>
            <a:r>
              <a:rPr lang="tr-TR" sz="2800" b="1" dirty="0" err="1"/>
              <a:t>felt</a:t>
            </a:r>
            <a:r>
              <a:rPr lang="tr-TR" sz="2800" b="1" dirty="0"/>
              <a:t> </a:t>
            </a:r>
            <a:r>
              <a:rPr lang="tr-TR" sz="2800" b="1" dirty="0" err="1"/>
              <a:t>like</a:t>
            </a:r>
            <a:r>
              <a:rPr lang="tr-TR" sz="2800" b="1" dirty="0"/>
              <a:t> </a:t>
            </a:r>
            <a:r>
              <a:rPr lang="tr-TR" sz="2800" b="1" dirty="0" smtClean="0"/>
              <a:t>....</a:t>
            </a: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800" i="1" dirty="0" smtClean="0"/>
              <a:t>-</a:t>
            </a:r>
            <a:r>
              <a:rPr lang="en-US" sz="2800" i="1" dirty="0"/>
              <a:t>a large stone hit the students. </a:t>
            </a:r>
            <a:endParaRPr lang="tr-TR" sz="2800" i="1" dirty="0" smtClean="0"/>
          </a:p>
          <a:p>
            <a:pPr marL="0" indent="0">
              <a:buNone/>
            </a:pPr>
            <a:r>
              <a:rPr lang="tr-TR" sz="2800" i="1" dirty="0"/>
              <a:t>	</a:t>
            </a:r>
            <a:r>
              <a:rPr lang="tr-TR" sz="2800" i="1" dirty="0" smtClean="0"/>
              <a:t>-</a:t>
            </a:r>
            <a:r>
              <a:rPr lang="tr-TR" sz="2800" i="1" dirty="0" err="1" smtClean="0"/>
              <a:t>we</a:t>
            </a:r>
            <a:r>
              <a:rPr lang="tr-TR" sz="2800" i="1" dirty="0" smtClean="0"/>
              <a:t> </a:t>
            </a:r>
            <a:r>
              <a:rPr lang="tr-TR" sz="2800" i="1" dirty="0" err="1"/>
              <a:t>are</a:t>
            </a:r>
            <a:r>
              <a:rPr lang="tr-TR" sz="2800" i="1" dirty="0"/>
              <a:t> in a </a:t>
            </a:r>
            <a:r>
              <a:rPr lang="tr-TR" sz="2800" i="1" dirty="0" err="1"/>
              <a:t>new</a:t>
            </a:r>
            <a:r>
              <a:rPr lang="tr-TR" sz="2800" i="1" dirty="0"/>
              <a:t> </a:t>
            </a:r>
            <a:r>
              <a:rPr lang="tr-TR" sz="2800" i="1" dirty="0" err="1"/>
              <a:t>world</a:t>
            </a:r>
            <a:r>
              <a:rPr lang="tr-TR" sz="2800" i="1" dirty="0"/>
              <a:t> </a:t>
            </a:r>
            <a:r>
              <a:rPr lang="tr-TR" sz="2800" i="1" dirty="0" err="1"/>
              <a:t>which</a:t>
            </a:r>
            <a:r>
              <a:rPr lang="tr-TR" sz="2800" i="1" dirty="0"/>
              <a:t> is </a:t>
            </a:r>
            <a:r>
              <a:rPr lang="tr-TR" sz="2800" i="1" dirty="0" err="1"/>
              <a:t>more</a:t>
            </a:r>
            <a:r>
              <a:rPr lang="tr-TR" sz="2800" i="1" dirty="0"/>
              <a:t> </a:t>
            </a:r>
            <a:r>
              <a:rPr lang="tr-TR" sz="2800" i="1" dirty="0" err="1"/>
              <a:t>serious</a:t>
            </a:r>
            <a:r>
              <a:rPr lang="tr-TR" sz="2800" i="1" dirty="0"/>
              <a:t>.</a:t>
            </a:r>
            <a:r>
              <a:rPr lang="tr-TR" sz="2800" b="1" i="1" dirty="0"/>
              <a:t> </a:t>
            </a:r>
            <a:endParaRPr lang="tr-TR" sz="2800" b="1" i="1" dirty="0" smtClean="0"/>
          </a:p>
          <a:p>
            <a:pPr marL="0" indent="0">
              <a:buNone/>
            </a:pPr>
            <a:r>
              <a:rPr lang="tr-TR" sz="2800" i="1" dirty="0"/>
              <a:t>	</a:t>
            </a:r>
            <a:r>
              <a:rPr lang="tr-TR" sz="2800" i="1" dirty="0" smtClean="0"/>
              <a:t>-</a:t>
            </a:r>
            <a:r>
              <a:rPr lang="en-US" sz="2800" i="1" dirty="0" smtClean="0"/>
              <a:t>pleased</a:t>
            </a:r>
            <a:r>
              <a:rPr lang="tr-TR" sz="2800" i="1" dirty="0"/>
              <a:t> </a:t>
            </a:r>
            <a:r>
              <a:rPr lang="tr-TR" sz="2800" i="1" dirty="0" err="1" smtClean="0"/>
              <a:t>to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begin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more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academic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topics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and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skills</a:t>
            </a:r>
            <a:r>
              <a:rPr lang="tr-TR" sz="2800" i="1" dirty="0" smtClean="0"/>
              <a:t>.</a:t>
            </a:r>
          </a:p>
          <a:p>
            <a:pPr marL="0" indent="0">
              <a:buNone/>
            </a:pPr>
            <a:r>
              <a:rPr lang="tr-TR" sz="2800" i="1" dirty="0"/>
              <a:t>	</a:t>
            </a:r>
            <a:r>
              <a:rPr lang="tr-TR" sz="2800" i="1" dirty="0" smtClean="0"/>
              <a:t>- </a:t>
            </a:r>
            <a:r>
              <a:rPr lang="tr-TR" sz="2800" i="1" dirty="0" err="1" smtClean="0"/>
              <a:t>my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students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will</a:t>
            </a:r>
            <a:r>
              <a:rPr lang="tr-TR" sz="2800" i="1" dirty="0" smtClean="0"/>
              <a:t> be </a:t>
            </a:r>
            <a:r>
              <a:rPr lang="tr-TR" sz="2800" i="1" dirty="0" err="1" smtClean="0"/>
              <a:t>challenged</a:t>
            </a:r>
            <a:r>
              <a:rPr lang="tr-TR" sz="2800" i="1" dirty="0" smtClean="0"/>
              <a:t>.</a:t>
            </a:r>
          </a:p>
          <a:p>
            <a:pPr marL="0" indent="0">
              <a:buNone/>
            </a:pPr>
            <a:r>
              <a:rPr lang="tr-TR" sz="2800" i="1" dirty="0"/>
              <a:t>	</a:t>
            </a:r>
            <a:endParaRPr lang="en-US" sz="2800" i="1" dirty="0"/>
          </a:p>
        </p:txBody>
      </p:sp>
    </p:spTree>
    <p:extLst>
      <p:ext uri="{BB962C8B-B14F-4D97-AF65-F5344CB8AC3E}">
        <p14:creationId xmlns="" xmlns:p14="http://schemas.microsoft.com/office/powerpoint/2010/main" val="85591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Suggestions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Teacher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Responses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How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make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transition</a:t>
            </a:r>
            <a:r>
              <a:rPr lang="tr-TR" b="1" dirty="0" smtClean="0"/>
              <a:t> </a:t>
            </a:r>
            <a:r>
              <a:rPr lang="tr-TR" b="1" dirty="0" err="1" smtClean="0"/>
              <a:t>smoother</a:t>
            </a:r>
            <a:r>
              <a:rPr lang="tr-TR" b="1" dirty="0" smtClean="0"/>
              <a:t>?</a:t>
            </a:r>
          </a:p>
          <a:p>
            <a:pPr>
              <a:buFontTx/>
              <a:buChar char="-"/>
            </a:pPr>
            <a:r>
              <a:rPr lang="tr-TR" dirty="0" smtClean="0"/>
              <a:t>F</a:t>
            </a:r>
            <a:r>
              <a:rPr lang="en-US" dirty="0" err="1" smtClean="0"/>
              <a:t>ind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ways of making </a:t>
            </a:r>
            <a:r>
              <a:rPr lang="tr-TR" dirty="0" err="1" smtClean="0"/>
              <a:t>BtheB</a:t>
            </a:r>
            <a:r>
              <a:rPr lang="en-US" dirty="0" smtClean="0"/>
              <a:t> </a:t>
            </a:r>
            <a:r>
              <a:rPr lang="en-US" dirty="0"/>
              <a:t>more </a:t>
            </a:r>
            <a:r>
              <a:rPr lang="en-US" dirty="0" smtClean="0"/>
              <a:t>appealing</a:t>
            </a:r>
            <a:r>
              <a:rPr lang="tr-TR" dirty="0" smtClean="0"/>
              <a:t>.</a:t>
            </a:r>
          </a:p>
          <a:p>
            <a:pPr>
              <a:buFontTx/>
              <a:buChar char="-"/>
            </a:pPr>
            <a:r>
              <a:rPr lang="tr-TR" dirty="0" smtClean="0"/>
              <a:t>As </a:t>
            </a:r>
            <a:r>
              <a:rPr lang="tr-TR" dirty="0" err="1" smtClean="0"/>
              <a:t>we</a:t>
            </a:r>
            <a:r>
              <a:rPr lang="tr-TR" dirty="0" smtClean="0"/>
              <a:t> do LL, </a:t>
            </a:r>
            <a:r>
              <a:rPr lang="tr-TR" dirty="0" err="1" smtClean="0"/>
              <a:t>we</a:t>
            </a:r>
            <a:r>
              <a:rPr lang="tr-TR" dirty="0" smtClean="0"/>
              <a:t> can g</a:t>
            </a:r>
            <a:r>
              <a:rPr lang="en-US" dirty="0" err="1" smtClean="0"/>
              <a:t>radually</a:t>
            </a:r>
            <a:r>
              <a:rPr lang="en-US" b="1" dirty="0" smtClean="0"/>
              <a:t> </a:t>
            </a:r>
            <a:r>
              <a:rPr lang="en-US" dirty="0"/>
              <a:t>introduce and incorporate texts and tasks </a:t>
            </a:r>
            <a:r>
              <a:rPr lang="en-US" dirty="0" err="1"/>
              <a:t>tha</a:t>
            </a:r>
            <a:r>
              <a:rPr lang="tr-TR" dirty="0"/>
              <a:t>t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in </a:t>
            </a:r>
            <a:r>
              <a:rPr lang="tr-TR" dirty="0" err="1"/>
              <a:t>BtheB</a:t>
            </a:r>
            <a:r>
              <a:rPr lang="tr-TR" dirty="0"/>
              <a:t>.</a:t>
            </a:r>
          </a:p>
          <a:p>
            <a:pPr>
              <a:buFontTx/>
              <a:buChar char="-"/>
            </a:pPr>
            <a:r>
              <a:rPr lang="tr-TR" dirty="0" smtClean="0"/>
              <a:t>Using LL in</a:t>
            </a:r>
            <a:r>
              <a:rPr lang="en-US" dirty="0" smtClean="0"/>
              <a:t> </a:t>
            </a:r>
            <a:r>
              <a:rPr lang="en-US" dirty="0"/>
              <a:t>Route </a:t>
            </a:r>
            <a:r>
              <a:rPr lang="en-US" dirty="0" smtClean="0"/>
              <a:t>2</a:t>
            </a:r>
            <a:r>
              <a:rPr lang="tr-TR" dirty="0" smtClean="0"/>
              <a:t> is </a:t>
            </a:r>
            <a:r>
              <a:rPr lang="tr-TR" dirty="0" err="1" smtClean="0"/>
              <a:t>good</a:t>
            </a:r>
            <a:r>
              <a:rPr lang="tr-TR" dirty="0" smtClean="0"/>
              <a:t> as </a:t>
            </a:r>
            <a:r>
              <a:rPr lang="tr-TR" dirty="0" err="1" smtClean="0"/>
              <a:t>some</a:t>
            </a:r>
            <a:r>
              <a:rPr lang="tr-TR" dirty="0" smtClean="0"/>
              <a:t> of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topics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gram</a:t>
            </a:r>
            <a:r>
              <a:rPr lang="en-US" dirty="0" smtClean="0"/>
              <a:t>mar </a:t>
            </a:r>
            <a:r>
              <a:rPr lang="en-US" dirty="0"/>
              <a:t>usually </a:t>
            </a:r>
            <a:r>
              <a:rPr lang="en-US" dirty="0" err="1" smtClean="0"/>
              <a:t>harmonise</a:t>
            </a:r>
            <a:r>
              <a:rPr lang="en-US" dirty="0" smtClean="0"/>
              <a:t> with the requirements of a low level EAP course,</a:t>
            </a:r>
            <a:r>
              <a:rPr lang="tr-TR" dirty="0" smtClean="0"/>
              <a:t> but</a:t>
            </a:r>
            <a:r>
              <a:rPr lang="en-US" dirty="0" smtClean="0"/>
              <a:t> </a:t>
            </a:r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en-US" dirty="0" smtClean="0"/>
              <a:t>abandon LL on Route 4</a:t>
            </a:r>
            <a:r>
              <a:rPr lang="tr-TR" dirty="0" smtClean="0"/>
              <a:t>.</a:t>
            </a:r>
          </a:p>
          <a:p>
            <a:pPr>
              <a:buFontTx/>
              <a:buChar char="-"/>
            </a:pPr>
            <a:r>
              <a:rPr lang="tr-TR" dirty="0"/>
              <a:t>C</a:t>
            </a:r>
            <a:r>
              <a:rPr lang="en-US" dirty="0" err="1" smtClean="0"/>
              <a:t>hoos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specific number of units from </a:t>
            </a:r>
            <a:r>
              <a:rPr lang="en-US" dirty="0" smtClean="0"/>
              <a:t>LL </a:t>
            </a:r>
            <a:r>
              <a:rPr lang="en-US" dirty="0"/>
              <a:t>and </a:t>
            </a:r>
            <a:r>
              <a:rPr lang="en-US" dirty="0" smtClean="0"/>
              <a:t>expand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those units with outside materials to do further content and skills </a:t>
            </a:r>
            <a:r>
              <a:rPr lang="en-US" dirty="0" smtClean="0"/>
              <a:t>work</a:t>
            </a:r>
            <a:r>
              <a:rPr lang="tr-TR" dirty="0"/>
              <a:t>.</a:t>
            </a:r>
            <a:endParaRPr lang="en-US" dirty="0"/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endParaRPr lang="tr-TR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65151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5" y="1484784"/>
            <a:ext cx="7452816" cy="46413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tx1"/>
                </a:solidFill>
              </a:rPr>
              <a:t>Context</a:t>
            </a:r>
            <a:r>
              <a:rPr lang="tr-TR" sz="3600" dirty="0" smtClean="0">
                <a:solidFill>
                  <a:schemeClr val="tx1"/>
                </a:solidFill>
              </a:rPr>
              <a:t> of </a:t>
            </a:r>
            <a:r>
              <a:rPr lang="tr-TR" sz="3600" dirty="0" err="1" smtClean="0">
                <a:solidFill>
                  <a:schemeClr val="tx1"/>
                </a:solidFill>
              </a:rPr>
              <a:t>teaching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err="1" smtClean="0">
                <a:solidFill>
                  <a:schemeClr val="tx1"/>
                </a:solidFill>
              </a:rPr>
              <a:t>Comparison</a:t>
            </a:r>
            <a:r>
              <a:rPr lang="tr-TR" sz="3600" dirty="0" smtClean="0">
                <a:solidFill>
                  <a:schemeClr val="tx1"/>
                </a:solidFill>
              </a:rPr>
              <a:t> of </a:t>
            </a:r>
            <a:r>
              <a:rPr lang="tr-TR" sz="3600" dirty="0" err="1" smtClean="0">
                <a:solidFill>
                  <a:schemeClr val="tx1"/>
                </a:solidFill>
              </a:rPr>
              <a:t>two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coursebooks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smtClean="0">
                <a:solidFill>
                  <a:schemeClr val="tx1"/>
                </a:solidFill>
              </a:rPr>
              <a:t>Feedback </a:t>
            </a:r>
            <a:r>
              <a:rPr lang="tr-TR" sz="3600" dirty="0" err="1" smtClean="0">
                <a:solidFill>
                  <a:schemeClr val="tx1"/>
                </a:solidFill>
              </a:rPr>
              <a:t>from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teachers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and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students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err="1" smtClean="0">
                <a:solidFill>
                  <a:schemeClr val="tx1"/>
                </a:solidFill>
              </a:rPr>
              <a:t>Concerns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smtClean="0">
                <a:solidFill>
                  <a:schemeClr val="tx1"/>
                </a:solidFill>
              </a:rPr>
              <a:t>Solutions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223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484784"/>
            <a:ext cx="7596832" cy="42813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sz="4400" b="1" dirty="0" smtClean="0"/>
          </a:p>
          <a:p>
            <a:pPr marL="0" indent="0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 THANK YOU FOR LISTENING.</a:t>
            </a:r>
          </a:p>
          <a:p>
            <a:pPr marL="0" indent="0">
              <a:buNone/>
            </a:pPr>
            <a:endParaRPr lang="tr-TR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		ANY QUESTIONS?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52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Context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Teaching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785926"/>
            <a:ext cx="7408333" cy="43402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sz="3600" dirty="0" err="1" smtClean="0">
                <a:solidFill>
                  <a:schemeClr val="tx1"/>
                </a:solidFill>
              </a:rPr>
              <a:t>English</a:t>
            </a:r>
            <a:r>
              <a:rPr lang="tr-TR" sz="3600" dirty="0" smtClean="0">
                <a:solidFill>
                  <a:schemeClr val="tx1"/>
                </a:solidFill>
              </a:rPr>
              <a:t>-</a:t>
            </a:r>
            <a:r>
              <a:rPr lang="tr-TR" sz="3600" dirty="0" err="1" smtClean="0">
                <a:solidFill>
                  <a:schemeClr val="tx1"/>
                </a:solidFill>
              </a:rPr>
              <a:t>medium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private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university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sz="3600" dirty="0" smtClean="0">
                <a:solidFill>
                  <a:schemeClr val="tx1"/>
                </a:solidFill>
              </a:rPr>
              <a:t>challenging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proficiency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exam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err="1" smtClean="0">
                <a:solidFill>
                  <a:schemeClr val="tx1"/>
                </a:solidFill>
              </a:rPr>
              <a:t>One-year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>
                <a:solidFill>
                  <a:schemeClr val="tx1"/>
                </a:solidFill>
              </a:rPr>
              <a:t>English </a:t>
            </a:r>
            <a:r>
              <a:rPr lang="tr-TR" sz="3600" dirty="0" err="1">
                <a:solidFill>
                  <a:schemeClr val="tx1"/>
                </a:solidFill>
              </a:rPr>
              <a:t>preparatory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school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err="1" smtClean="0">
                <a:solidFill>
                  <a:schemeClr val="tx1"/>
                </a:solidFill>
              </a:rPr>
              <a:t>Four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levels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i="1" dirty="0" smtClean="0">
                <a:solidFill>
                  <a:schemeClr val="tx1"/>
                </a:solidFill>
              </a:rPr>
              <a:t>(</a:t>
            </a:r>
            <a:r>
              <a:rPr lang="tr-TR" sz="3600" i="1" dirty="0" err="1" smtClean="0">
                <a:solidFill>
                  <a:schemeClr val="tx1"/>
                </a:solidFill>
              </a:rPr>
              <a:t>Elementary</a:t>
            </a:r>
            <a:r>
              <a:rPr lang="tr-TR" sz="3600" i="1" dirty="0" smtClean="0">
                <a:solidFill>
                  <a:schemeClr val="tx1"/>
                </a:solidFill>
              </a:rPr>
              <a:t>-</a:t>
            </a:r>
            <a:r>
              <a:rPr lang="tr-TR" sz="3600" i="1" dirty="0" err="1" smtClean="0">
                <a:solidFill>
                  <a:schemeClr val="tx1"/>
                </a:solidFill>
              </a:rPr>
              <a:t>Pre</a:t>
            </a:r>
            <a:r>
              <a:rPr lang="tr-TR" sz="3600" i="1" dirty="0" smtClean="0">
                <a:solidFill>
                  <a:schemeClr val="tx1"/>
                </a:solidFill>
              </a:rPr>
              <a:t>-</a:t>
            </a:r>
            <a:r>
              <a:rPr lang="tr-TR" sz="3600" i="1" dirty="0" err="1" smtClean="0">
                <a:solidFill>
                  <a:schemeClr val="tx1"/>
                </a:solidFill>
              </a:rPr>
              <a:t>Intermediate</a:t>
            </a:r>
            <a:r>
              <a:rPr lang="tr-TR" sz="3600" i="1" dirty="0" smtClean="0">
                <a:solidFill>
                  <a:schemeClr val="tx1"/>
                </a:solidFill>
              </a:rPr>
              <a:t>, </a:t>
            </a:r>
            <a:r>
              <a:rPr lang="tr-TR" sz="3600" i="1" dirty="0" err="1" smtClean="0">
                <a:solidFill>
                  <a:schemeClr val="tx1"/>
                </a:solidFill>
              </a:rPr>
              <a:t>Intermediate</a:t>
            </a:r>
            <a:r>
              <a:rPr lang="tr-TR" sz="3600" i="1" dirty="0" smtClean="0">
                <a:solidFill>
                  <a:schemeClr val="tx1"/>
                </a:solidFill>
              </a:rPr>
              <a:t> </a:t>
            </a:r>
            <a:r>
              <a:rPr lang="tr-TR" sz="3600" i="1" dirty="0" err="1">
                <a:solidFill>
                  <a:schemeClr val="tx1"/>
                </a:solidFill>
              </a:rPr>
              <a:t>and</a:t>
            </a:r>
            <a:r>
              <a:rPr lang="tr-TR" sz="3600" i="1" dirty="0">
                <a:solidFill>
                  <a:schemeClr val="tx1"/>
                </a:solidFill>
              </a:rPr>
              <a:t> </a:t>
            </a:r>
            <a:r>
              <a:rPr lang="tr-TR" sz="3600" i="1" dirty="0" err="1" smtClean="0">
                <a:solidFill>
                  <a:schemeClr val="tx1"/>
                </a:solidFill>
              </a:rPr>
              <a:t>Upper</a:t>
            </a:r>
            <a:r>
              <a:rPr lang="tr-TR" sz="3600" i="1" dirty="0" smtClean="0">
                <a:solidFill>
                  <a:schemeClr val="tx1"/>
                </a:solidFill>
              </a:rPr>
              <a:t> </a:t>
            </a:r>
            <a:r>
              <a:rPr lang="tr-TR" sz="3600" i="1" dirty="0" err="1">
                <a:solidFill>
                  <a:schemeClr val="tx1"/>
                </a:solidFill>
              </a:rPr>
              <a:t>Intermediate</a:t>
            </a:r>
            <a:r>
              <a:rPr lang="tr-TR" sz="3600" i="1" dirty="0" smtClean="0">
                <a:solidFill>
                  <a:schemeClr val="tx1"/>
                </a:solidFill>
              </a:rPr>
              <a:t>)-</a:t>
            </a:r>
            <a:r>
              <a:rPr lang="tr-TR" sz="3600" dirty="0" smtClean="0">
                <a:solidFill>
                  <a:schemeClr val="tx1"/>
                </a:solidFill>
              </a:rPr>
              <a:t>16 </a:t>
            </a:r>
            <a:r>
              <a:rPr lang="tr-TR" sz="3600" dirty="0" err="1" smtClean="0">
                <a:solidFill>
                  <a:schemeClr val="tx1"/>
                </a:solidFill>
              </a:rPr>
              <a:t>weeks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err="1" smtClean="0">
                <a:solidFill>
                  <a:schemeClr val="tx1"/>
                </a:solidFill>
              </a:rPr>
              <a:t>Theme</a:t>
            </a:r>
            <a:r>
              <a:rPr lang="tr-TR" sz="3600" dirty="0" smtClean="0">
                <a:solidFill>
                  <a:schemeClr val="tx1"/>
                </a:solidFill>
              </a:rPr>
              <a:t>-</a:t>
            </a:r>
            <a:r>
              <a:rPr lang="tr-TR" sz="3600" dirty="0" err="1" smtClean="0">
                <a:solidFill>
                  <a:schemeClr val="tx1"/>
                </a:solidFill>
              </a:rPr>
              <a:t>based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programme</a:t>
            </a:r>
            <a:endParaRPr lang="tr-TR" sz="3600" dirty="0" smtClean="0">
              <a:solidFill>
                <a:schemeClr val="tx1"/>
              </a:solidFill>
            </a:endParaRPr>
          </a:p>
          <a:p>
            <a:r>
              <a:rPr lang="tr-TR" sz="3600" dirty="0" err="1" smtClean="0">
                <a:solidFill>
                  <a:schemeClr val="tx1"/>
                </a:solidFill>
              </a:rPr>
              <a:t>Two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different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coursebooks</a:t>
            </a:r>
            <a:endParaRPr lang="tr-TR" sz="3600" dirty="0" smtClean="0">
              <a:solidFill>
                <a:schemeClr val="tx1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127029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purpose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starting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with</a:t>
            </a:r>
            <a:r>
              <a:rPr lang="tr-TR" dirty="0" smtClean="0">
                <a:solidFill>
                  <a:srgbClr val="FF0000"/>
                </a:solidFill>
              </a:rPr>
              <a:t> a </a:t>
            </a:r>
            <a:r>
              <a:rPr lang="tr-TR" dirty="0" err="1" smtClean="0">
                <a:solidFill>
                  <a:srgbClr val="FF0000"/>
                </a:solidFill>
              </a:rPr>
              <a:t>commercial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coursebook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785926"/>
            <a:ext cx="8215369" cy="44291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tr-TR" dirty="0" smtClean="0"/>
              <a:t>Commercial </a:t>
            </a:r>
            <a:r>
              <a:rPr lang="tr-TR" dirty="0" err="1" smtClean="0"/>
              <a:t>textbooks</a:t>
            </a:r>
            <a:r>
              <a:rPr lang="tr-TR" dirty="0" smtClean="0"/>
              <a:t> (Language </a:t>
            </a:r>
            <a:r>
              <a:rPr lang="tr-TR" dirty="0" err="1" smtClean="0"/>
              <a:t>Leader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Pearson</a:t>
            </a:r>
            <a:r>
              <a:rPr lang="tr-TR" dirty="0" smtClean="0"/>
              <a:t>)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lay</a:t>
            </a:r>
            <a:r>
              <a:rPr lang="tr-TR" dirty="0" smtClean="0"/>
              <a:t> </a:t>
            </a:r>
            <a:r>
              <a:rPr lang="tr-TR" dirty="0" err="1" smtClean="0"/>
              <a:t>linguistic</a:t>
            </a:r>
            <a:r>
              <a:rPr lang="tr-TR" dirty="0" smtClean="0"/>
              <a:t> </a:t>
            </a:r>
            <a:r>
              <a:rPr lang="tr-TR" dirty="0" err="1" smtClean="0"/>
              <a:t>foundation</a:t>
            </a:r>
            <a:r>
              <a:rPr lang="tr-TR" dirty="0" smtClean="0"/>
              <a:t> of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8 </a:t>
            </a:r>
            <a:r>
              <a:rPr lang="tr-TR" dirty="0" err="1" smtClean="0"/>
              <a:t>weeks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 </a:t>
            </a:r>
            <a:r>
              <a:rPr lang="tr-TR" dirty="0" err="1" smtClean="0"/>
              <a:t>offered</a:t>
            </a:r>
            <a:r>
              <a:rPr lang="tr-TR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Elementary</a:t>
            </a:r>
            <a:r>
              <a:rPr lang="tr-TR" i="1" dirty="0" smtClean="0"/>
              <a:t>-</a:t>
            </a:r>
            <a:r>
              <a:rPr lang="tr-TR" i="1" dirty="0" err="1" smtClean="0"/>
              <a:t>Intermediate</a:t>
            </a:r>
            <a:r>
              <a:rPr lang="tr-TR" i="1" dirty="0" smtClean="0"/>
              <a:t>-</a:t>
            </a:r>
            <a:r>
              <a:rPr lang="tr-TR" i="1" dirty="0" err="1" smtClean="0"/>
              <a:t>Advanced</a:t>
            </a:r>
            <a:r>
              <a:rPr lang="tr-TR" i="1" dirty="0" smtClean="0"/>
              <a:t> </a:t>
            </a:r>
            <a:r>
              <a:rPr lang="tr-TR" i="1" dirty="0" smtClean="0">
                <a:sym typeface="Wingdings" pitchFamily="2" charset="2"/>
              </a:rPr>
              <a:t> </a:t>
            </a:r>
            <a:r>
              <a:rPr lang="tr-TR" i="1" dirty="0" err="1" smtClean="0">
                <a:sym typeface="Wingdings" pitchFamily="2" charset="2"/>
              </a:rPr>
              <a:t>Elementary</a:t>
            </a:r>
            <a:r>
              <a:rPr lang="tr-TR" i="1" dirty="0" smtClean="0">
                <a:sym typeface="Wingdings" pitchFamily="2" charset="2"/>
              </a:rPr>
              <a:t>-</a:t>
            </a:r>
            <a:r>
              <a:rPr lang="tr-TR" i="1" dirty="0" err="1" smtClean="0">
                <a:sym typeface="Wingdings" pitchFamily="2" charset="2"/>
              </a:rPr>
              <a:t>Pre</a:t>
            </a:r>
            <a:r>
              <a:rPr lang="tr-TR" i="1" dirty="0" smtClean="0">
                <a:sym typeface="Wingdings" pitchFamily="2" charset="2"/>
              </a:rPr>
              <a:t>-</a:t>
            </a:r>
            <a:r>
              <a:rPr lang="tr-TR" i="1" dirty="0" err="1" smtClean="0">
                <a:sym typeface="Wingdings" pitchFamily="2" charset="2"/>
              </a:rPr>
              <a:t>Intermediate</a:t>
            </a:r>
            <a:r>
              <a:rPr lang="tr-TR" i="1" dirty="0" smtClean="0">
                <a:sym typeface="Wingdings" pitchFamily="2" charset="2"/>
              </a:rPr>
              <a:t> – </a:t>
            </a:r>
            <a:r>
              <a:rPr lang="tr-TR" i="1" dirty="0" err="1" smtClean="0">
                <a:sym typeface="Wingdings" pitchFamily="2" charset="2"/>
              </a:rPr>
              <a:t>Intermediate</a:t>
            </a:r>
            <a:r>
              <a:rPr lang="tr-TR" i="1" dirty="0" smtClean="0">
                <a:sym typeface="Wingdings" pitchFamily="2" charset="2"/>
              </a:rPr>
              <a:t> -</a:t>
            </a:r>
            <a:r>
              <a:rPr lang="tr-TR" i="1" dirty="0" err="1" smtClean="0">
                <a:sym typeface="Wingdings" pitchFamily="2" charset="2"/>
              </a:rPr>
              <a:t>Upper</a:t>
            </a:r>
            <a:r>
              <a:rPr lang="tr-TR" i="1" dirty="0" smtClean="0">
                <a:sym typeface="Wingdings" pitchFamily="2" charset="2"/>
              </a:rPr>
              <a:t> </a:t>
            </a:r>
            <a:r>
              <a:rPr lang="tr-TR" i="1" dirty="0" err="1" smtClean="0">
                <a:sym typeface="Wingdings" pitchFamily="2" charset="2"/>
              </a:rPr>
              <a:t>Intermediate</a:t>
            </a:r>
            <a:r>
              <a:rPr lang="tr-TR" i="1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endParaRPr lang="tr-TR" i="1" dirty="0" smtClean="0"/>
          </a:p>
          <a:p>
            <a:r>
              <a:rPr lang="tr-TR" dirty="0" err="1" smtClean="0"/>
              <a:t>Easier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follow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(</a:t>
            </a:r>
            <a:r>
              <a:rPr lang="tr-TR" dirty="0" err="1" smtClean="0"/>
              <a:t>shorter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-</a:t>
            </a:r>
            <a:r>
              <a:rPr lang="tr-TR" dirty="0" err="1" smtClean="0"/>
              <a:t>to</a:t>
            </a:r>
            <a:r>
              <a:rPr lang="tr-TR" dirty="0" smtClean="0"/>
              <a:t>-</a:t>
            </a:r>
            <a:r>
              <a:rPr lang="tr-TR" dirty="0" err="1" smtClean="0"/>
              <a:t>date</a:t>
            </a:r>
            <a:r>
              <a:rPr lang="tr-TR" dirty="0" smtClean="0"/>
              <a:t> </a:t>
            </a:r>
            <a:r>
              <a:rPr lang="tr-TR" dirty="0" err="1" smtClean="0"/>
              <a:t>texts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exercises</a:t>
            </a:r>
            <a:r>
              <a:rPr lang="tr-TR" dirty="0" smtClean="0"/>
              <a:t>)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err="1" smtClean="0">
                <a:solidFill>
                  <a:srgbClr val="FF0000"/>
                </a:solidFill>
              </a:rPr>
              <a:t>Commercial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coursebook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Language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Leader</a:t>
            </a:r>
            <a:r>
              <a:rPr lang="tr-TR" dirty="0" smtClean="0">
                <a:solidFill>
                  <a:srgbClr val="FF0000"/>
                </a:solidFill>
              </a:rPr>
              <a:t> - </a:t>
            </a:r>
            <a:r>
              <a:rPr lang="tr-TR" b="1" dirty="0" smtClean="0">
                <a:solidFill>
                  <a:srgbClr val="FF0000"/>
                </a:solidFill>
              </a:rPr>
              <a:t>LL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Documents and Settings\rsalataci\Desktop\leader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1797473" cy="2571769"/>
          </a:xfrm>
          <a:prstGeom prst="rect">
            <a:avLst/>
          </a:prstGeom>
          <a:noFill/>
        </p:spPr>
      </p:pic>
      <p:pic>
        <p:nvPicPr>
          <p:cNvPr id="1027" name="Picture 3" descr="C:\Documents and Settings\rsalataci\Desktop\lead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714488"/>
            <a:ext cx="1785950" cy="2626720"/>
          </a:xfrm>
          <a:prstGeom prst="rect">
            <a:avLst/>
          </a:prstGeom>
          <a:noFill/>
        </p:spPr>
      </p:pic>
      <p:pic>
        <p:nvPicPr>
          <p:cNvPr id="1028" name="Picture 4" descr="C:\Documents and Settings\rsalataci\Desktop\lead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714488"/>
            <a:ext cx="1847402" cy="2643206"/>
          </a:xfrm>
          <a:prstGeom prst="rect">
            <a:avLst/>
          </a:prstGeom>
          <a:noFill/>
        </p:spPr>
      </p:pic>
      <p:pic>
        <p:nvPicPr>
          <p:cNvPr id="1029" name="Picture 5" descr="C:\Documents and Settings\rsalataci\Desktop\leade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643050"/>
            <a:ext cx="1785950" cy="26981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20" y="500063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Route</a:t>
            </a:r>
            <a:r>
              <a:rPr lang="tr-TR" b="1" dirty="0" smtClean="0"/>
              <a:t> 1 (</a:t>
            </a:r>
            <a:r>
              <a:rPr lang="tr-TR" b="1" dirty="0" err="1" smtClean="0"/>
              <a:t>Elementary</a:t>
            </a:r>
            <a:r>
              <a:rPr lang="tr-TR" b="1" dirty="0" smtClean="0"/>
              <a:t>)    R2 (</a:t>
            </a:r>
            <a:r>
              <a:rPr lang="tr-TR" b="1" dirty="0" err="1" smtClean="0"/>
              <a:t>Pre-intermediate</a:t>
            </a:r>
            <a:r>
              <a:rPr lang="tr-TR" b="1" dirty="0" smtClean="0"/>
              <a:t>)     R3 (</a:t>
            </a:r>
            <a:r>
              <a:rPr lang="tr-TR" b="1" dirty="0" err="1" smtClean="0"/>
              <a:t>Intermediate</a:t>
            </a:r>
            <a:r>
              <a:rPr lang="tr-TR" b="1" dirty="0" smtClean="0"/>
              <a:t>)      R4 (</a:t>
            </a:r>
            <a:r>
              <a:rPr lang="tr-TR" b="1" dirty="0" err="1" smtClean="0"/>
              <a:t>Upp-Intermedi</a:t>
            </a:r>
            <a:r>
              <a:rPr lang="tr-TR" b="1" dirty="0" smtClean="0"/>
              <a:t>.)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Documents\Academic Stuff-2014\Conference-presentations\MATSDA 2014\MATSDA 2014-Reyhan S. Ok\IMG_20140616_1537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81939418" y="-20359854"/>
            <a:ext cx="19359698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543956" cy="114300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err="1" smtClean="0">
                <a:solidFill>
                  <a:srgbClr val="FF0000"/>
                </a:solidFill>
              </a:rPr>
              <a:t>In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house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Textbook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Beyond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Boundaries</a:t>
            </a:r>
            <a:r>
              <a:rPr lang="tr-TR" dirty="0" smtClean="0">
                <a:solidFill>
                  <a:srgbClr val="FF0000"/>
                </a:solidFill>
              </a:rPr>
              <a:t> – </a:t>
            </a:r>
            <a:r>
              <a:rPr lang="tr-TR" b="1" dirty="0" err="1" smtClean="0">
                <a:solidFill>
                  <a:srgbClr val="FF0000"/>
                </a:solidFill>
              </a:rPr>
              <a:t>BtheB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My Documents\Academic Stuff-2014\Conference-presentations\MATSDA 2014\MATSDA 2014-Reyhan S. Ok\IMG_20140616_1536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2857488" cy="3809984"/>
          </a:xfrm>
          <a:prstGeom prst="rect">
            <a:avLst/>
          </a:prstGeom>
          <a:noFill/>
        </p:spPr>
      </p:pic>
      <p:pic>
        <p:nvPicPr>
          <p:cNvPr id="7" name="Picture 7" descr="100_3759ko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85926"/>
            <a:ext cx="29562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D:\My Documents\Academic Stuff-2014\Conference-presentations\MATSDA 2014\MATSDA 2014-Reyhan S. Ok\IMG_20140616_153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754007"/>
            <a:ext cx="2643206" cy="3824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1897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Starting</a:t>
            </a:r>
            <a:r>
              <a:rPr lang="tr-TR" dirty="0" smtClean="0">
                <a:solidFill>
                  <a:srgbClr val="FF0000"/>
                </a:solidFill>
              </a:rPr>
              <a:t> in-</a:t>
            </a:r>
            <a:r>
              <a:rPr lang="tr-TR" dirty="0" err="1" smtClean="0">
                <a:solidFill>
                  <a:srgbClr val="FF0000"/>
                </a:solidFill>
              </a:rPr>
              <a:t>house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textbook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Beyond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Boundaries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571612"/>
            <a:ext cx="8358245" cy="45545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Used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second</a:t>
            </a:r>
            <a:r>
              <a:rPr lang="tr-TR" dirty="0" smtClean="0"/>
              <a:t> 8 </a:t>
            </a:r>
            <a:r>
              <a:rPr lang="tr-TR" dirty="0" err="1" smtClean="0"/>
              <a:t>weeks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Written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a </a:t>
            </a:r>
            <a:r>
              <a:rPr lang="tr-TR" dirty="0" err="1" smtClean="0"/>
              <a:t>group</a:t>
            </a:r>
            <a:r>
              <a:rPr lang="tr-TR" dirty="0" smtClean="0"/>
              <a:t> of </a:t>
            </a:r>
            <a:r>
              <a:rPr lang="tr-TR" dirty="0" err="1" smtClean="0"/>
              <a:t>teachers</a:t>
            </a:r>
            <a:r>
              <a:rPr lang="tr-TR" dirty="0" smtClean="0"/>
              <a:t> at Sabancı </a:t>
            </a:r>
            <a:r>
              <a:rPr lang="tr-TR" dirty="0" err="1" smtClean="0"/>
              <a:t>University</a:t>
            </a:r>
            <a:r>
              <a:rPr lang="tr-TR" dirty="0" smtClean="0"/>
              <a:t>, School of </a:t>
            </a:r>
            <a:r>
              <a:rPr lang="tr-TR" dirty="0" err="1" smtClean="0"/>
              <a:t>Languages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Printed</a:t>
            </a:r>
            <a:r>
              <a:rPr lang="tr-TR" dirty="0" smtClean="0"/>
              <a:t> in 2003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edited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reprinted</a:t>
            </a:r>
            <a:r>
              <a:rPr lang="tr-TR" dirty="0" smtClean="0"/>
              <a:t> in 2010.</a:t>
            </a:r>
          </a:p>
          <a:p>
            <a:r>
              <a:rPr lang="tr-TR" dirty="0" err="1" smtClean="0"/>
              <a:t>Three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 at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:</a:t>
            </a:r>
          </a:p>
          <a:p>
            <a:r>
              <a:rPr lang="tr-TR" dirty="0" err="1" smtClean="0">
                <a:hlinkClick r:id="rId2" action="ppaction://hlinkfile"/>
              </a:rPr>
              <a:t>beyon</a:t>
            </a:r>
            <a:r>
              <a:rPr lang="tr-TR" dirty="0" smtClean="0">
                <a:hlinkClick r:id="rId2" action="ppaction://hlinkfile"/>
              </a:rPr>
              <a:t>_</a:t>
            </a:r>
            <a:r>
              <a:rPr lang="tr-TR" dirty="0" err="1" smtClean="0">
                <a:hlinkClick r:id="rId2" action="ppaction://hlinkfile"/>
              </a:rPr>
              <a:t>the</a:t>
            </a:r>
            <a:r>
              <a:rPr lang="tr-TR" dirty="0" smtClean="0">
                <a:hlinkClick r:id="rId2" action="ppaction://hlinkfile"/>
              </a:rPr>
              <a:t>_</a:t>
            </a:r>
            <a:r>
              <a:rPr lang="tr-TR" dirty="0" err="1" smtClean="0">
                <a:hlinkClick r:id="rId2" action="ppaction://hlinkfile"/>
              </a:rPr>
              <a:t>boundaries</a:t>
            </a:r>
            <a:r>
              <a:rPr lang="tr-TR" dirty="0" smtClean="0">
                <a:hlinkClick r:id="rId2" action="ppaction://hlinkfile"/>
              </a:rPr>
              <a:t>_</a:t>
            </a:r>
            <a:r>
              <a:rPr lang="tr-TR" dirty="0" err="1" smtClean="0">
                <a:hlinkClick r:id="rId2" action="ppaction://hlinkfile"/>
              </a:rPr>
              <a:t>booklet</a:t>
            </a:r>
            <a:r>
              <a:rPr lang="tr-TR" dirty="0" smtClean="0">
                <a:hlinkClick r:id="rId2" action="ppaction://hlinkfile"/>
              </a:rPr>
              <a:t>.</a:t>
            </a:r>
            <a:r>
              <a:rPr lang="tr-TR" dirty="0" err="1" smtClean="0">
                <a:hlinkClick r:id="rId2" action="ppaction://hlinkfile"/>
              </a:rPr>
              <a:t>pdf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 descr="C:\Documents and Settings\rsalataci\Desktop\btb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3216" y="4724400"/>
            <a:ext cx="1700784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Comparison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between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two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coursebooks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4884751"/>
              </p:ext>
            </p:extLst>
          </p:nvPr>
        </p:nvGraphicFramePr>
        <p:xfrm>
          <a:off x="285750" y="1643061"/>
          <a:ext cx="8501092" cy="47148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0546"/>
                <a:gridCol w="4250546"/>
              </a:tblGrid>
              <a:tr h="579861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LANGUAGE</a:t>
                      </a:r>
                      <a:r>
                        <a:rPr lang="tr-TR" sz="2800" baseline="0" dirty="0" smtClean="0">
                          <a:solidFill>
                            <a:schemeClr val="tx1"/>
                          </a:solidFill>
                        </a:rPr>
                        <a:t> LEADER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BEYOND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BOUNDARIES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7739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-Improving</a:t>
                      </a:r>
                      <a:r>
                        <a:rPr lang="en-GB" baseline="0" noProof="0" dirty="0" smtClean="0"/>
                        <a:t> language proficiency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-Content-based, thematic approach</a:t>
                      </a:r>
                      <a:endParaRPr lang="en-GB" noProof="0" dirty="0"/>
                    </a:p>
                  </a:txBody>
                  <a:tcPr/>
                </a:tc>
              </a:tr>
              <a:tr h="716298">
                <a:tc>
                  <a:txBody>
                    <a:bodyPr/>
                    <a:lstStyle/>
                    <a:p>
                      <a:r>
                        <a:rPr lang="en-GB" noProof="0" smtClean="0"/>
                        <a:t>-1 book – 12 units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-2</a:t>
                      </a:r>
                      <a:r>
                        <a:rPr lang="en-GB" baseline="0" noProof="0" dirty="0" smtClean="0"/>
                        <a:t> books-10 units</a:t>
                      </a:r>
                    </a:p>
                    <a:p>
                      <a:endParaRPr lang="en-GB" noProof="0" dirty="0"/>
                    </a:p>
                  </a:txBody>
                  <a:tcPr/>
                </a:tc>
              </a:tr>
              <a:tr h="716298">
                <a:tc>
                  <a:txBody>
                    <a:bodyPr/>
                    <a:lstStyle/>
                    <a:p>
                      <a:r>
                        <a:rPr lang="en-GB" noProof="0" smtClean="0"/>
                        <a:t>-From easy to difficult (increasing</a:t>
                      </a:r>
                      <a:r>
                        <a:rPr lang="en-GB" baseline="0" noProof="0" smtClean="0"/>
                        <a:t> length)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-No</a:t>
                      </a:r>
                      <a:r>
                        <a:rPr lang="en-GB" baseline="0" noProof="0" smtClean="0"/>
                        <a:t> level of difficulty</a:t>
                      </a:r>
                    </a:p>
                    <a:p>
                      <a:endParaRPr lang="en-GB" noProof="0"/>
                    </a:p>
                  </a:txBody>
                  <a:tcPr/>
                </a:tc>
              </a:tr>
              <a:tr h="1023284">
                <a:tc>
                  <a:txBody>
                    <a:bodyPr/>
                    <a:lstStyle/>
                    <a:p>
                      <a:r>
                        <a:rPr lang="en-GB" noProof="0" smtClean="0"/>
                        <a:t>-For teachers:</a:t>
                      </a:r>
                      <a:r>
                        <a:rPr lang="en-GB" baseline="0" noProof="0" smtClean="0"/>
                        <a:t> </a:t>
                      </a:r>
                      <a:r>
                        <a:rPr lang="en-GB" noProof="0" smtClean="0"/>
                        <a:t>Teacher-friendly</a:t>
                      </a:r>
                      <a:r>
                        <a:rPr lang="en-GB" baseline="0" noProof="0" smtClean="0"/>
                        <a:t> (soft copy </a:t>
                      </a:r>
                    </a:p>
                    <a:p>
                      <a:r>
                        <a:rPr lang="en-GB" baseline="0" noProof="0" smtClean="0"/>
                        <a:t>  and online resource bank)</a:t>
                      </a:r>
                      <a:endParaRPr lang="en-GB" noProof="0" smtClean="0"/>
                    </a:p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-For teachers:</a:t>
                      </a:r>
                      <a:r>
                        <a:rPr lang="en-GB" baseline="0" noProof="0" smtClean="0"/>
                        <a:t> </a:t>
                      </a:r>
                      <a:r>
                        <a:rPr lang="en-GB" noProof="0" smtClean="0"/>
                        <a:t>Just a key for exercises</a:t>
                      </a:r>
                      <a:endParaRPr lang="en-GB" noProof="0"/>
                    </a:p>
                  </a:txBody>
                  <a:tcPr/>
                </a:tc>
              </a:tr>
              <a:tr h="691417">
                <a:tc>
                  <a:txBody>
                    <a:bodyPr/>
                    <a:lstStyle/>
                    <a:p>
                      <a:r>
                        <a:rPr lang="en-GB" noProof="0" smtClean="0"/>
                        <a:t>-Building language skills in general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-Address</a:t>
                      </a:r>
                      <a:r>
                        <a:rPr lang="en-GB" baseline="0" noProof="0" dirty="0" smtClean="0"/>
                        <a:t> academic needs of university </a:t>
                      </a:r>
                    </a:p>
                    <a:p>
                      <a:r>
                        <a:rPr lang="en-GB" baseline="0" noProof="0" dirty="0" smtClean="0"/>
                        <a:t>  students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1897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Opinions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after</a:t>
            </a:r>
            <a:r>
              <a:rPr lang="tr-TR" dirty="0" smtClean="0">
                <a:solidFill>
                  <a:srgbClr val="FF0000"/>
                </a:solidFill>
              </a:rPr>
              <a:t> a </a:t>
            </a:r>
            <a:r>
              <a:rPr lang="tr-TR" dirty="0" err="1" smtClean="0">
                <a:solidFill>
                  <a:srgbClr val="FF0000"/>
                </a:solidFill>
              </a:rPr>
              <a:t>semester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71612"/>
            <a:ext cx="8215369" cy="45545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trial</a:t>
            </a:r>
            <a:r>
              <a:rPr lang="tr-TR" dirty="0" smtClean="0"/>
              <a:t> in </a:t>
            </a:r>
            <a:r>
              <a:rPr lang="tr-TR" dirty="0" err="1" smtClean="0"/>
              <a:t>Route</a:t>
            </a:r>
            <a:r>
              <a:rPr lang="tr-TR" dirty="0" smtClean="0"/>
              <a:t> 1 (</a:t>
            </a:r>
            <a:r>
              <a:rPr lang="tr-TR" dirty="0" err="1" smtClean="0"/>
              <a:t>Elementary</a:t>
            </a:r>
            <a:r>
              <a:rPr lang="tr-TR" dirty="0" smtClean="0"/>
              <a:t>)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positive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feedback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Using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two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books</a:t>
            </a:r>
            <a:r>
              <a:rPr lang="tr-TR" dirty="0" smtClean="0">
                <a:sym typeface="Wingdings" pitchFamily="2" charset="2"/>
              </a:rPr>
              <a:t> at </a:t>
            </a:r>
            <a:r>
              <a:rPr lang="tr-TR" dirty="0" err="1" smtClean="0">
                <a:sym typeface="Wingdings" pitchFamily="2" charset="2"/>
              </a:rPr>
              <a:t>all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routes</a:t>
            </a:r>
            <a:r>
              <a:rPr lang="tr-TR" dirty="0" smtClean="0">
                <a:sym typeface="Wingdings" pitchFamily="2" charset="2"/>
              </a:rPr>
              <a:t> in </a:t>
            </a:r>
            <a:r>
              <a:rPr lang="tr-TR" dirty="0" err="1" smtClean="0">
                <a:sym typeface="Wingdings" pitchFamily="2" charset="2"/>
              </a:rPr>
              <a:t>Fall</a:t>
            </a:r>
            <a:r>
              <a:rPr lang="tr-TR" dirty="0" smtClean="0">
                <a:sym typeface="Wingdings" pitchFamily="2" charset="2"/>
              </a:rPr>
              <a:t> 2013</a:t>
            </a:r>
          </a:p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reactions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“</a:t>
            </a:r>
            <a:r>
              <a:rPr lang="en-GB" i="1" dirty="0" smtClean="0"/>
              <a:t>When we finished </a:t>
            </a:r>
            <a:r>
              <a:rPr lang="tr-TR" i="1" dirty="0" err="1" smtClean="0"/>
              <a:t>Language</a:t>
            </a:r>
            <a:r>
              <a:rPr lang="tr-TR" i="1" dirty="0" smtClean="0"/>
              <a:t> </a:t>
            </a:r>
            <a:r>
              <a:rPr lang="tr-TR" i="1" dirty="0" err="1" smtClean="0"/>
              <a:t>Leader</a:t>
            </a:r>
            <a:r>
              <a:rPr lang="tr-TR" i="1" dirty="0" smtClean="0"/>
              <a:t> </a:t>
            </a:r>
            <a:r>
              <a:rPr lang="en-GB" i="1" dirty="0" smtClean="0"/>
              <a:t>and began </a:t>
            </a:r>
            <a:r>
              <a:rPr lang="tr-TR" i="1" dirty="0" err="1" smtClean="0"/>
              <a:t>Beyond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Boundaries</a:t>
            </a:r>
            <a:r>
              <a:rPr lang="en-GB" i="1" dirty="0" smtClean="0"/>
              <a:t>, our teacher has changed, too.  Our fun teacher has turned into very serious person overnight.  It was the end of the entertainment in class.”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1177</TotalTime>
  <Words>619</Words>
  <Application>Microsoft Office PowerPoint</Application>
  <PresentationFormat>On-screen Show (4:3)</PresentationFormat>
  <Paragraphs>118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TRANSITION FROM A COMMERCIAL COURSE BOOK TO IN-HOUSE TEXTBOOK</vt:lpstr>
      <vt:lpstr>OUTLINE</vt:lpstr>
      <vt:lpstr>Context of Teaching</vt:lpstr>
      <vt:lpstr>The purpose of starting with a commercial coursebook </vt:lpstr>
      <vt:lpstr>Commercial coursebook (Language Leader - LL)</vt:lpstr>
      <vt:lpstr>In-house Textbook (Beyond the Boundaries – BtheB)</vt:lpstr>
      <vt:lpstr>Starting in-house textbook (Beyond the Boundaries)</vt:lpstr>
      <vt:lpstr>Comparison between two coursebooks</vt:lpstr>
      <vt:lpstr>Opinions after a semester</vt:lpstr>
      <vt:lpstr>Students’ opinions about LL and BtheB</vt:lpstr>
      <vt:lpstr>Difficulty level of two books</vt:lpstr>
      <vt:lpstr>Some comments from students</vt:lpstr>
      <vt:lpstr>How much have they learned from the coursebooks?</vt:lpstr>
      <vt:lpstr>Comparing two books</vt:lpstr>
      <vt:lpstr>Some comments from students</vt:lpstr>
      <vt:lpstr>Metaphors (Student responses)</vt:lpstr>
      <vt:lpstr>Metaphors (Student Responses)</vt:lpstr>
      <vt:lpstr>Teachers’ Responses (Metaphors)</vt:lpstr>
      <vt:lpstr>Suggestions (Teacher Responses)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Reyhan Ok  BALEAP 2013 </dc:title>
  <dc:creator>ok</dc:creator>
  <cp:lastModifiedBy>Suuser</cp:lastModifiedBy>
  <cp:revision>142</cp:revision>
  <dcterms:created xsi:type="dcterms:W3CDTF">2013-03-24T19:47:30Z</dcterms:created>
  <dcterms:modified xsi:type="dcterms:W3CDTF">2014-07-02T05:51:59Z</dcterms:modified>
</cp:coreProperties>
</file>