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 id="2147483783" r:id="rId2"/>
  </p:sldMasterIdLst>
  <p:notesMasterIdLst>
    <p:notesMasterId r:id="rId24"/>
  </p:notesMasterIdLst>
  <p:handoutMasterIdLst>
    <p:handoutMasterId r:id="rId25"/>
  </p:handoutMasterIdLst>
  <p:sldIdLst>
    <p:sldId id="256" r:id="rId3"/>
    <p:sldId id="376" r:id="rId4"/>
    <p:sldId id="378" r:id="rId5"/>
    <p:sldId id="368" r:id="rId6"/>
    <p:sldId id="379" r:id="rId7"/>
    <p:sldId id="381" r:id="rId8"/>
    <p:sldId id="344" r:id="rId9"/>
    <p:sldId id="346" r:id="rId10"/>
    <p:sldId id="364" r:id="rId11"/>
    <p:sldId id="359" r:id="rId12"/>
    <p:sldId id="360" r:id="rId13"/>
    <p:sldId id="361" r:id="rId14"/>
    <p:sldId id="362" r:id="rId15"/>
    <p:sldId id="365" r:id="rId16"/>
    <p:sldId id="363" r:id="rId17"/>
    <p:sldId id="367" r:id="rId18"/>
    <p:sldId id="382" r:id="rId19"/>
    <p:sldId id="369" r:id="rId20"/>
    <p:sldId id="375" r:id="rId21"/>
    <p:sldId id="340" r:id="rId22"/>
    <p:sldId id="352"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66"/>
    <a:srgbClr val="000099"/>
    <a:srgbClr val="0000FF"/>
    <a:srgbClr val="9900CC"/>
    <a:srgbClr val="660033"/>
    <a:srgbClr val="660066"/>
    <a:srgbClr val="FF5050"/>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77087" autoAdjust="0"/>
  </p:normalViewPr>
  <p:slideViewPr>
    <p:cSldViewPr>
      <p:cViewPr varScale="1">
        <p:scale>
          <a:sx n="52" d="100"/>
          <a:sy n="52" d="100"/>
        </p:scale>
        <p:origin x="-1578" y="-96"/>
      </p:cViewPr>
      <p:guideLst>
        <p:guide orient="horz" pos="2160"/>
        <p:guide pos="2880"/>
      </p:guideLst>
    </p:cSldViewPr>
  </p:slideViewPr>
  <p:outlineViewPr>
    <p:cViewPr>
      <p:scale>
        <a:sx n="33" d="100"/>
        <a:sy n="33" d="100"/>
      </p:scale>
      <p:origin x="42" y="26292"/>
    </p:cViewPr>
  </p:outlineViewPr>
  <p:notesTextViewPr>
    <p:cViewPr>
      <p:scale>
        <a:sx n="75" d="100"/>
        <a:sy n="75" d="100"/>
      </p:scale>
      <p:origin x="0" y="918"/>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2150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2150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2150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ADE4A19-6C37-4FEA-9035-A6C2C12EECF3}" type="slidenum">
              <a:rPr lang="en-US"/>
              <a:pPr/>
              <a:t>‹#›</a:t>
            </a:fld>
            <a:endParaRPr lang="en-US" dirty="0"/>
          </a:p>
        </p:txBody>
      </p:sp>
    </p:spTree>
    <p:extLst>
      <p:ext uri="{BB962C8B-B14F-4D97-AF65-F5344CB8AC3E}">
        <p14:creationId xmlns:p14="http://schemas.microsoft.com/office/powerpoint/2010/main" val="4089521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604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AE74DAD-4B8C-4E31-B005-849E4709A095}" type="slidenum">
              <a:rPr lang="en-US"/>
              <a:pPr/>
              <a:t>‹#›</a:t>
            </a:fld>
            <a:endParaRPr lang="en-US" dirty="0"/>
          </a:p>
        </p:txBody>
      </p:sp>
    </p:spTree>
    <p:extLst>
      <p:ext uri="{BB962C8B-B14F-4D97-AF65-F5344CB8AC3E}">
        <p14:creationId xmlns:p14="http://schemas.microsoft.com/office/powerpoint/2010/main" val="38008433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kavlifoundation.org/brain-initiative" TargetMode="External"/><Relationship Id="rId2" Type="http://schemas.openxmlformats.org/officeDocument/2006/relationships/slide" Target="../slides/slide19.xml"/><Relationship Id="rId1" Type="http://schemas.openxmlformats.org/officeDocument/2006/relationships/notesMaster" Target="../notesMasters/notesMaster1.xml"/><Relationship Id="rId5" Type="http://schemas.openxmlformats.org/officeDocument/2006/relationships/hyperlink" Target="http://www.brainfacts.org/educators/educator-resources/educator-resources/brain-resources/" TargetMode="External"/><Relationship Id="rId4" Type="http://schemas.openxmlformats.org/officeDocument/2006/relationships/hyperlink" Target="http://www.brainfacts.org/"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biology.about.com/library/organs/brain/blparietallobe.htm"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biology.about.com/library/organs/brain/bltemporallobe.htm" TargetMode="External"/><Relationship Id="rId5" Type="http://schemas.openxmlformats.org/officeDocument/2006/relationships/hyperlink" Target="http://biology.about.com/library/organs/brain/bloccipitallobe.htm" TargetMode="External"/><Relationship Id="rId4" Type="http://schemas.openxmlformats.org/officeDocument/2006/relationships/hyperlink" Target="http://biology.about.com/library/organs/brain/blfrontallobe.htm"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64A269-8FA7-4DDF-AB9E-00629F3B85D8}" type="slidenum">
              <a:rPr lang="en-US"/>
              <a:pPr/>
              <a:t>1</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AE74DAD-4B8C-4E31-B005-849E4709A095}" type="slidenum">
              <a:rPr lang="en-US" smtClean="0"/>
              <a:pPr/>
              <a:t>10</a:t>
            </a:fld>
            <a:endParaRPr lang="en-US" dirty="0"/>
          </a:p>
        </p:txBody>
      </p:sp>
    </p:spTree>
    <p:extLst>
      <p:ext uri="{BB962C8B-B14F-4D97-AF65-F5344CB8AC3E}">
        <p14:creationId xmlns:p14="http://schemas.microsoft.com/office/powerpoint/2010/main" val="2453155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AE74DAD-4B8C-4E31-B005-849E4709A095}" type="slidenum">
              <a:rPr lang="en-US" smtClean="0"/>
              <a:pPr/>
              <a:t>11</a:t>
            </a:fld>
            <a:endParaRPr lang="en-US" dirty="0"/>
          </a:p>
        </p:txBody>
      </p:sp>
    </p:spTree>
    <p:extLst>
      <p:ext uri="{BB962C8B-B14F-4D97-AF65-F5344CB8AC3E}">
        <p14:creationId xmlns:p14="http://schemas.microsoft.com/office/powerpoint/2010/main" val="29358041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Hello!</a:t>
            </a:r>
          </a:p>
          <a:p>
            <a:endParaRPr lang="en-GB" dirty="0" smtClean="0"/>
          </a:p>
          <a:p>
            <a:r>
              <a:rPr lang="en-GB" dirty="0" smtClean="0"/>
              <a:t>My name is Ollie.</a:t>
            </a:r>
          </a:p>
          <a:p>
            <a:endParaRPr lang="en-GB" dirty="0" smtClean="0"/>
          </a:p>
          <a:p>
            <a:r>
              <a:rPr lang="en-GB" dirty="0" smtClean="0"/>
              <a:t>Do you know what I can do?</a:t>
            </a:r>
          </a:p>
          <a:p>
            <a:endParaRPr lang="en-GB" dirty="0" smtClean="0"/>
          </a:p>
          <a:p>
            <a:r>
              <a:rPr lang="en-GB" dirty="0" smtClean="0"/>
              <a:t>Can I</a:t>
            </a:r>
            <a:r>
              <a:rPr lang="en-GB" baseline="0" dirty="0" smtClean="0"/>
              <a:t> climb a mountain till I reach the very top</a:t>
            </a:r>
            <a:r>
              <a:rPr lang="en-GB" dirty="0" smtClean="0"/>
              <a:t>?</a:t>
            </a:r>
          </a:p>
          <a:p>
            <a:endParaRPr lang="en-GB" dirty="0" smtClean="0"/>
          </a:p>
          <a:p>
            <a:r>
              <a:rPr lang="en-GB" dirty="0" smtClean="0"/>
              <a:t>Can I play the drums and keep a steady beat?</a:t>
            </a:r>
          </a:p>
          <a:p>
            <a:endParaRPr lang="en-GB" dirty="0" smtClean="0"/>
          </a:p>
          <a:p>
            <a:r>
              <a:rPr lang="en-GB" dirty="0" smtClean="0"/>
              <a:t>Can I make a cake and bake it nice and hot?</a:t>
            </a:r>
          </a:p>
          <a:p>
            <a:endParaRPr lang="en-GB" dirty="0" smtClean="0"/>
          </a:p>
          <a:p>
            <a:r>
              <a:rPr lang="en-GB" dirty="0" smtClean="0"/>
              <a:t>No!</a:t>
            </a:r>
          </a:p>
          <a:p>
            <a:endParaRPr lang="en-GB" dirty="0" smtClean="0"/>
          </a:p>
          <a:p>
            <a:r>
              <a:rPr lang="en-GB" dirty="0" smtClean="0"/>
              <a:t>I’m still a baby.  </a:t>
            </a:r>
          </a:p>
          <a:p>
            <a:endParaRPr lang="en-GB" dirty="0" smtClean="0"/>
          </a:p>
          <a:p>
            <a:r>
              <a:rPr lang="en-GB" dirty="0" smtClean="0"/>
              <a:t>But one day when</a:t>
            </a:r>
            <a:r>
              <a:rPr lang="en-GB" baseline="0" dirty="0" smtClean="0"/>
              <a:t> I’m grown,</a:t>
            </a:r>
          </a:p>
          <a:p>
            <a:r>
              <a:rPr lang="en-GB" baseline="0" dirty="0" smtClean="0"/>
              <a:t>I’ll climb, drum and make a cake to share it with you.</a:t>
            </a:r>
            <a:endParaRPr lang="en-GB" dirty="0"/>
          </a:p>
        </p:txBody>
      </p:sp>
      <p:sp>
        <p:nvSpPr>
          <p:cNvPr id="4" name="Slide Number Placeholder 3"/>
          <p:cNvSpPr>
            <a:spLocks noGrp="1"/>
          </p:cNvSpPr>
          <p:nvPr>
            <p:ph type="sldNum" sz="quarter" idx="10"/>
          </p:nvPr>
        </p:nvSpPr>
        <p:spPr/>
        <p:txBody>
          <a:bodyPr/>
          <a:lstStyle/>
          <a:p>
            <a:fld id="{3AE74DAD-4B8C-4E31-B005-849E4709A095}" type="slidenum">
              <a:rPr lang="en-US" smtClean="0"/>
              <a:pPr/>
              <a:t>12</a:t>
            </a:fld>
            <a:endParaRPr lang="en-US" dirty="0"/>
          </a:p>
        </p:txBody>
      </p:sp>
    </p:spTree>
    <p:extLst>
      <p:ext uri="{BB962C8B-B14F-4D97-AF65-F5344CB8AC3E}">
        <p14:creationId xmlns:p14="http://schemas.microsoft.com/office/powerpoint/2010/main" val="38764650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AE74DAD-4B8C-4E31-B005-849E4709A095}" type="slidenum">
              <a:rPr lang="en-US" smtClean="0"/>
              <a:pPr/>
              <a:t>13</a:t>
            </a:fld>
            <a:endParaRPr lang="en-US" dirty="0"/>
          </a:p>
        </p:txBody>
      </p:sp>
    </p:spTree>
    <p:extLst>
      <p:ext uri="{BB962C8B-B14F-4D97-AF65-F5344CB8AC3E}">
        <p14:creationId xmlns:p14="http://schemas.microsoft.com/office/powerpoint/2010/main" val="2658062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AE74DAD-4B8C-4E31-B005-849E4709A095}" type="slidenum">
              <a:rPr lang="en-US" smtClean="0"/>
              <a:pPr/>
              <a:t>14</a:t>
            </a:fld>
            <a:endParaRPr lang="en-US" dirty="0"/>
          </a:p>
        </p:txBody>
      </p:sp>
    </p:spTree>
    <p:extLst>
      <p:ext uri="{BB962C8B-B14F-4D97-AF65-F5344CB8AC3E}">
        <p14:creationId xmlns:p14="http://schemas.microsoft.com/office/powerpoint/2010/main" val="427346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E74DAD-4B8C-4E31-B005-849E4709A095}" type="slidenum">
              <a:rPr lang="en-US" smtClean="0"/>
              <a:pPr/>
              <a:t>15</a:t>
            </a:fld>
            <a:endParaRPr lang="en-US" dirty="0"/>
          </a:p>
        </p:txBody>
      </p:sp>
    </p:spTree>
    <p:extLst>
      <p:ext uri="{BB962C8B-B14F-4D97-AF65-F5344CB8AC3E}">
        <p14:creationId xmlns:p14="http://schemas.microsoft.com/office/powerpoint/2010/main" val="19410732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b="1" dirty="0" smtClean="0"/>
          </a:p>
          <a:p>
            <a:pPr marL="0" indent="0">
              <a:buNone/>
            </a:pPr>
            <a:endParaRPr lang="en-GB" b="1" dirty="0" smtClean="0"/>
          </a:p>
          <a:p>
            <a:pPr marL="0" indent="0">
              <a:buNone/>
            </a:pPr>
            <a:r>
              <a:rPr lang="en-GB" b="1" dirty="0" smtClean="0"/>
              <a:t>Form-focused instruction?</a:t>
            </a:r>
          </a:p>
          <a:p>
            <a:pPr marL="171450" indent="-171450">
              <a:buFont typeface="Arial" panose="020B0604020202020204" pitchFamily="34" charset="0"/>
              <a:buChar char="•"/>
            </a:pPr>
            <a:r>
              <a:rPr lang="en-GB" b="0" dirty="0" smtClean="0"/>
              <a:t>Who for what for?</a:t>
            </a:r>
          </a:p>
          <a:p>
            <a:pPr marL="171450" indent="-171450">
              <a:buFont typeface="Arial" panose="020B0604020202020204" pitchFamily="34" charset="0"/>
              <a:buChar char="•"/>
            </a:pPr>
            <a:r>
              <a:rPr lang="en-GB" b="0" dirty="0" smtClean="0"/>
              <a:t>Real</a:t>
            </a:r>
            <a:r>
              <a:rPr lang="en-GB" b="0" baseline="0" dirty="0" smtClean="0"/>
              <a:t> life outcomes?</a:t>
            </a:r>
          </a:p>
          <a:p>
            <a:pPr marL="171450" indent="-171450">
              <a:buFont typeface="Arial" panose="020B0604020202020204" pitchFamily="34" charset="0"/>
              <a:buChar char="•"/>
            </a:pPr>
            <a:r>
              <a:rPr lang="en-GB" b="0" baseline="0" dirty="0" smtClean="0"/>
              <a:t>Personal significance?</a:t>
            </a:r>
            <a:endParaRPr lang="en-GB" b="0" dirty="0" smtClean="0"/>
          </a:p>
          <a:p>
            <a:pPr marL="0" indent="0">
              <a:buNone/>
            </a:pPr>
            <a:endParaRPr lang="en-GB" b="1" dirty="0" smtClean="0"/>
          </a:p>
          <a:p>
            <a:r>
              <a:rPr lang="en-GB" dirty="0" smtClean="0"/>
              <a:t>Mainly cognitive involvement </a:t>
            </a:r>
          </a:p>
          <a:p>
            <a:pPr marL="171450" indent="-171450">
              <a:buFont typeface="Arial" panose="020B0604020202020204" pitchFamily="34" charset="0"/>
              <a:buChar char="•"/>
            </a:pPr>
            <a:r>
              <a:rPr lang="en-GB" dirty="0" smtClean="0"/>
              <a:t>Busy working out the</a:t>
            </a:r>
            <a:r>
              <a:rPr lang="en-GB" baseline="0" dirty="0" smtClean="0"/>
              <a:t> language, sequence</a:t>
            </a:r>
          </a:p>
          <a:p>
            <a:pPr marL="171450" indent="-171450">
              <a:buFont typeface="Arial" panose="020B0604020202020204" pitchFamily="34" charset="0"/>
              <a:buChar char="•"/>
            </a:pPr>
            <a:r>
              <a:rPr lang="en-GB" baseline="0" dirty="0" smtClean="0"/>
              <a:t>Task completion syndrome?</a:t>
            </a:r>
            <a:endParaRPr lang="en-GB" dirty="0" smtClean="0"/>
          </a:p>
          <a:p>
            <a:endParaRPr lang="en-GB" dirty="0" smtClean="0"/>
          </a:p>
          <a:p>
            <a:r>
              <a:rPr lang="en-GB" dirty="0" smtClean="0"/>
              <a:t>Affective engagement not fully exploited? </a:t>
            </a:r>
          </a:p>
          <a:p>
            <a:pPr marL="171450" indent="-171450">
              <a:buFont typeface="Arial" panose="020B0604020202020204" pitchFamily="34" charset="0"/>
              <a:buChar char="•"/>
            </a:pPr>
            <a:r>
              <a:rPr lang="en-GB" baseline="0" dirty="0" smtClean="0"/>
              <a:t>Closed </a:t>
            </a:r>
          </a:p>
          <a:p>
            <a:pPr marL="171450" indent="-171450">
              <a:buFont typeface="Arial" panose="020B0604020202020204" pitchFamily="34" charset="0"/>
              <a:buChar char="•"/>
            </a:pPr>
            <a:r>
              <a:rPr lang="en-GB" baseline="0" dirty="0" smtClean="0"/>
              <a:t>No stimulus for creativity</a:t>
            </a:r>
          </a:p>
          <a:p>
            <a:pPr marL="171450" indent="-171450">
              <a:buFont typeface="Arial" panose="020B0604020202020204" pitchFamily="34" charset="0"/>
              <a:buChar char="•"/>
            </a:pPr>
            <a:r>
              <a:rPr lang="en-GB" baseline="0" dirty="0" smtClean="0"/>
              <a:t>Affect (fun, goal, aesthetic appreciation, personal investment)</a:t>
            </a:r>
          </a:p>
          <a:p>
            <a:pPr marL="171450" indent="-171450">
              <a:buFont typeface="Arial" panose="020B0604020202020204" pitchFamily="34" charset="0"/>
              <a:buChar char="•"/>
            </a:pPr>
            <a:endParaRPr lang="en-GB" dirty="0" smtClean="0"/>
          </a:p>
          <a:p>
            <a:r>
              <a:rPr lang="en-GB" dirty="0" smtClean="0"/>
              <a:t>Primary focus on language input and output</a:t>
            </a:r>
          </a:p>
          <a:p>
            <a:pPr marL="171450" indent="-171450">
              <a:buFont typeface="Arial" panose="020B0604020202020204" pitchFamily="34" charset="0"/>
              <a:buChar char="•"/>
            </a:pPr>
            <a:r>
              <a:rPr lang="en-GB" dirty="0" smtClean="0"/>
              <a:t>Listen and reconstruct</a:t>
            </a:r>
          </a:p>
          <a:p>
            <a:pPr marL="171450" indent="-171450">
              <a:buFont typeface="Arial" panose="020B0604020202020204" pitchFamily="34" charset="0"/>
              <a:buChar char="•"/>
            </a:pPr>
            <a:r>
              <a:rPr lang="en-GB" dirty="0" smtClean="0"/>
              <a:t>Does</a:t>
            </a:r>
            <a:r>
              <a:rPr lang="en-GB" baseline="0" dirty="0" smtClean="0"/>
              <a:t> the sequence matter?</a:t>
            </a:r>
          </a:p>
          <a:p>
            <a:pPr marL="0" indent="0">
              <a:buFont typeface="Arial" panose="020B0604020202020204" pitchFamily="34" charset="0"/>
              <a:buNone/>
            </a:pPr>
            <a:endParaRPr lang="en-GB" baseline="0" dirty="0" smtClean="0"/>
          </a:p>
          <a:p>
            <a:pPr marL="0" indent="0">
              <a:buFont typeface="Arial" panose="020B0604020202020204" pitchFamily="34" charset="0"/>
              <a:buNone/>
            </a:pPr>
            <a:r>
              <a:rPr lang="en-GB" b="1" baseline="0" dirty="0" smtClean="0"/>
              <a:t>Improvements?</a:t>
            </a:r>
          </a:p>
          <a:p>
            <a:pPr marL="171450" indent="-171450">
              <a:buFont typeface="Arial" panose="020B0604020202020204" pitchFamily="34" charset="0"/>
              <a:buChar char="•"/>
            </a:pPr>
            <a:r>
              <a:rPr lang="en-GB" baseline="0" dirty="0" smtClean="0"/>
              <a:t>Creating a brochure for their city for attracting tourists (personal significance, goal)</a:t>
            </a:r>
          </a:p>
          <a:p>
            <a:pPr marL="171450" indent="-171450">
              <a:buFont typeface="Arial" panose="020B0604020202020204" pitchFamily="34" charset="0"/>
              <a:buChar char="•"/>
            </a:pPr>
            <a:r>
              <a:rPr lang="en-GB" baseline="0" dirty="0" smtClean="0"/>
              <a:t>Genre analysis, language awareness that can be applied to the brochure</a:t>
            </a:r>
          </a:p>
          <a:p>
            <a:pPr marL="0" indent="0">
              <a:buFont typeface="Arial" panose="020B0604020202020204" pitchFamily="34" charset="0"/>
              <a:buNone/>
            </a:pPr>
            <a:endParaRPr lang="en-GB" baseline="0" dirty="0" smtClean="0"/>
          </a:p>
          <a:p>
            <a:pPr marL="0" indent="0">
              <a:buFont typeface="Arial" panose="020B0604020202020204" pitchFamily="34" charset="0"/>
              <a:buNone/>
            </a:pPr>
            <a:r>
              <a:rPr lang="en-GB" baseline="0" dirty="0" smtClean="0"/>
              <a:t>In sum,</a:t>
            </a:r>
          </a:p>
          <a:p>
            <a:pPr marL="0" indent="0">
              <a:buFont typeface="Arial" panose="020B0604020202020204" pitchFamily="34" charset="0"/>
              <a:buNone/>
            </a:pPr>
            <a:r>
              <a:rPr lang="en-GB" baseline="0" dirty="0" smtClean="0"/>
              <a:t>Wedding in Hawaii seems to me to have potentials to be a good form-focused task but as it is it appears more like a disguised language drills.</a:t>
            </a:r>
          </a:p>
          <a:p>
            <a:pPr marL="0" indent="0">
              <a:buFont typeface="Arial" panose="020B0604020202020204" pitchFamily="34" charset="0"/>
              <a:buNone/>
            </a:pPr>
            <a:endParaRPr lang="en-GB" baseline="0" dirty="0" smtClean="0"/>
          </a:p>
          <a:p>
            <a:pPr marL="0" indent="0">
              <a:buFont typeface="Arial" panose="020B0604020202020204" pitchFamily="34" charset="0"/>
              <a:buNone/>
            </a:pPr>
            <a:endParaRPr lang="en-GB" baseline="0" dirty="0" smtClean="0"/>
          </a:p>
          <a:p>
            <a:pPr marL="0" indent="0">
              <a:buFont typeface="Arial" panose="020B0604020202020204" pitchFamily="34" charset="0"/>
              <a:buNone/>
            </a:pPr>
            <a:r>
              <a:rPr lang="en-GB" sz="1200" b="0" dirty="0" smtClean="0">
                <a:solidFill>
                  <a:schemeClr val="tx1"/>
                </a:solidFill>
              </a:rPr>
              <a:t>Focused Task*</a:t>
            </a:r>
            <a:r>
              <a:rPr lang="en-GB" sz="1200" dirty="0" smtClean="0">
                <a:solidFill>
                  <a:schemeClr val="tx1"/>
                </a:solidFill>
              </a:rPr>
              <a:t>:</a:t>
            </a:r>
            <a:r>
              <a:rPr lang="en-GB" sz="1200" dirty="0" smtClean="0">
                <a:solidFill>
                  <a:srgbClr val="04617B">
                    <a:satMod val="130000"/>
                  </a:srgbClr>
                </a:solidFill>
              </a:rPr>
              <a:t> </a:t>
            </a:r>
            <a:r>
              <a:rPr lang="en-GB" dirty="0" err="1" smtClean="0">
                <a:solidFill>
                  <a:srgbClr val="04617B">
                    <a:satMod val="130000"/>
                  </a:srgbClr>
                </a:solidFill>
              </a:rPr>
              <a:t>Dictogloss</a:t>
            </a:r>
            <a:r>
              <a:rPr lang="en-GB" dirty="0" smtClean="0">
                <a:solidFill>
                  <a:srgbClr val="04617B">
                    <a:satMod val="130000"/>
                  </a:srgbClr>
                </a:solidFill>
              </a:rPr>
              <a:t> </a:t>
            </a:r>
            <a:r>
              <a:rPr lang="en-GB" sz="1100" b="0" dirty="0" smtClean="0">
                <a:solidFill>
                  <a:schemeClr val="tx1"/>
                </a:solidFill>
              </a:rPr>
              <a:t>(</a:t>
            </a:r>
            <a:r>
              <a:rPr lang="en-GB" sz="1100" b="0" dirty="0" err="1" smtClean="0">
                <a:solidFill>
                  <a:schemeClr val="tx1"/>
                </a:solidFill>
              </a:rPr>
              <a:t>Wajnryb</a:t>
            </a:r>
            <a:r>
              <a:rPr lang="en-GB" sz="1100" b="0" dirty="0" smtClean="0">
                <a:solidFill>
                  <a:schemeClr val="tx1"/>
                </a:solidFill>
              </a:rPr>
              <a:t>, 1990)  Ellis (2010,</a:t>
            </a:r>
            <a:r>
              <a:rPr lang="en-GB" sz="1100" b="0" baseline="0" dirty="0" smtClean="0">
                <a:solidFill>
                  <a:schemeClr val="tx1"/>
                </a:solidFill>
              </a:rPr>
              <a:t> p.38) introduces </a:t>
            </a:r>
            <a:r>
              <a:rPr lang="en-GB" sz="1100" b="0" baseline="0" dirty="0" err="1" smtClean="0">
                <a:solidFill>
                  <a:schemeClr val="tx1"/>
                </a:solidFill>
              </a:rPr>
              <a:t>Dictogloss</a:t>
            </a:r>
            <a:r>
              <a:rPr lang="en-GB" sz="1100" b="0" baseline="0" dirty="0" smtClean="0">
                <a:solidFill>
                  <a:schemeClr val="tx1"/>
                </a:solidFill>
              </a:rPr>
              <a:t> as a type of form-focused task that has attracted interest from SLA researchers and teachers.</a:t>
            </a:r>
            <a:endParaRPr lang="en-GB" baseline="0" dirty="0" smtClean="0"/>
          </a:p>
          <a:p>
            <a:pPr marL="82296" indent="0">
              <a:buNone/>
            </a:pPr>
            <a:r>
              <a:rPr lang="en-GB" i="1" dirty="0" smtClean="0">
                <a:solidFill>
                  <a:schemeClr val="tx1"/>
                </a:solidFill>
              </a:rPr>
              <a:t>* </a:t>
            </a:r>
            <a:r>
              <a:rPr lang="en-GB" sz="1600" i="1" dirty="0" smtClean="0">
                <a:solidFill>
                  <a:schemeClr val="tx1"/>
                </a:solidFill>
              </a:rPr>
              <a:t>Focused Tasks: Tasks that are designed to elicit use of a specific linguistic feature.  Ellis, R. (2010, p.38)</a:t>
            </a:r>
          </a:p>
          <a:p>
            <a:pPr marL="0" indent="0">
              <a:buNone/>
            </a:pPr>
            <a:endParaRPr lang="en-GB" sz="800" dirty="0" smtClean="0">
              <a:solidFill>
                <a:schemeClr val="tx1"/>
              </a:solidFill>
            </a:endParaRPr>
          </a:p>
          <a:p>
            <a:r>
              <a:rPr lang="en-GB" b="1" dirty="0" err="1" smtClean="0">
                <a:solidFill>
                  <a:srgbClr val="0070C0"/>
                </a:solidFill>
              </a:rPr>
              <a:t>Dictogloss</a:t>
            </a:r>
            <a:r>
              <a:rPr lang="en-GB" b="1" dirty="0" smtClean="0">
                <a:solidFill>
                  <a:srgbClr val="0070C0"/>
                </a:solidFill>
              </a:rPr>
              <a:t>: </a:t>
            </a:r>
            <a:r>
              <a:rPr lang="en-GB" dirty="0" smtClean="0"/>
              <a:t> </a:t>
            </a:r>
            <a:r>
              <a:rPr lang="en-GB" dirty="0" err="1" smtClean="0">
                <a:solidFill>
                  <a:schemeClr val="tx1"/>
                </a:solidFill>
                <a:latin typeface="Arial" charset="0"/>
                <a:cs typeface="Arial" charset="0"/>
              </a:rPr>
              <a:t>Dictogloss</a:t>
            </a:r>
            <a:r>
              <a:rPr lang="en-GB" dirty="0" smtClean="0">
                <a:solidFill>
                  <a:schemeClr val="tx1"/>
                </a:solidFill>
                <a:latin typeface="Arial" charset="0"/>
                <a:cs typeface="Arial" charset="0"/>
              </a:rPr>
              <a:t> is a technique in which the teacher reads a short text and the learners make brief notes and then try to reconstruct the text in groups. </a:t>
            </a:r>
          </a:p>
          <a:p>
            <a:pPr marL="0" indent="0">
              <a:buNone/>
            </a:pPr>
            <a:endParaRPr lang="en-GB" sz="800" dirty="0" smtClean="0">
              <a:solidFill>
                <a:schemeClr val="tx1"/>
              </a:solidFill>
              <a:latin typeface="Arial" charset="0"/>
              <a:cs typeface="Arial" charset="0"/>
            </a:endParaRPr>
          </a:p>
          <a:p>
            <a:r>
              <a:rPr lang="en-GB" dirty="0" smtClean="0">
                <a:solidFill>
                  <a:schemeClr val="tx1"/>
                </a:solidFill>
                <a:latin typeface="Arial" charset="0"/>
                <a:cs typeface="Arial" charset="0"/>
              </a:rPr>
              <a:t>Unlike traditional dictation, there is a gap between the listening and writing phases, giving learners time to think and discuss how best to express the ideas. </a:t>
            </a:r>
          </a:p>
          <a:p>
            <a:pPr marL="0" indent="0">
              <a:buNone/>
            </a:pPr>
            <a:endParaRPr lang="en-GB" sz="800" dirty="0" smtClean="0">
              <a:solidFill>
                <a:schemeClr val="tx1"/>
              </a:solidFill>
              <a:latin typeface="Arial" charset="0"/>
              <a:cs typeface="Arial" charset="0"/>
            </a:endParaRPr>
          </a:p>
          <a:p>
            <a:r>
              <a:rPr lang="en-GB" dirty="0" smtClean="0">
                <a:solidFill>
                  <a:schemeClr val="tx1"/>
                </a:solidFill>
                <a:latin typeface="Arial" charset="0"/>
                <a:cs typeface="Arial" charset="0"/>
              </a:rPr>
              <a:t>The aim is not to reproduce the text word for word, but to convey the meaning and style of the text as closely as possible.</a:t>
            </a:r>
          </a:p>
          <a:p>
            <a:pPr marL="0" indent="0">
              <a:buNone/>
            </a:pPr>
            <a:endParaRPr lang="en-GB" sz="800" dirty="0" smtClean="0">
              <a:solidFill>
                <a:schemeClr val="tx1"/>
              </a:solidFill>
              <a:latin typeface="Arial" charset="0"/>
              <a:cs typeface="Arial" charset="0"/>
            </a:endParaRPr>
          </a:p>
          <a:p>
            <a:r>
              <a:rPr lang="en-GB" dirty="0" err="1" smtClean="0">
                <a:solidFill>
                  <a:schemeClr val="tx1"/>
                </a:solidFill>
                <a:latin typeface="Arial" charset="0"/>
                <a:cs typeface="Arial" charset="0"/>
              </a:rPr>
              <a:t>Dictogloss</a:t>
            </a:r>
            <a:r>
              <a:rPr lang="en-GB" dirty="0" smtClean="0">
                <a:solidFill>
                  <a:schemeClr val="tx1"/>
                </a:solidFill>
                <a:latin typeface="Arial" charset="0"/>
                <a:cs typeface="Arial" charset="0"/>
              </a:rPr>
              <a:t> is a powerful way of focusing attention on precise meaning, as well as on correct use of grammar.</a:t>
            </a:r>
          </a:p>
          <a:p>
            <a:endParaRPr lang="en-GB" sz="800" dirty="0" smtClean="0">
              <a:solidFill>
                <a:schemeClr val="tx1"/>
              </a:solidFill>
              <a:latin typeface="Arial" charset="0"/>
              <a:cs typeface="Arial" charset="0"/>
            </a:endParaRPr>
          </a:p>
          <a:p>
            <a:r>
              <a:rPr lang="en-GB" dirty="0" smtClean="0">
                <a:solidFill>
                  <a:schemeClr val="tx1"/>
                </a:solidFill>
                <a:latin typeface="Arial" charset="0"/>
                <a:cs typeface="Arial" charset="0"/>
              </a:rPr>
              <a:t>Because it is a co-operative activity, it is challenging without being threatening and it gives learners a chance to discuss language and to learn from each other.</a:t>
            </a:r>
            <a:endParaRPr lang="en-GB" dirty="0" smtClean="0"/>
          </a:p>
          <a:p>
            <a:pPr marL="0" indent="0">
              <a:buFont typeface="Arial" panose="020B0604020202020204" pitchFamily="34" charset="0"/>
              <a:buNone/>
            </a:pPr>
            <a:endParaRPr lang="en-GB" baseline="0" dirty="0" smtClean="0"/>
          </a:p>
        </p:txBody>
      </p:sp>
      <p:sp>
        <p:nvSpPr>
          <p:cNvPr id="4" name="Slide Number Placeholder 3"/>
          <p:cNvSpPr>
            <a:spLocks noGrp="1"/>
          </p:cNvSpPr>
          <p:nvPr>
            <p:ph type="sldNum" sz="quarter" idx="10"/>
          </p:nvPr>
        </p:nvSpPr>
        <p:spPr/>
        <p:txBody>
          <a:bodyPr/>
          <a:lstStyle/>
          <a:p>
            <a:fld id="{3AE74DAD-4B8C-4E31-B005-849E4709A095}" type="slidenum">
              <a:rPr lang="en-US" smtClean="0"/>
              <a:pPr/>
              <a:t>16</a:t>
            </a:fld>
            <a:endParaRPr lang="en-US" dirty="0"/>
          </a:p>
        </p:txBody>
      </p:sp>
    </p:spTree>
    <p:extLst>
      <p:ext uri="{BB962C8B-B14F-4D97-AF65-F5344CB8AC3E}">
        <p14:creationId xmlns:p14="http://schemas.microsoft.com/office/powerpoint/2010/main" val="19410732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AE74DAD-4B8C-4E31-B005-849E4709A095}" type="slidenum">
              <a:rPr lang="en-US" smtClean="0"/>
              <a:pPr/>
              <a:t>18</a:t>
            </a:fld>
            <a:endParaRPr lang="en-US" dirty="0"/>
          </a:p>
        </p:txBody>
      </p:sp>
    </p:spTree>
    <p:extLst>
      <p:ext uri="{BB962C8B-B14F-4D97-AF65-F5344CB8AC3E}">
        <p14:creationId xmlns:p14="http://schemas.microsoft.com/office/powerpoint/2010/main" val="2757035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1" dirty="0" smtClean="0">
                <a:solidFill>
                  <a:srgbClr val="660033"/>
                </a:solidFill>
              </a:rPr>
              <a:t>Cons</a:t>
            </a:r>
            <a:r>
              <a:rPr lang="en-GB" dirty="0" smtClean="0">
                <a:solidFill>
                  <a:srgbClr val="660033"/>
                </a:solidFill>
              </a:rPr>
              <a:t>:</a:t>
            </a:r>
          </a:p>
          <a:p>
            <a:r>
              <a:rPr lang="en-GB" dirty="0" smtClean="0"/>
              <a:t>Unbearable lightness of </a:t>
            </a:r>
            <a:r>
              <a:rPr lang="en-GB" dirty="0" err="1" smtClean="0"/>
              <a:t>neuro</a:t>
            </a:r>
            <a:r>
              <a:rPr lang="en-GB" dirty="0" smtClean="0"/>
              <a:t>-bubbles/</a:t>
            </a:r>
            <a:r>
              <a:rPr lang="en-GB" dirty="0" err="1" smtClean="0"/>
              <a:t>neuromyths</a:t>
            </a:r>
            <a:r>
              <a:rPr lang="en-GB" dirty="0" smtClean="0"/>
              <a:t>/</a:t>
            </a:r>
            <a:r>
              <a:rPr lang="en-GB" dirty="0" err="1" smtClean="0"/>
              <a:t>neurotrash</a:t>
            </a:r>
            <a:endParaRPr lang="en-GB" dirty="0" smtClean="0"/>
          </a:p>
          <a:p>
            <a:pPr marL="355600" indent="0">
              <a:buNone/>
            </a:pPr>
            <a:r>
              <a:rPr lang="en-GB" dirty="0" smtClean="0"/>
              <a:t> </a:t>
            </a:r>
            <a:r>
              <a:rPr lang="en-GB" sz="1200" dirty="0" smtClean="0"/>
              <a:t>e.g. pseudoscientific self-help books, </a:t>
            </a:r>
            <a:r>
              <a:rPr lang="en-GB" sz="1200" dirty="0" err="1" smtClean="0"/>
              <a:t>neuro+X</a:t>
            </a:r>
            <a:r>
              <a:rPr lang="en-GB" sz="1200" dirty="0" smtClean="0"/>
              <a:t> (</a:t>
            </a:r>
            <a:r>
              <a:rPr lang="en-GB" sz="1200" dirty="0" err="1" smtClean="0"/>
              <a:t>neuro</a:t>
            </a:r>
            <a:r>
              <a:rPr lang="en-GB" sz="1200" dirty="0" smtClean="0"/>
              <a:t> Applied Linguistics?!)</a:t>
            </a:r>
          </a:p>
          <a:p>
            <a:r>
              <a:rPr lang="en-GB" dirty="0" smtClean="0"/>
              <a:t>Undesirable danger of playing with fire - </a:t>
            </a:r>
            <a:r>
              <a:rPr lang="en-GB" dirty="0" err="1" smtClean="0"/>
              <a:t>overinterpretation</a:t>
            </a:r>
            <a:r>
              <a:rPr lang="en-GB" dirty="0" smtClean="0"/>
              <a:t> of research findings in neuroscience and psychology</a:t>
            </a:r>
          </a:p>
          <a:p>
            <a:r>
              <a:rPr lang="en-GB" dirty="0" smtClean="0"/>
              <a:t>Unwanted overconfidence about how the brain works papers over a still-enormous scientific uncertainty</a:t>
            </a:r>
          </a:p>
          <a:p>
            <a:r>
              <a:rPr lang="en-GB" dirty="0" smtClean="0"/>
              <a:t>Uncontrollable allure of the dazzling achievements of brain research being pressed into service for questions they were never designed to answer. </a:t>
            </a:r>
            <a:endParaRPr lang="en-GB" sz="1200" b="1" kern="1200" dirty="0" smtClean="0">
              <a:solidFill>
                <a:schemeClr val="tx1"/>
              </a:solidFill>
              <a:effectLst/>
              <a:latin typeface="Arial" charset="0"/>
              <a:ea typeface="+mn-ea"/>
              <a:cs typeface="Arial" charset="0"/>
            </a:endParaRPr>
          </a:p>
          <a:p>
            <a:endParaRPr lang="en-GB" sz="1200" b="1" kern="1200" dirty="0" smtClean="0">
              <a:solidFill>
                <a:schemeClr val="tx1"/>
              </a:solidFill>
              <a:effectLst/>
              <a:latin typeface="Arial" charset="0"/>
              <a:ea typeface="+mn-ea"/>
              <a:cs typeface="Arial" charset="0"/>
            </a:endParaRPr>
          </a:p>
          <a:p>
            <a:r>
              <a:rPr lang="en-GB" sz="1200" b="1" kern="1200" dirty="0" smtClean="0">
                <a:solidFill>
                  <a:schemeClr val="tx1"/>
                </a:solidFill>
                <a:effectLst/>
                <a:latin typeface="Arial" charset="0"/>
                <a:ea typeface="+mn-ea"/>
                <a:cs typeface="Arial" charset="0"/>
              </a:rPr>
              <a:t>The Brain Initiative (2013-2025)  </a:t>
            </a:r>
            <a:r>
              <a:rPr lang="en-GB" sz="1200" u="sng" kern="1200" dirty="0" smtClean="0">
                <a:solidFill>
                  <a:schemeClr val="tx1"/>
                </a:solidFill>
                <a:effectLst/>
                <a:latin typeface="Arial" charset="0"/>
                <a:ea typeface="+mn-ea"/>
                <a:cs typeface="Arial" charset="0"/>
                <a:hlinkClick r:id="rId3"/>
              </a:rPr>
              <a:t>http://www.kavlifoundation.org/brain-initiative</a:t>
            </a:r>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The Brain Research through Advancing Innovative </a:t>
            </a:r>
            <a:r>
              <a:rPr lang="en-GB" sz="1200" kern="1200" dirty="0" err="1" smtClean="0">
                <a:solidFill>
                  <a:schemeClr val="tx1"/>
                </a:solidFill>
                <a:effectLst/>
                <a:latin typeface="Arial" charset="0"/>
                <a:ea typeface="+mn-ea"/>
                <a:cs typeface="Arial" charset="0"/>
              </a:rPr>
              <a:t>Neurotechnologies</a:t>
            </a:r>
            <a:r>
              <a:rPr lang="en-GB" sz="1200" kern="1200" dirty="0" smtClean="0">
                <a:solidFill>
                  <a:schemeClr val="tx1"/>
                </a:solidFill>
                <a:effectLst/>
                <a:latin typeface="Arial" charset="0"/>
                <a:ea typeface="+mn-ea"/>
                <a:cs typeface="Arial" charset="0"/>
              </a:rPr>
              <a:t> Initiative (BRAIN Initiative) is a broad, collaborative research initiative to advance the science and technologies needed to unlock the mysteries of the human brain. It's goal: accelerate the development and application of new technologies that will enable researchers to produce dynamic pictures of the brain that show how individual brain cells and complex neural circuits interact at the speed of thought. These technologies will open new doors to explore how the brain records, processes, uses, stores, and retrieves vast quantities of information, and shed light on the complex links between brain function and </a:t>
            </a:r>
            <a:r>
              <a:rPr lang="en-GB" sz="1200" kern="1200" dirty="0" err="1" smtClean="0">
                <a:solidFill>
                  <a:schemeClr val="tx1"/>
                </a:solidFill>
                <a:effectLst/>
                <a:latin typeface="Arial" charset="0"/>
                <a:ea typeface="+mn-ea"/>
                <a:cs typeface="Arial" charset="0"/>
              </a:rPr>
              <a:t>behavior</a:t>
            </a:r>
            <a:r>
              <a:rPr lang="en-GB" sz="1200" kern="1200" dirty="0" smtClean="0">
                <a:solidFill>
                  <a:schemeClr val="tx1"/>
                </a:solidFill>
                <a:effectLst/>
                <a:latin typeface="Arial" charset="0"/>
                <a:ea typeface="+mn-ea"/>
                <a:cs typeface="Arial" charset="0"/>
              </a:rPr>
              <a:t>.</a:t>
            </a:r>
          </a:p>
          <a:p>
            <a:endParaRPr lang="en-GB" dirty="0" smtClean="0"/>
          </a:p>
          <a:p>
            <a:r>
              <a:rPr lang="en-GB" sz="1200" b="1" kern="1200" dirty="0" smtClean="0">
                <a:solidFill>
                  <a:schemeClr val="tx1"/>
                </a:solidFill>
                <a:effectLst/>
                <a:latin typeface="Arial" charset="0"/>
                <a:ea typeface="+mn-ea"/>
                <a:cs typeface="Arial" charset="0"/>
              </a:rPr>
              <a:t>BrainFacts.org     </a:t>
            </a:r>
            <a:r>
              <a:rPr lang="en-GB" sz="1200" u="sng" kern="1200" dirty="0" smtClean="0">
                <a:solidFill>
                  <a:schemeClr val="tx1"/>
                </a:solidFill>
                <a:effectLst/>
                <a:latin typeface="Arial" charset="0"/>
                <a:ea typeface="+mn-ea"/>
                <a:cs typeface="Arial" charset="0"/>
                <a:hlinkClick r:id="rId4"/>
              </a:rPr>
              <a:t>http://www.brainfacts.org/</a:t>
            </a:r>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An authoritative source of information about the brain and nervous system for the public.</a:t>
            </a:r>
          </a:p>
          <a:p>
            <a:r>
              <a:rPr lang="en-GB" sz="1200" u="sng" kern="1200" dirty="0" smtClean="0">
                <a:solidFill>
                  <a:schemeClr val="tx1"/>
                </a:solidFill>
                <a:effectLst/>
                <a:latin typeface="Arial" charset="0"/>
                <a:ea typeface="+mn-ea"/>
                <a:cs typeface="Arial" charset="0"/>
                <a:hlinkClick r:id="rId5"/>
              </a:rPr>
              <a:t>http://www.brainfacts.org/educators/educator-resources/educator-resources/brain-resources/</a:t>
            </a:r>
            <a:endParaRPr lang="en-GB" sz="1200" kern="1200" dirty="0" smtClean="0">
              <a:solidFill>
                <a:schemeClr val="tx1"/>
              </a:solidFill>
              <a:effectLst/>
              <a:latin typeface="Arial" charset="0"/>
              <a:ea typeface="+mn-ea"/>
              <a:cs typeface="Arial" charset="0"/>
            </a:endParaRPr>
          </a:p>
          <a:p>
            <a:endParaRPr lang="en-GB" dirty="0" smtClean="0"/>
          </a:p>
          <a:p>
            <a:endParaRPr lang="en-GB" dirty="0"/>
          </a:p>
        </p:txBody>
      </p:sp>
      <p:sp>
        <p:nvSpPr>
          <p:cNvPr id="4" name="Slide Number Placeholder 3"/>
          <p:cNvSpPr>
            <a:spLocks noGrp="1"/>
          </p:cNvSpPr>
          <p:nvPr>
            <p:ph type="sldNum" sz="quarter" idx="10"/>
          </p:nvPr>
        </p:nvSpPr>
        <p:spPr/>
        <p:txBody>
          <a:bodyPr/>
          <a:lstStyle/>
          <a:p>
            <a:fld id="{3AE74DAD-4B8C-4E31-B005-849E4709A095}" type="slidenum">
              <a:rPr lang="en-US" smtClean="0"/>
              <a:pPr/>
              <a:t>19</a:t>
            </a:fld>
            <a:endParaRPr lang="en-US" dirty="0"/>
          </a:p>
        </p:txBody>
      </p:sp>
    </p:spTree>
    <p:extLst>
      <p:ext uri="{BB962C8B-B14F-4D97-AF65-F5344CB8AC3E}">
        <p14:creationId xmlns:p14="http://schemas.microsoft.com/office/powerpoint/2010/main" val="21010763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64A269-8FA7-4DDF-AB9E-00629F3B85D8}" type="slidenum">
              <a:rPr lang="en-US"/>
              <a:pPr/>
              <a:t>20</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3AE74DAD-4B8C-4E31-B005-849E4709A095}" type="slidenum">
              <a:rPr lang="en-US" smtClean="0"/>
              <a:pPr/>
              <a:t>2</a:t>
            </a:fld>
            <a:endParaRPr lang="en-US" dirty="0"/>
          </a:p>
        </p:txBody>
      </p:sp>
    </p:spTree>
    <p:extLst>
      <p:ext uri="{BB962C8B-B14F-4D97-AF65-F5344CB8AC3E}">
        <p14:creationId xmlns:p14="http://schemas.microsoft.com/office/powerpoint/2010/main" val="3774467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AE74DAD-4B8C-4E31-B005-849E4709A095}" type="slidenum">
              <a:rPr lang="en-US" smtClean="0"/>
              <a:pPr/>
              <a:t>21</a:t>
            </a:fld>
            <a:endParaRPr lang="en-US" dirty="0"/>
          </a:p>
        </p:txBody>
      </p:sp>
    </p:spTree>
    <p:extLst>
      <p:ext uri="{BB962C8B-B14F-4D97-AF65-F5344CB8AC3E}">
        <p14:creationId xmlns:p14="http://schemas.microsoft.com/office/powerpoint/2010/main" val="4019223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baseline="0" dirty="0" smtClean="0"/>
              <a:t>This exploration began with my PhD in the 90’s when I realised that brain studies were providing me with the most convincing explanations of </a:t>
            </a:r>
            <a:r>
              <a:rPr lang="en-GB" baseline="0" dirty="0" smtClean="0"/>
              <a:t>comprehension, acquisition and memory.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GB" baseline="0" dirty="0" smtClean="0"/>
              <a:t>Since </a:t>
            </a:r>
            <a:r>
              <a:rPr lang="en-GB" baseline="0" dirty="0" smtClean="0"/>
              <a:t>then I’ve tried to apply what I learn from brain studies to my </a:t>
            </a:r>
            <a:r>
              <a:rPr lang="en-GB" baseline="0" dirty="0" smtClean="0"/>
              <a:t>research, teaching </a:t>
            </a:r>
            <a:r>
              <a:rPr lang="en-GB" baseline="0" dirty="0" smtClean="0"/>
              <a:t>and my materials development.</a:t>
            </a:r>
          </a:p>
          <a:p>
            <a:endParaRPr lang="en-GB" dirty="0"/>
          </a:p>
        </p:txBody>
      </p:sp>
      <p:sp>
        <p:nvSpPr>
          <p:cNvPr id="4" name="Slide Number Placeholder 3"/>
          <p:cNvSpPr>
            <a:spLocks noGrp="1"/>
          </p:cNvSpPr>
          <p:nvPr>
            <p:ph type="sldNum" sz="quarter" idx="10"/>
          </p:nvPr>
        </p:nvSpPr>
        <p:spPr/>
        <p:txBody>
          <a:bodyPr/>
          <a:lstStyle/>
          <a:p>
            <a:fld id="{3AE74DAD-4B8C-4E31-B005-849E4709A095}" type="slidenum">
              <a:rPr lang="en-US" smtClean="0"/>
              <a:pPr/>
              <a:t>3</a:t>
            </a:fld>
            <a:endParaRPr lang="en-US" dirty="0"/>
          </a:p>
        </p:txBody>
      </p:sp>
    </p:spTree>
    <p:extLst>
      <p:ext uri="{BB962C8B-B14F-4D97-AF65-F5344CB8AC3E}">
        <p14:creationId xmlns:p14="http://schemas.microsoft.com/office/powerpoint/2010/main" val="377446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smtClean="0"/>
              <a:t>Answer:</a:t>
            </a:r>
          </a:p>
          <a:p>
            <a:pPr marL="0" indent="0">
              <a:buNone/>
            </a:pPr>
            <a:r>
              <a:rPr lang="en-GB" sz="1200" dirty="0" smtClean="0">
                <a:solidFill>
                  <a:srgbClr val="7030A0"/>
                </a:solidFill>
              </a:rPr>
              <a:t>SLA research focuses on </a:t>
            </a:r>
            <a:r>
              <a:rPr lang="en-GB" sz="1200" b="1" dirty="0" smtClean="0">
                <a:solidFill>
                  <a:srgbClr val="7030A0"/>
                </a:solidFill>
              </a:rPr>
              <a:t>how people acquire language</a:t>
            </a:r>
            <a:endParaRPr lang="en-GB" sz="1200" dirty="0" smtClean="0">
              <a:solidFill>
                <a:srgbClr val="7030A0"/>
              </a:solidFill>
            </a:endParaRPr>
          </a:p>
          <a:p>
            <a:pPr marL="0" indent="0">
              <a:buNone/>
            </a:pPr>
            <a:r>
              <a:rPr lang="en-GB" sz="1200" b="0" dirty="0" smtClean="0"/>
              <a:t>and </a:t>
            </a:r>
          </a:p>
          <a:p>
            <a:pPr marL="0" indent="0">
              <a:buNone/>
            </a:pPr>
            <a:r>
              <a:rPr lang="en-GB" sz="1200" dirty="0" smtClean="0">
                <a:solidFill>
                  <a:srgbClr val="FF0066"/>
                </a:solidFill>
              </a:rPr>
              <a:t>Brain studies focus on </a:t>
            </a:r>
            <a:r>
              <a:rPr lang="en-GB" sz="1200" b="1" dirty="0" smtClean="0">
                <a:solidFill>
                  <a:srgbClr val="FF0066"/>
                </a:solidFill>
              </a:rPr>
              <a:t>the development, structure and functions of the nervous system</a:t>
            </a:r>
          </a:p>
          <a:p>
            <a:endParaRPr lang="en-GB" b="1" dirty="0" smtClean="0"/>
          </a:p>
          <a:p>
            <a:endParaRPr lang="en-GB" b="1" dirty="0" smtClean="0"/>
          </a:p>
          <a:p>
            <a:endParaRPr lang="en-GB" b="1" dirty="0" smtClean="0"/>
          </a:p>
          <a:p>
            <a:endParaRPr lang="en-GB" b="1" dirty="0" smtClean="0"/>
          </a:p>
          <a:p>
            <a:r>
              <a:rPr lang="en-GB" b="1" dirty="0" smtClean="0"/>
              <a:t>Cerebral cortex: </a:t>
            </a:r>
            <a:r>
              <a:rPr lang="en-GB" sz="1200" b="1" kern="1200" dirty="0" smtClean="0">
                <a:solidFill>
                  <a:schemeClr val="tx1"/>
                </a:solidFill>
                <a:effectLst/>
                <a:latin typeface="Arial" charset="0"/>
                <a:ea typeface="+mn-ea"/>
                <a:cs typeface="Arial" charset="0"/>
              </a:rPr>
              <a:t>Centre</a:t>
            </a:r>
            <a:r>
              <a:rPr lang="en-GB" sz="1200" b="1" kern="1200" baseline="0" dirty="0" smtClean="0">
                <a:solidFill>
                  <a:schemeClr val="tx1"/>
                </a:solidFill>
                <a:effectLst/>
                <a:latin typeface="Arial" charset="0"/>
                <a:ea typeface="+mn-ea"/>
                <a:cs typeface="Arial" charset="0"/>
              </a:rPr>
              <a:t> for the m</a:t>
            </a:r>
            <a:r>
              <a:rPr lang="en-GB" sz="1200" b="1" kern="1200" dirty="0" smtClean="0">
                <a:solidFill>
                  <a:schemeClr val="tx1"/>
                </a:solidFill>
                <a:effectLst/>
                <a:latin typeface="Arial" charset="0"/>
                <a:ea typeface="+mn-ea"/>
                <a:cs typeface="Arial" charset="0"/>
              </a:rPr>
              <a:t>ost of the information. Right and left</a:t>
            </a:r>
            <a:r>
              <a:rPr lang="en-GB" sz="1200" b="1" kern="1200" baseline="0" dirty="0" smtClean="0">
                <a:solidFill>
                  <a:schemeClr val="tx1"/>
                </a:solidFill>
                <a:effectLst/>
                <a:latin typeface="Arial" charset="0"/>
                <a:ea typeface="+mn-ea"/>
                <a:cs typeface="Arial" charset="0"/>
              </a:rPr>
              <a:t> hemispheres. </a:t>
            </a:r>
            <a:r>
              <a:rPr lang="en-GB" sz="1200" kern="1200" dirty="0" smtClean="0">
                <a:solidFill>
                  <a:schemeClr val="tx1"/>
                </a:solidFill>
                <a:effectLst/>
                <a:latin typeface="Arial" charset="0"/>
                <a:ea typeface="+mn-ea"/>
                <a:cs typeface="Arial" charset="0"/>
              </a:rPr>
              <a:t>In most people, language abilities are found in the left hemisphere.</a:t>
            </a:r>
            <a:endParaRPr lang="en-GB" sz="1200" b="1" kern="1200" dirty="0" smtClean="0">
              <a:solidFill>
                <a:schemeClr val="tx1"/>
              </a:solidFill>
              <a:effectLst/>
              <a:latin typeface="Arial" charset="0"/>
              <a:ea typeface="+mn-ea"/>
              <a:cs typeface="Arial" charset="0"/>
            </a:endParaRPr>
          </a:p>
          <a:p>
            <a:endParaRPr lang="en-GB" sz="1200" b="1"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Lobes with a specific function:</a:t>
            </a:r>
            <a:r>
              <a:rPr lang="en-GB" sz="1200" kern="1200" baseline="0" dirty="0" smtClean="0">
                <a:solidFill>
                  <a:schemeClr val="tx1"/>
                </a:solidFill>
                <a:effectLst/>
                <a:latin typeface="Arial" charset="0"/>
                <a:ea typeface="+mn-ea"/>
                <a:cs typeface="Arial" charset="0"/>
              </a:rPr>
              <a:t> </a:t>
            </a: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Arial" charset="0"/>
              </a:rPr>
              <a:t>Frontal robe:</a:t>
            </a:r>
            <a:r>
              <a:rPr lang="en-GB" sz="1200" kern="1200" baseline="0" dirty="0" smtClean="0">
                <a:solidFill>
                  <a:schemeClr val="tx1"/>
                </a:solidFill>
                <a:effectLst/>
                <a:latin typeface="Arial" charset="0"/>
                <a:ea typeface="+mn-ea"/>
                <a:cs typeface="Arial" charset="0"/>
              </a:rPr>
              <a:t> </a:t>
            </a:r>
            <a:r>
              <a:rPr lang="en-GB" sz="1200" kern="1200" dirty="0" smtClean="0">
                <a:solidFill>
                  <a:schemeClr val="tx1"/>
                </a:solidFill>
                <a:effectLst/>
                <a:latin typeface="Arial" charset="0"/>
                <a:ea typeface="+mn-ea"/>
                <a:cs typeface="Arial" charset="0"/>
              </a:rPr>
              <a:t>Cognitive</a:t>
            </a:r>
            <a:r>
              <a:rPr lang="en-GB" sz="1200" kern="1200" baseline="0" dirty="0" smtClean="0">
                <a:solidFill>
                  <a:schemeClr val="tx1"/>
                </a:solidFill>
                <a:effectLst/>
                <a:latin typeface="Arial" charset="0"/>
                <a:ea typeface="+mn-ea"/>
                <a:cs typeface="Arial" charset="0"/>
              </a:rPr>
              <a:t> </a:t>
            </a:r>
            <a:r>
              <a:rPr lang="en-GB" sz="1200" kern="1200" dirty="0" smtClean="0">
                <a:solidFill>
                  <a:schemeClr val="tx1"/>
                </a:solidFill>
                <a:effectLst/>
                <a:latin typeface="Arial" charset="0"/>
                <a:ea typeface="+mn-ea"/>
                <a:cs typeface="Arial" charset="0"/>
              </a:rPr>
              <a:t>thinking and reasoning. </a:t>
            </a:r>
          </a:p>
          <a:p>
            <a:r>
              <a:rPr lang="en-GB" sz="1200" kern="1200" baseline="0" dirty="0" smtClean="0">
                <a:solidFill>
                  <a:schemeClr val="tx1"/>
                </a:solidFill>
                <a:effectLst/>
                <a:latin typeface="Arial" charset="0"/>
                <a:ea typeface="+mn-ea"/>
                <a:cs typeface="Arial" charset="0"/>
              </a:rPr>
              <a:t>Sensory: </a:t>
            </a:r>
            <a:r>
              <a:rPr lang="en-GB" sz="1200" kern="1200" dirty="0" smtClean="0">
                <a:solidFill>
                  <a:schemeClr val="tx1"/>
                </a:solidFill>
                <a:effectLst/>
                <a:latin typeface="Arial" charset="0"/>
                <a:ea typeface="+mn-ea"/>
                <a:cs typeface="Arial" charset="0"/>
              </a:rPr>
              <a:t>vision, hearing, touch, movement, and smell</a:t>
            </a:r>
          </a:p>
          <a:p>
            <a:r>
              <a:rPr lang="en-GB" sz="1200" kern="1200" dirty="0" smtClean="0">
                <a:solidFill>
                  <a:schemeClr val="tx1"/>
                </a:solidFill>
                <a:effectLst/>
                <a:latin typeface="Arial" charset="0"/>
                <a:ea typeface="+mn-ea"/>
                <a:cs typeface="Arial" charset="0"/>
              </a:rPr>
              <a:t>Motor:</a:t>
            </a:r>
            <a:r>
              <a:rPr lang="en-GB" sz="1200" kern="1200" baseline="0" dirty="0" smtClean="0">
                <a:solidFill>
                  <a:schemeClr val="tx1"/>
                </a:solidFill>
                <a:effectLst/>
                <a:latin typeface="Arial" charset="0"/>
                <a:ea typeface="+mn-ea"/>
                <a:cs typeface="Arial" charset="0"/>
              </a:rPr>
              <a:t> movement</a:t>
            </a:r>
            <a:endParaRPr lang="en-GB" sz="1200" kern="1200" dirty="0" smtClean="0">
              <a:solidFill>
                <a:schemeClr val="tx1"/>
              </a:solidFill>
              <a:effectLst/>
              <a:latin typeface="Arial" charset="0"/>
              <a:ea typeface="+mn-ea"/>
              <a:cs typeface="Arial" charset="0"/>
            </a:endParaRPr>
          </a:p>
          <a:p>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hlinkClick r:id="rId3"/>
              </a:rPr>
              <a:t>Parietal Lobe</a:t>
            </a:r>
            <a:r>
              <a:rPr lang="en-GB" sz="1200" kern="1200" dirty="0" smtClean="0">
                <a:solidFill>
                  <a:schemeClr val="tx1"/>
                </a:solidFill>
                <a:effectLst/>
                <a:latin typeface="Arial" charset="0"/>
                <a:ea typeface="+mn-ea"/>
                <a:cs typeface="Arial" charset="0"/>
              </a:rPr>
              <a:t> - involved in the reception and processing of sensory information from the body.</a:t>
            </a:r>
            <a:br>
              <a:rPr lang="en-GB" sz="1200" kern="1200" dirty="0" smtClean="0">
                <a:solidFill>
                  <a:schemeClr val="tx1"/>
                </a:solidFill>
                <a:effectLst/>
                <a:latin typeface="Arial" charset="0"/>
                <a:ea typeface="+mn-ea"/>
                <a:cs typeface="Arial" charset="0"/>
              </a:rPr>
            </a:br>
            <a:r>
              <a:rPr lang="en-GB" sz="1200" kern="1200" dirty="0" smtClean="0">
                <a:solidFill>
                  <a:schemeClr val="tx1"/>
                </a:solidFill>
                <a:effectLst/>
                <a:latin typeface="Arial" charset="0"/>
                <a:ea typeface="+mn-ea"/>
                <a:cs typeface="Arial" charset="0"/>
              </a:rPr>
              <a:t/>
            </a:r>
            <a:br>
              <a:rPr lang="en-GB" sz="1200" kern="1200" dirty="0" smtClean="0">
                <a:solidFill>
                  <a:schemeClr val="tx1"/>
                </a:solidFill>
                <a:effectLst/>
                <a:latin typeface="Arial" charset="0"/>
                <a:ea typeface="+mn-ea"/>
                <a:cs typeface="Arial" charset="0"/>
              </a:rPr>
            </a:br>
            <a:r>
              <a:rPr lang="en-GB" sz="1200" kern="1200" dirty="0" smtClean="0">
                <a:solidFill>
                  <a:schemeClr val="tx1"/>
                </a:solidFill>
                <a:effectLst/>
                <a:latin typeface="Arial" charset="0"/>
                <a:ea typeface="+mn-ea"/>
                <a:cs typeface="Arial" charset="0"/>
                <a:hlinkClick r:id="rId4"/>
              </a:rPr>
              <a:t>Frontal Lobe</a:t>
            </a:r>
            <a:r>
              <a:rPr lang="en-GB" sz="1200" kern="1200" dirty="0" smtClean="0">
                <a:solidFill>
                  <a:schemeClr val="tx1"/>
                </a:solidFill>
                <a:effectLst/>
                <a:latin typeface="Arial" charset="0"/>
                <a:ea typeface="+mn-ea"/>
                <a:cs typeface="Arial" charset="0"/>
              </a:rPr>
              <a:t> - involved with decision-making, problem solving, and planning.</a:t>
            </a:r>
            <a:br>
              <a:rPr lang="en-GB" sz="1200" kern="1200" dirty="0" smtClean="0">
                <a:solidFill>
                  <a:schemeClr val="tx1"/>
                </a:solidFill>
                <a:effectLst/>
                <a:latin typeface="Arial" charset="0"/>
                <a:ea typeface="+mn-ea"/>
                <a:cs typeface="Arial" charset="0"/>
              </a:rPr>
            </a:br>
            <a:r>
              <a:rPr lang="en-GB" sz="1200" kern="1200" dirty="0" smtClean="0">
                <a:solidFill>
                  <a:schemeClr val="tx1"/>
                </a:solidFill>
                <a:effectLst/>
                <a:latin typeface="Arial" charset="0"/>
                <a:ea typeface="+mn-ea"/>
                <a:cs typeface="Arial" charset="0"/>
              </a:rPr>
              <a:t/>
            </a:r>
            <a:br>
              <a:rPr lang="en-GB" sz="1200" kern="1200" dirty="0" smtClean="0">
                <a:solidFill>
                  <a:schemeClr val="tx1"/>
                </a:solidFill>
                <a:effectLst/>
                <a:latin typeface="Arial" charset="0"/>
                <a:ea typeface="+mn-ea"/>
                <a:cs typeface="Arial" charset="0"/>
              </a:rPr>
            </a:br>
            <a:r>
              <a:rPr lang="en-GB" sz="1200" kern="1200" dirty="0" smtClean="0">
                <a:solidFill>
                  <a:schemeClr val="tx1"/>
                </a:solidFill>
                <a:effectLst/>
                <a:latin typeface="Arial" charset="0"/>
                <a:ea typeface="+mn-ea"/>
                <a:cs typeface="Arial" charset="0"/>
                <a:hlinkClick r:id="rId5"/>
              </a:rPr>
              <a:t>Occipital Lobe</a:t>
            </a:r>
            <a:r>
              <a:rPr lang="en-GB" sz="1200" kern="1200" dirty="0" smtClean="0">
                <a:solidFill>
                  <a:schemeClr val="tx1"/>
                </a:solidFill>
                <a:effectLst/>
                <a:latin typeface="Arial" charset="0"/>
                <a:ea typeface="+mn-ea"/>
                <a:cs typeface="Arial" charset="0"/>
              </a:rPr>
              <a:t> - involved with vision.</a:t>
            </a:r>
            <a:br>
              <a:rPr lang="en-GB" sz="1200" kern="1200" dirty="0" smtClean="0">
                <a:solidFill>
                  <a:schemeClr val="tx1"/>
                </a:solidFill>
                <a:effectLst/>
                <a:latin typeface="Arial" charset="0"/>
                <a:ea typeface="+mn-ea"/>
                <a:cs typeface="Arial" charset="0"/>
              </a:rPr>
            </a:br>
            <a:r>
              <a:rPr lang="en-GB" sz="1200" kern="1200" dirty="0" smtClean="0">
                <a:solidFill>
                  <a:schemeClr val="tx1"/>
                </a:solidFill>
                <a:effectLst/>
                <a:latin typeface="Arial" charset="0"/>
                <a:ea typeface="+mn-ea"/>
                <a:cs typeface="Arial" charset="0"/>
              </a:rPr>
              <a:t/>
            </a:r>
            <a:br>
              <a:rPr lang="en-GB" sz="1200" kern="1200" dirty="0" smtClean="0">
                <a:solidFill>
                  <a:schemeClr val="tx1"/>
                </a:solidFill>
                <a:effectLst/>
                <a:latin typeface="Arial" charset="0"/>
                <a:ea typeface="+mn-ea"/>
                <a:cs typeface="Arial" charset="0"/>
              </a:rPr>
            </a:br>
            <a:r>
              <a:rPr lang="en-GB" sz="1200" kern="1200" dirty="0" smtClean="0">
                <a:solidFill>
                  <a:schemeClr val="tx1"/>
                </a:solidFill>
                <a:effectLst/>
                <a:latin typeface="Arial" charset="0"/>
                <a:ea typeface="+mn-ea"/>
                <a:cs typeface="Arial" charset="0"/>
                <a:hlinkClick r:id="rId6"/>
              </a:rPr>
              <a:t>Temporal Lobe</a:t>
            </a:r>
            <a:r>
              <a:rPr lang="en-GB" sz="1200" kern="1200" dirty="0" smtClean="0">
                <a:solidFill>
                  <a:schemeClr val="tx1"/>
                </a:solidFill>
                <a:effectLst/>
                <a:latin typeface="Arial" charset="0"/>
                <a:ea typeface="+mn-ea"/>
                <a:cs typeface="Arial" charset="0"/>
              </a:rPr>
              <a:t> - involved with memory, emotion, hearing, and language.</a:t>
            </a:r>
          </a:p>
          <a:p>
            <a:endParaRPr lang="en-GB" sz="1200" kern="1200" dirty="0" smtClean="0">
              <a:solidFill>
                <a:schemeClr val="tx1"/>
              </a:solidFill>
              <a:effectLst/>
              <a:latin typeface="Arial" charset="0"/>
              <a:ea typeface="+mn-ea"/>
              <a:cs typeface="Arial" charset="0"/>
            </a:endParaRPr>
          </a:p>
          <a:p>
            <a:r>
              <a:rPr lang="en-GB" sz="1200" b="1" kern="1200" dirty="0" smtClean="0">
                <a:solidFill>
                  <a:schemeClr val="tx1"/>
                </a:solidFill>
                <a:effectLst/>
                <a:latin typeface="Arial" charset="0"/>
                <a:ea typeface="+mn-ea"/>
                <a:cs typeface="Arial" charset="0"/>
              </a:rPr>
              <a:t>Limbic System Structures</a:t>
            </a:r>
          </a:p>
          <a:p>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The limbic system is a set of evolutionarily primitive brain structures located on top of the brainstem and buried under the cortex. </a:t>
            </a:r>
          </a:p>
          <a:p>
            <a:endParaRPr lang="en-GB" sz="1200" kern="1200" dirty="0" smtClean="0">
              <a:solidFill>
                <a:schemeClr val="tx1"/>
              </a:solidFill>
              <a:effectLst/>
              <a:latin typeface="Arial" charset="0"/>
              <a:ea typeface="+mn-ea"/>
              <a:cs typeface="Arial" charset="0"/>
            </a:endParaRPr>
          </a:p>
          <a:p>
            <a:r>
              <a:rPr lang="en-GB" sz="1200" b="1" kern="1200" dirty="0" smtClean="0">
                <a:solidFill>
                  <a:schemeClr val="tx1"/>
                </a:solidFill>
                <a:effectLst/>
                <a:latin typeface="Arial" charset="0"/>
                <a:ea typeface="+mn-ea"/>
                <a:cs typeface="Arial" charset="0"/>
              </a:rPr>
              <a:t>Amygdala</a:t>
            </a:r>
            <a:r>
              <a:rPr lang="en-GB" sz="1200" kern="1200" dirty="0" smtClean="0">
                <a:solidFill>
                  <a:schemeClr val="tx1"/>
                </a:solidFill>
                <a:effectLst/>
                <a:latin typeface="Arial" charset="0"/>
                <a:ea typeface="+mn-ea"/>
                <a:cs typeface="Arial" charset="0"/>
              </a:rPr>
              <a:t> - almond shaped mass of nuclei involved in </a:t>
            </a:r>
            <a:r>
              <a:rPr lang="en-GB" sz="1200" b="1" kern="1200" dirty="0" smtClean="0">
                <a:solidFill>
                  <a:schemeClr val="tx1"/>
                </a:solidFill>
                <a:effectLst/>
                <a:latin typeface="Arial" charset="0"/>
                <a:ea typeface="+mn-ea"/>
                <a:cs typeface="Arial" charset="0"/>
              </a:rPr>
              <a:t>emotional responses</a:t>
            </a:r>
            <a:r>
              <a:rPr lang="en-GB" sz="1200" kern="1200" dirty="0" smtClean="0">
                <a:solidFill>
                  <a:schemeClr val="tx1"/>
                </a:solidFill>
                <a:effectLst/>
                <a:latin typeface="Arial" charset="0"/>
                <a:ea typeface="+mn-ea"/>
                <a:cs typeface="Arial" charset="0"/>
              </a:rPr>
              <a:t>, </a:t>
            </a:r>
            <a:r>
              <a:rPr lang="en-GB" sz="1200" b="1" kern="1200" dirty="0" smtClean="0">
                <a:solidFill>
                  <a:schemeClr val="tx1"/>
                </a:solidFill>
                <a:effectLst/>
                <a:latin typeface="Arial" charset="0"/>
                <a:ea typeface="+mn-ea"/>
                <a:cs typeface="Arial" charset="0"/>
              </a:rPr>
              <a:t>hormonal secretions</a:t>
            </a:r>
            <a:r>
              <a:rPr lang="en-GB" sz="1200" kern="1200" dirty="0" smtClean="0">
                <a:solidFill>
                  <a:schemeClr val="tx1"/>
                </a:solidFill>
                <a:effectLst/>
                <a:latin typeface="Arial" charset="0"/>
                <a:ea typeface="+mn-ea"/>
                <a:cs typeface="Arial" charset="0"/>
              </a:rPr>
              <a:t>, and </a:t>
            </a:r>
            <a:r>
              <a:rPr lang="en-GB" sz="1200" b="1" kern="1200" dirty="0" smtClean="0">
                <a:solidFill>
                  <a:schemeClr val="tx1"/>
                </a:solidFill>
                <a:effectLst/>
                <a:latin typeface="Arial" charset="0"/>
                <a:ea typeface="+mn-ea"/>
                <a:cs typeface="Arial" charset="0"/>
              </a:rPr>
              <a:t>memory.</a:t>
            </a:r>
          </a:p>
          <a:p>
            <a:r>
              <a:rPr lang="en-GB" sz="1200" kern="1200" dirty="0" smtClean="0">
                <a:solidFill>
                  <a:schemeClr val="tx1"/>
                </a:solidFill>
                <a:effectLst/>
                <a:latin typeface="Arial" charset="0"/>
                <a:ea typeface="+mn-ea"/>
                <a:cs typeface="Arial" charset="0"/>
              </a:rPr>
              <a:t>Cingulate </a:t>
            </a:r>
            <a:r>
              <a:rPr lang="en-GB" sz="1200" kern="1200" dirty="0" err="1" smtClean="0">
                <a:solidFill>
                  <a:schemeClr val="tx1"/>
                </a:solidFill>
                <a:effectLst/>
                <a:latin typeface="Arial" charset="0"/>
                <a:ea typeface="+mn-ea"/>
                <a:cs typeface="Arial" charset="0"/>
              </a:rPr>
              <a:t>Gyrus</a:t>
            </a:r>
            <a:r>
              <a:rPr lang="en-GB" sz="1200" kern="1200" dirty="0" smtClean="0">
                <a:solidFill>
                  <a:schemeClr val="tx1"/>
                </a:solidFill>
                <a:effectLst/>
                <a:latin typeface="Arial" charset="0"/>
                <a:ea typeface="+mn-ea"/>
                <a:cs typeface="Arial" charset="0"/>
              </a:rPr>
              <a:t> - a fold in the brain involved with sensory input concerning emotions and the regulation of aggressive </a:t>
            </a:r>
            <a:r>
              <a:rPr lang="en-GB" sz="1200" kern="1200" dirty="0" err="1" smtClean="0">
                <a:solidFill>
                  <a:schemeClr val="tx1"/>
                </a:solidFill>
                <a:effectLst/>
                <a:latin typeface="Arial" charset="0"/>
                <a:ea typeface="+mn-ea"/>
                <a:cs typeface="Arial" charset="0"/>
              </a:rPr>
              <a:t>behavior</a:t>
            </a:r>
            <a:r>
              <a:rPr lang="en-GB" sz="1200" kern="1200" dirty="0" smtClean="0">
                <a:solidFill>
                  <a:schemeClr val="tx1"/>
                </a:solidFill>
                <a:effectLst/>
                <a:latin typeface="Arial" charset="0"/>
                <a:ea typeface="+mn-ea"/>
                <a:cs typeface="Arial" charset="0"/>
              </a:rPr>
              <a:t>.</a:t>
            </a:r>
          </a:p>
          <a:p>
            <a:r>
              <a:rPr lang="en-GB" sz="1200" b="1" kern="1200" dirty="0" smtClean="0">
                <a:solidFill>
                  <a:schemeClr val="tx1"/>
                </a:solidFill>
                <a:effectLst/>
                <a:latin typeface="Arial" charset="0"/>
                <a:ea typeface="+mn-ea"/>
                <a:cs typeface="Arial" charset="0"/>
              </a:rPr>
              <a:t>Fornix</a:t>
            </a:r>
            <a:r>
              <a:rPr lang="en-GB" sz="1200" kern="1200" dirty="0" smtClean="0">
                <a:solidFill>
                  <a:schemeClr val="tx1"/>
                </a:solidFill>
                <a:effectLst/>
                <a:latin typeface="Arial" charset="0"/>
                <a:ea typeface="+mn-ea"/>
                <a:cs typeface="Arial" charset="0"/>
              </a:rPr>
              <a:t> - an arching, fibrous band of </a:t>
            </a:r>
            <a:r>
              <a:rPr lang="en-GB" sz="1200" b="1" kern="1200" dirty="0" smtClean="0">
                <a:solidFill>
                  <a:schemeClr val="tx1"/>
                </a:solidFill>
                <a:effectLst/>
                <a:latin typeface="Arial" charset="0"/>
                <a:ea typeface="+mn-ea"/>
                <a:cs typeface="Arial" charset="0"/>
              </a:rPr>
              <a:t>nerve </a:t>
            </a:r>
            <a:r>
              <a:rPr lang="en-GB" sz="1200" b="1" kern="1200" dirty="0" err="1" smtClean="0">
                <a:solidFill>
                  <a:schemeClr val="tx1"/>
                </a:solidFill>
                <a:effectLst/>
                <a:latin typeface="Arial" charset="0"/>
                <a:ea typeface="+mn-ea"/>
                <a:cs typeface="Arial" charset="0"/>
              </a:rPr>
              <a:t>fibers</a:t>
            </a:r>
            <a:r>
              <a:rPr lang="en-GB" sz="1200" b="1" kern="1200" dirty="0" smtClean="0">
                <a:solidFill>
                  <a:schemeClr val="tx1"/>
                </a:solidFill>
                <a:effectLst/>
                <a:latin typeface="Arial" charset="0"/>
                <a:ea typeface="+mn-ea"/>
                <a:cs typeface="Arial" charset="0"/>
              </a:rPr>
              <a:t> that connect the hippocampus to the hypothalamus</a:t>
            </a:r>
            <a:r>
              <a:rPr lang="en-GB" sz="1200" kern="1200" dirty="0" smtClean="0">
                <a:solidFill>
                  <a:schemeClr val="tx1"/>
                </a:solidFill>
                <a:effectLst/>
                <a:latin typeface="Arial" charset="0"/>
                <a:ea typeface="+mn-ea"/>
                <a:cs typeface="Arial" charset="0"/>
              </a:rPr>
              <a:t>.</a:t>
            </a:r>
          </a:p>
          <a:p>
            <a:endParaRPr lang="en-GB" sz="1200" kern="1200" dirty="0" smtClean="0">
              <a:solidFill>
                <a:schemeClr val="tx1"/>
              </a:solidFill>
              <a:effectLst/>
              <a:latin typeface="Arial" charset="0"/>
              <a:ea typeface="+mn-ea"/>
              <a:cs typeface="Arial" charset="0"/>
            </a:endParaRPr>
          </a:p>
          <a:p>
            <a:r>
              <a:rPr lang="en-GB" sz="1200" b="1" kern="1200" dirty="0" smtClean="0">
                <a:solidFill>
                  <a:schemeClr val="tx1"/>
                </a:solidFill>
                <a:effectLst/>
                <a:latin typeface="Arial" charset="0"/>
                <a:ea typeface="+mn-ea"/>
                <a:cs typeface="Arial" charset="0"/>
              </a:rPr>
              <a:t>Hippocampus</a:t>
            </a:r>
            <a:r>
              <a:rPr lang="en-GB" sz="1200" kern="1200" dirty="0" smtClean="0">
                <a:solidFill>
                  <a:schemeClr val="tx1"/>
                </a:solidFill>
                <a:effectLst/>
                <a:latin typeface="Arial" charset="0"/>
                <a:ea typeface="+mn-ea"/>
                <a:cs typeface="Arial" charset="0"/>
              </a:rPr>
              <a:t> - a tiny nub that acts as </a:t>
            </a:r>
            <a:r>
              <a:rPr lang="en-GB" sz="1200" b="1" kern="1200" dirty="0" smtClean="0">
                <a:solidFill>
                  <a:schemeClr val="tx1"/>
                </a:solidFill>
                <a:effectLst/>
                <a:latin typeface="Arial" charset="0"/>
                <a:ea typeface="+mn-ea"/>
                <a:cs typeface="Arial" charset="0"/>
              </a:rPr>
              <a:t>a memory indexer </a:t>
            </a:r>
            <a:r>
              <a:rPr lang="en-GB" sz="1200" kern="1200" dirty="0" smtClean="0">
                <a:solidFill>
                  <a:schemeClr val="tx1"/>
                </a:solidFill>
                <a:effectLst/>
                <a:latin typeface="Arial" charset="0"/>
                <a:ea typeface="+mn-ea"/>
                <a:cs typeface="Arial" charset="0"/>
              </a:rPr>
              <a:t>-- </a:t>
            </a:r>
            <a:r>
              <a:rPr lang="en-GB" sz="1200" b="1" kern="1200" dirty="0" smtClean="0">
                <a:solidFill>
                  <a:schemeClr val="tx1"/>
                </a:solidFill>
                <a:effectLst/>
                <a:latin typeface="Arial" charset="0"/>
                <a:ea typeface="+mn-ea"/>
                <a:cs typeface="Arial" charset="0"/>
              </a:rPr>
              <a:t>sending memories out to the appropriate part of the cerebral hemisphere for long-term storage and retrieving them when necessary</a:t>
            </a:r>
            <a:r>
              <a:rPr lang="en-GB" sz="1200" kern="1200" dirty="0" smtClean="0">
                <a:solidFill>
                  <a:schemeClr val="tx1"/>
                </a:solidFill>
                <a:effectLst/>
                <a:latin typeface="Arial" charset="0"/>
                <a:ea typeface="+mn-ea"/>
                <a:cs typeface="Arial" charset="0"/>
              </a:rPr>
              <a:t>.</a:t>
            </a:r>
          </a:p>
          <a:p>
            <a:endParaRPr lang="en-GB" sz="1200" kern="1200" dirty="0" smtClean="0">
              <a:solidFill>
                <a:schemeClr val="tx1"/>
              </a:solidFill>
              <a:effectLst/>
              <a:latin typeface="Arial" charset="0"/>
              <a:ea typeface="+mn-ea"/>
              <a:cs typeface="Arial" charset="0"/>
            </a:endParaRPr>
          </a:p>
          <a:p>
            <a:r>
              <a:rPr lang="en-GB" sz="1200" b="1" kern="1200" dirty="0" smtClean="0">
                <a:solidFill>
                  <a:schemeClr val="tx1"/>
                </a:solidFill>
                <a:effectLst/>
                <a:latin typeface="Arial" charset="0"/>
                <a:ea typeface="+mn-ea"/>
                <a:cs typeface="Arial" charset="0"/>
              </a:rPr>
              <a:t>Hypothalamus</a:t>
            </a:r>
            <a:r>
              <a:rPr lang="en-GB" sz="1200" kern="1200" dirty="0" smtClean="0">
                <a:solidFill>
                  <a:schemeClr val="tx1"/>
                </a:solidFill>
                <a:effectLst/>
                <a:latin typeface="Arial" charset="0"/>
                <a:ea typeface="+mn-ea"/>
                <a:cs typeface="Arial" charset="0"/>
              </a:rPr>
              <a:t> - about the size of a pearl, this structure directs a multitude of important functions. It wakes you up in the morning, and gets the </a:t>
            </a:r>
            <a:r>
              <a:rPr lang="en-GB" sz="1200" b="1" kern="1200" dirty="0" smtClean="0">
                <a:solidFill>
                  <a:schemeClr val="tx1"/>
                </a:solidFill>
                <a:effectLst/>
                <a:latin typeface="Arial" charset="0"/>
                <a:ea typeface="+mn-ea"/>
                <a:cs typeface="Arial" charset="0"/>
              </a:rPr>
              <a:t>adrenaline</a:t>
            </a:r>
            <a:r>
              <a:rPr lang="en-GB" sz="1200" kern="1200" dirty="0" smtClean="0">
                <a:solidFill>
                  <a:schemeClr val="tx1"/>
                </a:solidFill>
                <a:effectLst/>
                <a:latin typeface="Arial" charset="0"/>
                <a:ea typeface="+mn-ea"/>
                <a:cs typeface="Arial" charset="0"/>
              </a:rPr>
              <a:t> flowing. The hypothalamus is also </a:t>
            </a:r>
            <a:r>
              <a:rPr lang="en-GB" sz="1200" b="1" kern="1200" dirty="0" smtClean="0">
                <a:solidFill>
                  <a:schemeClr val="tx1"/>
                </a:solidFill>
                <a:effectLst/>
                <a:latin typeface="Arial" charset="0"/>
                <a:ea typeface="+mn-ea"/>
                <a:cs typeface="Arial" charset="0"/>
              </a:rPr>
              <a:t>an important emotional </a:t>
            </a:r>
            <a:r>
              <a:rPr lang="en-GB" sz="1200" b="1" kern="1200" dirty="0" err="1" smtClean="0">
                <a:solidFill>
                  <a:schemeClr val="tx1"/>
                </a:solidFill>
                <a:effectLst/>
                <a:latin typeface="Arial" charset="0"/>
                <a:ea typeface="+mn-ea"/>
                <a:cs typeface="Arial" charset="0"/>
              </a:rPr>
              <a:t>center</a:t>
            </a:r>
            <a:r>
              <a:rPr lang="en-GB" sz="1200" kern="1200" dirty="0" smtClean="0">
                <a:solidFill>
                  <a:schemeClr val="tx1"/>
                </a:solidFill>
                <a:effectLst/>
                <a:latin typeface="Arial" charset="0"/>
                <a:ea typeface="+mn-ea"/>
                <a:cs typeface="Arial" charset="0"/>
              </a:rPr>
              <a:t>, controlling the molecules that make you feel exhilarated, angry, or unhappy.</a:t>
            </a:r>
          </a:p>
          <a:p>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Olfactory Cortex - receives sensory information from the olfactory bulb and is involved in the identification of </a:t>
            </a:r>
            <a:r>
              <a:rPr lang="en-GB" sz="1200" kern="1200" dirty="0" err="1" smtClean="0">
                <a:solidFill>
                  <a:schemeClr val="tx1"/>
                </a:solidFill>
                <a:effectLst/>
                <a:latin typeface="Arial" charset="0"/>
                <a:ea typeface="+mn-ea"/>
                <a:cs typeface="Arial" charset="0"/>
              </a:rPr>
              <a:t>odors</a:t>
            </a:r>
            <a:r>
              <a:rPr lang="en-GB" sz="1200" kern="1200" dirty="0" smtClean="0">
                <a:solidFill>
                  <a:schemeClr val="tx1"/>
                </a:solidFill>
                <a:effectLst/>
                <a:latin typeface="Arial" charset="0"/>
                <a:ea typeface="+mn-ea"/>
                <a:cs typeface="Arial" charset="0"/>
              </a:rPr>
              <a:t>.</a:t>
            </a:r>
          </a:p>
          <a:p>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Thalamus - a large, dual lobed mass of grey matter cells that relay </a:t>
            </a:r>
            <a:r>
              <a:rPr lang="en-GB" sz="1200" b="1" kern="1200" dirty="0" smtClean="0">
                <a:solidFill>
                  <a:schemeClr val="tx1"/>
                </a:solidFill>
                <a:effectLst/>
                <a:latin typeface="Arial" charset="0"/>
                <a:ea typeface="+mn-ea"/>
                <a:cs typeface="Arial" charset="0"/>
              </a:rPr>
              <a:t>sensory signals to and from the spinal cord and the cerebrum</a:t>
            </a:r>
            <a:r>
              <a:rPr lang="en-GB" sz="1200" kern="1200" dirty="0" smtClean="0">
                <a:solidFill>
                  <a:schemeClr val="tx1"/>
                </a:solidFill>
                <a:effectLst/>
                <a:latin typeface="Arial" charset="0"/>
                <a:ea typeface="+mn-ea"/>
                <a:cs typeface="Arial" charset="0"/>
              </a:rPr>
              <a:t>.</a:t>
            </a:r>
          </a:p>
          <a:p>
            <a:endParaRPr lang="en-GB" sz="1200" kern="1200" dirty="0" smtClean="0">
              <a:solidFill>
                <a:schemeClr val="tx1"/>
              </a:solidFill>
              <a:effectLst/>
              <a:latin typeface="Arial" charset="0"/>
              <a:ea typeface="+mn-ea"/>
              <a:cs typeface="Arial" charset="0"/>
            </a:endParaRPr>
          </a:p>
          <a:p>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In summary, the limbic system is responsible for controlling various functions in the body. Some of these functions include interpreting emotional responses, storing memories, and regulating hormones. The limbic system is also involved with sensory perception, motor function, and olfaction</a:t>
            </a:r>
          </a:p>
          <a:p>
            <a:r>
              <a:rPr lang="en-GB" sz="1200" kern="1200" dirty="0" smtClean="0">
                <a:solidFill>
                  <a:schemeClr val="tx1"/>
                </a:solidFill>
                <a:effectLst/>
                <a:latin typeface="Arial" charset="0"/>
                <a:ea typeface="+mn-ea"/>
                <a:cs typeface="Arial" charset="0"/>
              </a:rPr>
              <a:t/>
            </a:r>
            <a:br>
              <a:rPr lang="en-GB" sz="1200" kern="1200" dirty="0" smtClean="0">
                <a:solidFill>
                  <a:schemeClr val="tx1"/>
                </a:solidFill>
                <a:effectLst/>
                <a:latin typeface="Arial" charset="0"/>
                <a:ea typeface="+mn-ea"/>
                <a:cs typeface="Arial" charset="0"/>
              </a:rPr>
            </a:br>
            <a:r>
              <a:rPr lang="en-GB" sz="1200" kern="1200" dirty="0" smtClean="0">
                <a:solidFill>
                  <a:schemeClr val="tx1"/>
                </a:solidFill>
                <a:effectLst/>
                <a:latin typeface="Arial" charset="0"/>
                <a:ea typeface="+mn-ea"/>
                <a:cs typeface="Arial" charset="0"/>
              </a:rPr>
              <a:t>The brainstem controls several important functions of the body including:</a:t>
            </a:r>
          </a:p>
          <a:p>
            <a:r>
              <a:rPr lang="en-GB" sz="1200" kern="1200" dirty="0" smtClean="0">
                <a:solidFill>
                  <a:schemeClr val="tx1"/>
                </a:solidFill>
                <a:effectLst/>
                <a:latin typeface="Arial" charset="0"/>
                <a:ea typeface="+mn-ea"/>
                <a:cs typeface="Arial" charset="0"/>
              </a:rPr>
              <a:t>•	Alertness</a:t>
            </a:r>
          </a:p>
          <a:p>
            <a:r>
              <a:rPr lang="en-GB" sz="1200" kern="1200" dirty="0" smtClean="0">
                <a:solidFill>
                  <a:schemeClr val="tx1"/>
                </a:solidFill>
                <a:effectLst/>
                <a:latin typeface="Arial" charset="0"/>
                <a:ea typeface="+mn-ea"/>
                <a:cs typeface="Arial" charset="0"/>
              </a:rPr>
              <a:t>•	Arousal</a:t>
            </a:r>
          </a:p>
          <a:p>
            <a:r>
              <a:rPr lang="en-GB" sz="1200" kern="1200" dirty="0" smtClean="0">
                <a:solidFill>
                  <a:schemeClr val="tx1"/>
                </a:solidFill>
                <a:effectLst/>
                <a:latin typeface="Arial" charset="0"/>
                <a:ea typeface="+mn-ea"/>
                <a:cs typeface="Arial" charset="0"/>
              </a:rPr>
              <a:t>•	Breathing</a:t>
            </a:r>
          </a:p>
          <a:p>
            <a:r>
              <a:rPr lang="en-GB" sz="1200" kern="1200" dirty="0" smtClean="0">
                <a:solidFill>
                  <a:schemeClr val="tx1"/>
                </a:solidFill>
                <a:effectLst/>
                <a:latin typeface="Arial" charset="0"/>
                <a:ea typeface="+mn-ea"/>
                <a:cs typeface="Arial" charset="0"/>
              </a:rPr>
              <a:t>•	Blood Pressure</a:t>
            </a:r>
          </a:p>
          <a:p>
            <a:r>
              <a:rPr lang="en-GB" sz="1200" kern="1200" dirty="0" smtClean="0">
                <a:solidFill>
                  <a:schemeClr val="tx1"/>
                </a:solidFill>
                <a:effectLst/>
                <a:latin typeface="Arial" charset="0"/>
                <a:ea typeface="+mn-ea"/>
                <a:cs typeface="Arial" charset="0"/>
              </a:rPr>
              <a:t>•	Digestion</a:t>
            </a:r>
          </a:p>
          <a:p>
            <a:r>
              <a:rPr lang="en-GB" sz="1200" kern="1200" dirty="0" smtClean="0">
                <a:solidFill>
                  <a:schemeClr val="tx1"/>
                </a:solidFill>
                <a:effectLst/>
                <a:latin typeface="Arial" charset="0"/>
                <a:ea typeface="+mn-ea"/>
                <a:cs typeface="Arial" charset="0"/>
              </a:rPr>
              <a:t>•	Heart Rate</a:t>
            </a:r>
          </a:p>
          <a:p>
            <a:r>
              <a:rPr lang="en-GB" sz="1200" kern="1200" dirty="0" smtClean="0">
                <a:solidFill>
                  <a:schemeClr val="tx1"/>
                </a:solidFill>
                <a:effectLst/>
                <a:latin typeface="Arial" charset="0"/>
                <a:ea typeface="+mn-ea"/>
                <a:cs typeface="Arial" charset="0"/>
              </a:rPr>
              <a:t>•	Other Autonomic Functions</a:t>
            </a:r>
          </a:p>
          <a:p>
            <a:r>
              <a:rPr lang="en-GB" sz="1200" kern="1200" dirty="0" smtClean="0">
                <a:solidFill>
                  <a:schemeClr val="tx1"/>
                </a:solidFill>
                <a:effectLst/>
                <a:latin typeface="Arial" charset="0"/>
                <a:ea typeface="+mn-ea"/>
                <a:cs typeface="Arial" charset="0"/>
              </a:rPr>
              <a:t>•	Relays Information Between the Peripheral Nerves and Spinal Cord to the Upper Parts of the Brain</a:t>
            </a:r>
          </a:p>
          <a:p>
            <a:endParaRPr lang="en-GB" sz="1200" kern="1200" dirty="0" smtClean="0">
              <a:solidFill>
                <a:schemeClr val="tx1"/>
              </a:solidFill>
              <a:effectLst/>
              <a:latin typeface="Arial" charset="0"/>
              <a:ea typeface="+mn-ea"/>
              <a:cs typeface="Arial" charset="0"/>
            </a:endParaRPr>
          </a:p>
          <a:p>
            <a:endParaRPr lang="en-GB" dirty="0"/>
          </a:p>
        </p:txBody>
      </p:sp>
      <p:sp>
        <p:nvSpPr>
          <p:cNvPr id="4" name="Slide Number Placeholder 3"/>
          <p:cNvSpPr>
            <a:spLocks noGrp="1"/>
          </p:cNvSpPr>
          <p:nvPr>
            <p:ph type="sldNum" sz="quarter" idx="10"/>
          </p:nvPr>
        </p:nvSpPr>
        <p:spPr/>
        <p:txBody>
          <a:bodyPr/>
          <a:lstStyle/>
          <a:p>
            <a:fld id="{3AE74DAD-4B8C-4E31-B005-849E4709A095}" type="slidenum">
              <a:rPr lang="en-US" smtClean="0"/>
              <a:pPr/>
              <a:t>4</a:t>
            </a:fld>
            <a:endParaRPr lang="en-US" dirty="0"/>
          </a:p>
        </p:txBody>
      </p:sp>
    </p:spTree>
    <p:extLst>
      <p:ext uri="{BB962C8B-B14F-4D97-AF65-F5344CB8AC3E}">
        <p14:creationId xmlns:p14="http://schemas.microsoft.com/office/powerpoint/2010/main" val="2332322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Arial" charset="0"/>
                <a:ea typeface="+mn-ea"/>
                <a:cs typeface="Arial" charset="0"/>
              </a:rPr>
              <a:t>Feelings are mental experiences of body states </a:t>
            </a:r>
          </a:p>
          <a:p>
            <a:endParaRPr lang="en-GB" sz="1200" b="0" i="0" u="none" strike="noStrike" kern="1200" baseline="0" dirty="0" smtClean="0">
              <a:solidFill>
                <a:schemeClr val="tx1"/>
              </a:solidFill>
              <a:latin typeface="Arial" charset="0"/>
              <a:ea typeface="+mn-ea"/>
              <a:cs typeface="Arial" charset="0"/>
            </a:endParaRPr>
          </a:p>
          <a:p>
            <a:r>
              <a:rPr lang="en-GB" sz="1200" b="1" kern="1200" dirty="0" smtClean="0">
                <a:solidFill>
                  <a:schemeClr val="tx1"/>
                </a:solidFill>
                <a:effectLst/>
                <a:latin typeface="Arial" charset="0"/>
                <a:ea typeface="+mn-ea"/>
                <a:cs typeface="Arial" charset="0"/>
              </a:rPr>
              <a:t>Limbic System Structures</a:t>
            </a:r>
          </a:p>
          <a:p>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The limbic system is a set of evolutionarily primitive brain structures located on top of the brainstem and buried under the cortex. </a:t>
            </a:r>
          </a:p>
          <a:p>
            <a:endParaRPr lang="en-GB" sz="1200" kern="1200" dirty="0" smtClean="0">
              <a:solidFill>
                <a:schemeClr val="tx1"/>
              </a:solidFill>
              <a:effectLst/>
              <a:latin typeface="Arial" charset="0"/>
              <a:ea typeface="+mn-ea"/>
              <a:cs typeface="Arial" charset="0"/>
            </a:endParaRPr>
          </a:p>
          <a:p>
            <a:r>
              <a:rPr lang="en-GB" sz="1200" b="1" kern="1200" dirty="0" smtClean="0">
                <a:solidFill>
                  <a:schemeClr val="tx1"/>
                </a:solidFill>
                <a:effectLst/>
                <a:latin typeface="Arial" charset="0"/>
                <a:ea typeface="+mn-ea"/>
                <a:cs typeface="Arial" charset="0"/>
              </a:rPr>
              <a:t>Amygdala</a:t>
            </a:r>
            <a:r>
              <a:rPr lang="en-GB" sz="1200" kern="1200" dirty="0" smtClean="0">
                <a:solidFill>
                  <a:schemeClr val="tx1"/>
                </a:solidFill>
                <a:effectLst/>
                <a:latin typeface="Arial" charset="0"/>
                <a:ea typeface="+mn-ea"/>
                <a:cs typeface="Arial" charset="0"/>
              </a:rPr>
              <a:t> - almond shaped mass of nuclei involved in </a:t>
            </a:r>
            <a:r>
              <a:rPr lang="en-GB" sz="1200" b="1" kern="1200" dirty="0" smtClean="0">
                <a:solidFill>
                  <a:schemeClr val="tx1"/>
                </a:solidFill>
                <a:effectLst/>
                <a:latin typeface="Arial" charset="0"/>
                <a:ea typeface="+mn-ea"/>
                <a:cs typeface="Arial" charset="0"/>
              </a:rPr>
              <a:t>emotional responses</a:t>
            </a:r>
            <a:r>
              <a:rPr lang="en-GB" sz="1200" kern="1200" dirty="0" smtClean="0">
                <a:solidFill>
                  <a:schemeClr val="tx1"/>
                </a:solidFill>
                <a:effectLst/>
                <a:latin typeface="Arial" charset="0"/>
                <a:ea typeface="+mn-ea"/>
                <a:cs typeface="Arial" charset="0"/>
              </a:rPr>
              <a:t>, </a:t>
            </a:r>
            <a:r>
              <a:rPr lang="en-GB" sz="1200" b="1" kern="1200" dirty="0" smtClean="0">
                <a:solidFill>
                  <a:schemeClr val="tx1"/>
                </a:solidFill>
                <a:effectLst/>
                <a:latin typeface="Arial" charset="0"/>
                <a:ea typeface="+mn-ea"/>
                <a:cs typeface="Arial" charset="0"/>
              </a:rPr>
              <a:t>hormonal secretions</a:t>
            </a:r>
            <a:r>
              <a:rPr lang="en-GB" sz="1200" kern="1200" dirty="0" smtClean="0">
                <a:solidFill>
                  <a:schemeClr val="tx1"/>
                </a:solidFill>
                <a:effectLst/>
                <a:latin typeface="Arial" charset="0"/>
                <a:ea typeface="+mn-ea"/>
                <a:cs typeface="Arial" charset="0"/>
              </a:rPr>
              <a:t>, and </a:t>
            </a:r>
            <a:r>
              <a:rPr lang="en-GB" sz="1200" b="1" kern="1200" dirty="0" smtClean="0">
                <a:solidFill>
                  <a:schemeClr val="tx1"/>
                </a:solidFill>
                <a:effectLst/>
                <a:latin typeface="Arial" charset="0"/>
                <a:ea typeface="+mn-ea"/>
                <a:cs typeface="Arial" charset="0"/>
              </a:rPr>
              <a:t>memory.</a:t>
            </a:r>
          </a:p>
          <a:p>
            <a:r>
              <a:rPr lang="en-GB" sz="1200" kern="1200" dirty="0" smtClean="0">
                <a:solidFill>
                  <a:schemeClr val="tx1"/>
                </a:solidFill>
                <a:effectLst/>
                <a:latin typeface="Arial" charset="0"/>
                <a:ea typeface="+mn-ea"/>
                <a:cs typeface="Arial" charset="0"/>
              </a:rPr>
              <a:t>Cingulate </a:t>
            </a:r>
            <a:r>
              <a:rPr lang="en-GB" sz="1200" kern="1200" dirty="0" err="1" smtClean="0">
                <a:solidFill>
                  <a:schemeClr val="tx1"/>
                </a:solidFill>
                <a:effectLst/>
                <a:latin typeface="Arial" charset="0"/>
                <a:ea typeface="+mn-ea"/>
                <a:cs typeface="Arial" charset="0"/>
              </a:rPr>
              <a:t>Gyrus</a:t>
            </a:r>
            <a:r>
              <a:rPr lang="en-GB" sz="1200" kern="1200" dirty="0" smtClean="0">
                <a:solidFill>
                  <a:schemeClr val="tx1"/>
                </a:solidFill>
                <a:effectLst/>
                <a:latin typeface="Arial" charset="0"/>
                <a:ea typeface="+mn-ea"/>
                <a:cs typeface="Arial" charset="0"/>
              </a:rPr>
              <a:t> - a fold in the brain involved with sensory input concerning emotions and the regulation of aggressive </a:t>
            </a:r>
            <a:r>
              <a:rPr lang="en-GB" sz="1200" kern="1200" dirty="0" err="1" smtClean="0">
                <a:solidFill>
                  <a:schemeClr val="tx1"/>
                </a:solidFill>
                <a:effectLst/>
                <a:latin typeface="Arial" charset="0"/>
                <a:ea typeface="+mn-ea"/>
                <a:cs typeface="Arial" charset="0"/>
              </a:rPr>
              <a:t>behavior</a:t>
            </a:r>
            <a:r>
              <a:rPr lang="en-GB" sz="1200" kern="1200" dirty="0" smtClean="0">
                <a:solidFill>
                  <a:schemeClr val="tx1"/>
                </a:solidFill>
                <a:effectLst/>
                <a:latin typeface="Arial" charset="0"/>
                <a:ea typeface="+mn-ea"/>
                <a:cs typeface="Arial" charset="0"/>
              </a:rPr>
              <a:t>.</a:t>
            </a:r>
          </a:p>
          <a:p>
            <a:r>
              <a:rPr lang="en-GB" sz="1200" b="1" kern="1200" dirty="0" smtClean="0">
                <a:solidFill>
                  <a:schemeClr val="tx1"/>
                </a:solidFill>
                <a:effectLst/>
                <a:latin typeface="Arial" charset="0"/>
                <a:ea typeface="+mn-ea"/>
                <a:cs typeface="Arial" charset="0"/>
              </a:rPr>
              <a:t>Fornix</a:t>
            </a:r>
            <a:r>
              <a:rPr lang="en-GB" sz="1200" kern="1200" dirty="0" smtClean="0">
                <a:solidFill>
                  <a:schemeClr val="tx1"/>
                </a:solidFill>
                <a:effectLst/>
                <a:latin typeface="Arial" charset="0"/>
                <a:ea typeface="+mn-ea"/>
                <a:cs typeface="Arial" charset="0"/>
              </a:rPr>
              <a:t> - an arching, fibrous band of </a:t>
            </a:r>
            <a:r>
              <a:rPr lang="en-GB" sz="1200" b="1" kern="1200" dirty="0" smtClean="0">
                <a:solidFill>
                  <a:schemeClr val="tx1"/>
                </a:solidFill>
                <a:effectLst/>
                <a:latin typeface="Arial" charset="0"/>
                <a:ea typeface="+mn-ea"/>
                <a:cs typeface="Arial" charset="0"/>
              </a:rPr>
              <a:t>nerve </a:t>
            </a:r>
            <a:r>
              <a:rPr lang="en-GB" sz="1200" b="1" kern="1200" dirty="0" err="1" smtClean="0">
                <a:solidFill>
                  <a:schemeClr val="tx1"/>
                </a:solidFill>
                <a:effectLst/>
                <a:latin typeface="Arial" charset="0"/>
                <a:ea typeface="+mn-ea"/>
                <a:cs typeface="Arial" charset="0"/>
              </a:rPr>
              <a:t>fibers</a:t>
            </a:r>
            <a:r>
              <a:rPr lang="en-GB" sz="1200" b="1" kern="1200" dirty="0" smtClean="0">
                <a:solidFill>
                  <a:schemeClr val="tx1"/>
                </a:solidFill>
                <a:effectLst/>
                <a:latin typeface="Arial" charset="0"/>
                <a:ea typeface="+mn-ea"/>
                <a:cs typeface="Arial" charset="0"/>
              </a:rPr>
              <a:t> that connect the hippocampus to the hypothalamus</a:t>
            </a:r>
            <a:r>
              <a:rPr lang="en-GB" sz="1200" kern="1200" dirty="0" smtClean="0">
                <a:solidFill>
                  <a:schemeClr val="tx1"/>
                </a:solidFill>
                <a:effectLst/>
                <a:latin typeface="Arial" charset="0"/>
                <a:ea typeface="+mn-ea"/>
                <a:cs typeface="Arial" charset="0"/>
              </a:rPr>
              <a:t>.</a:t>
            </a:r>
          </a:p>
          <a:p>
            <a:endParaRPr lang="en-GB" sz="1200" kern="1200" dirty="0" smtClean="0">
              <a:solidFill>
                <a:schemeClr val="tx1"/>
              </a:solidFill>
              <a:effectLst/>
              <a:latin typeface="Arial" charset="0"/>
              <a:ea typeface="+mn-ea"/>
              <a:cs typeface="Arial" charset="0"/>
            </a:endParaRPr>
          </a:p>
          <a:p>
            <a:r>
              <a:rPr lang="en-GB" sz="1200" b="1" kern="1200" dirty="0" smtClean="0">
                <a:solidFill>
                  <a:schemeClr val="tx1"/>
                </a:solidFill>
                <a:effectLst/>
                <a:latin typeface="Arial" charset="0"/>
                <a:ea typeface="+mn-ea"/>
                <a:cs typeface="Arial" charset="0"/>
              </a:rPr>
              <a:t>Hippocampus</a:t>
            </a:r>
            <a:r>
              <a:rPr lang="en-GB" sz="1200" kern="1200" dirty="0" smtClean="0">
                <a:solidFill>
                  <a:schemeClr val="tx1"/>
                </a:solidFill>
                <a:effectLst/>
                <a:latin typeface="Arial" charset="0"/>
                <a:ea typeface="+mn-ea"/>
                <a:cs typeface="Arial" charset="0"/>
              </a:rPr>
              <a:t> - a tiny nub that acts as </a:t>
            </a:r>
            <a:r>
              <a:rPr lang="en-GB" sz="1200" b="1" kern="1200" dirty="0" smtClean="0">
                <a:solidFill>
                  <a:schemeClr val="tx1"/>
                </a:solidFill>
                <a:effectLst/>
                <a:latin typeface="Arial" charset="0"/>
                <a:ea typeface="+mn-ea"/>
                <a:cs typeface="Arial" charset="0"/>
              </a:rPr>
              <a:t>a memory indexer </a:t>
            </a:r>
            <a:r>
              <a:rPr lang="en-GB" sz="1200" kern="1200" dirty="0" smtClean="0">
                <a:solidFill>
                  <a:schemeClr val="tx1"/>
                </a:solidFill>
                <a:effectLst/>
                <a:latin typeface="Arial" charset="0"/>
                <a:ea typeface="+mn-ea"/>
                <a:cs typeface="Arial" charset="0"/>
              </a:rPr>
              <a:t>-- </a:t>
            </a:r>
            <a:r>
              <a:rPr lang="en-GB" sz="1200" b="1" kern="1200" dirty="0" smtClean="0">
                <a:solidFill>
                  <a:schemeClr val="tx1"/>
                </a:solidFill>
                <a:effectLst/>
                <a:latin typeface="Arial" charset="0"/>
                <a:ea typeface="+mn-ea"/>
                <a:cs typeface="Arial" charset="0"/>
              </a:rPr>
              <a:t>sending memories out to the appropriate part of the cerebral hemisphere for long-term storage and retrieving them when necessary</a:t>
            </a:r>
            <a:r>
              <a:rPr lang="en-GB" sz="1200" kern="1200" dirty="0" smtClean="0">
                <a:solidFill>
                  <a:schemeClr val="tx1"/>
                </a:solidFill>
                <a:effectLst/>
                <a:latin typeface="Arial" charset="0"/>
                <a:ea typeface="+mn-ea"/>
                <a:cs typeface="Arial" charset="0"/>
              </a:rPr>
              <a:t>.</a:t>
            </a:r>
          </a:p>
          <a:p>
            <a:endParaRPr lang="en-GB" sz="1200" kern="1200" dirty="0" smtClean="0">
              <a:solidFill>
                <a:schemeClr val="tx1"/>
              </a:solidFill>
              <a:effectLst/>
              <a:latin typeface="Arial" charset="0"/>
              <a:ea typeface="+mn-ea"/>
              <a:cs typeface="Arial" charset="0"/>
            </a:endParaRPr>
          </a:p>
          <a:p>
            <a:r>
              <a:rPr lang="en-GB" sz="1200" b="1" kern="1200" dirty="0" smtClean="0">
                <a:solidFill>
                  <a:schemeClr val="tx1"/>
                </a:solidFill>
                <a:effectLst/>
                <a:latin typeface="Arial" charset="0"/>
                <a:ea typeface="+mn-ea"/>
                <a:cs typeface="Arial" charset="0"/>
              </a:rPr>
              <a:t>Hypothalamus</a:t>
            </a:r>
            <a:r>
              <a:rPr lang="en-GB" sz="1200" kern="1200" dirty="0" smtClean="0">
                <a:solidFill>
                  <a:schemeClr val="tx1"/>
                </a:solidFill>
                <a:effectLst/>
                <a:latin typeface="Arial" charset="0"/>
                <a:ea typeface="+mn-ea"/>
                <a:cs typeface="Arial" charset="0"/>
              </a:rPr>
              <a:t> - about the size of a pearl, this structure directs a multitude of important functions. It wakes you up in the morning, and gets the </a:t>
            </a:r>
            <a:r>
              <a:rPr lang="en-GB" sz="1200" b="1" kern="1200" dirty="0" smtClean="0">
                <a:solidFill>
                  <a:schemeClr val="tx1"/>
                </a:solidFill>
                <a:effectLst/>
                <a:latin typeface="Arial" charset="0"/>
                <a:ea typeface="+mn-ea"/>
                <a:cs typeface="Arial" charset="0"/>
              </a:rPr>
              <a:t>adrenaline</a:t>
            </a:r>
            <a:r>
              <a:rPr lang="en-GB" sz="1200" kern="1200" dirty="0" smtClean="0">
                <a:solidFill>
                  <a:schemeClr val="tx1"/>
                </a:solidFill>
                <a:effectLst/>
                <a:latin typeface="Arial" charset="0"/>
                <a:ea typeface="+mn-ea"/>
                <a:cs typeface="Arial" charset="0"/>
              </a:rPr>
              <a:t> flowing. The hypothalamus is also </a:t>
            </a:r>
            <a:r>
              <a:rPr lang="en-GB" sz="1200" b="1" kern="1200" dirty="0" smtClean="0">
                <a:solidFill>
                  <a:schemeClr val="tx1"/>
                </a:solidFill>
                <a:effectLst/>
                <a:latin typeface="Arial" charset="0"/>
                <a:ea typeface="+mn-ea"/>
                <a:cs typeface="Arial" charset="0"/>
              </a:rPr>
              <a:t>an important emotional </a:t>
            </a:r>
            <a:r>
              <a:rPr lang="en-GB" sz="1200" b="1" kern="1200" dirty="0" err="1" smtClean="0">
                <a:solidFill>
                  <a:schemeClr val="tx1"/>
                </a:solidFill>
                <a:effectLst/>
                <a:latin typeface="Arial" charset="0"/>
                <a:ea typeface="+mn-ea"/>
                <a:cs typeface="Arial" charset="0"/>
              </a:rPr>
              <a:t>center</a:t>
            </a:r>
            <a:r>
              <a:rPr lang="en-GB" sz="1200" kern="1200" dirty="0" smtClean="0">
                <a:solidFill>
                  <a:schemeClr val="tx1"/>
                </a:solidFill>
                <a:effectLst/>
                <a:latin typeface="Arial" charset="0"/>
                <a:ea typeface="+mn-ea"/>
                <a:cs typeface="Arial" charset="0"/>
              </a:rPr>
              <a:t>, controlling the molecules that make you feel exhilarated, angry, or unhappy.</a:t>
            </a:r>
          </a:p>
          <a:p>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Olfactory Cortex - receives sensory information from the olfactory bulb and is involved in the identification of </a:t>
            </a:r>
            <a:r>
              <a:rPr lang="en-GB" sz="1200" kern="1200" dirty="0" err="1" smtClean="0">
                <a:solidFill>
                  <a:schemeClr val="tx1"/>
                </a:solidFill>
                <a:effectLst/>
                <a:latin typeface="Arial" charset="0"/>
                <a:ea typeface="+mn-ea"/>
                <a:cs typeface="Arial" charset="0"/>
              </a:rPr>
              <a:t>odors</a:t>
            </a:r>
            <a:r>
              <a:rPr lang="en-GB" sz="1200" kern="1200" dirty="0" smtClean="0">
                <a:solidFill>
                  <a:schemeClr val="tx1"/>
                </a:solidFill>
                <a:effectLst/>
                <a:latin typeface="Arial" charset="0"/>
                <a:ea typeface="+mn-ea"/>
                <a:cs typeface="Arial" charset="0"/>
              </a:rPr>
              <a:t>.</a:t>
            </a:r>
          </a:p>
          <a:p>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Thalamus - a large, dual lobed mass of grey matter cells that relay </a:t>
            </a:r>
            <a:r>
              <a:rPr lang="en-GB" sz="1200" b="1" kern="1200" dirty="0" smtClean="0">
                <a:solidFill>
                  <a:schemeClr val="tx1"/>
                </a:solidFill>
                <a:effectLst/>
                <a:latin typeface="Arial" charset="0"/>
                <a:ea typeface="+mn-ea"/>
                <a:cs typeface="Arial" charset="0"/>
              </a:rPr>
              <a:t>sensory signals to and from the spinal cord and the cerebrum</a:t>
            </a:r>
            <a:r>
              <a:rPr lang="en-GB" sz="1200" kern="1200" dirty="0" smtClean="0">
                <a:solidFill>
                  <a:schemeClr val="tx1"/>
                </a:solidFill>
                <a:effectLst/>
                <a:latin typeface="Arial" charset="0"/>
                <a:ea typeface="+mn-ea"/>
                <a:cs typeface="Arial" charset="0"/>
              </a:rPr>
              <a:t>.</a:t>
            </a:r>
          </a:p>
          <a:p>
            <a:endParaRPr lang="en-GB" sz="1200" kern="1200" dirty="0" smtClean="0">
              <a:solidFill>
                <a:schemeClr val="tx1"/>
              </a:solidFill>
              <a:effectLst/>
              <a:latin typeface="Arial" charset="0"/>
              <a:ea typeface="+mn-ea"/>
              <a:cs typeface="Arial" charset="0"/>
            </a:endParaRPr>
          </a:p>
          <a:p>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In summary, the limbic system is responsible for controlling various functions in the body. Some of these functions include interpreting emotional responses, storing memories, and regulating hormones. The limbic system is also involved with sensory perception, motor function, and olfaction</a:t>
            </a:r>
          </a:p>
          <a:p>
            <a:r>
              <a:rPr lang="en-GB" sz="1200" kern="1200" dirty="0" smtClean="0">
                <a:solidFill>
                  <a:schemeClr val="tx1"/>
                </a:solidFill>
                <a:effectLst/>
                <a:latin typeface="Arial" charset="0"/>
                <a:ea typeface="+mn-ea"/>
                <a:cs typeface="Arial" charset="0"/>
              </a:rPr>
              <a:t/>
            </a:r>
            <a:br>
              <a:rPr lang="en-GB" sz="1200" kern="1200" dirty="0" smtClean="0">
                <a:solidFill>
                  <a:schemeClr val="tx1"/>
                </a:solidFill>
                <a:effectLst/>
                <a:latin typeface="Arial" charset="0"/>
                <a:ea typeface="+mn-ea"/>
                <a:cs typeface="Arial" charset="0"/>
              </a:rPr>
            </a:br>
            <a:r>
              <a:rPr lang="en-GB" sz="1200" kern="1200" dirty="0" smtClean="0">
                <a:solidFill>
                  <a:schemeClr val="tx1"/>
                </a:solidFill>
                <a:effectLst/>
                <a:latin typeface="Arial" charset="0"/>
                <a:ea typeface="+mn-ea"/>
                <a:cs typeface="Arial" charset="0"/>
              </a:rPr>
              <a:t>The brainstem controls several important functions of the body including:</a:t>
            </a:r>
          </a:p>
          <a:p>
            <a:r>
              <a:rPr lang="en-GB" sz="1200" kern="1200" dirty="0" smtClean="0">
                <a:solidFill>
                  <a:schemeClr val="tx1"/>
                </a:solidFill>
                <a:effectLst/>
                <a:latin typeface="Arial" charset="0"/>
                <a:ea typeface="+mn-ea"/>
                <a:cs typeface="Arial" charset="0"/>
              </a:rPr>
              <a:t>•	Alertness</a:t>
            </a:r>
          </a:p>
          <a:p>
            <a:r>
              <a:rPr lang="en-GB" sz="1200" kern="1200" dirty="0" smtClean="0">
                <a:solidFill>
                  <a:schemeClr val="tx1"/>
                </a:solidFill>
                <a:effectLst/>
                <a:latin typeface="Arial" charset="0"/>
                <a:ea typeface="+mn-ea"/>
                <a:cs typeface="Arial" charset="0"/>
              </a:rPr>
              <a:t>•	Arousal</a:t>
            </a:r>
          </a:p>
          <a:p>
            <a:r>
              <a:rPr lang="en-GB" sz="1200" kern="1200" dirty="0" smtClean="0">
                <a:solidFill>
                  <a:schemeClr val="tx1"/>
                </a:solidFill>
                <a:effectLst/>
                <a:latin typeface="Arial" charset="0"/>
                <a:ea typeface="+mn-ea"/>
                <a:cs typeface="Arial" charset="0"/>
              </a:rPr>
              <a:t>•	Breathing</a:t>
            </a:r>
          </a:p>
          <a:p>
            <a:r>
              <a:rPr lang="en-GB" sz="1200" kern="1200" dirty="0" smtClean="0">
                <a:solidFill>
                  <a:schemeClr val="tx1"/>
                </a:solidFill>
                <a:effectLst/>
                <a:latin typeface="Arial" charset="0"/>
                <a:ea typeface="+mn-ea"/>
                <a:cs typeface="Arial" charset="0"/>
              </a:rPr>
              <a:t>•	Blood Pressure</a:t>
            </a:r>
          </a:p>
          <a:p>
            <a:r>
              <a:rPr lang="en-GB" sz="1200" kern="1200" dirty="0" smtClean="0">
                <a:solidFill>
                  <a:schemeClr val="tx1"/>
                </a:solidFill>
                <a:effectLst/>
                <a:latin typeface="Arial" charset="0"/>
                <a:ea typeface="+mn-ea"/>
                <a:cs typeface="Arial" charset="0"/>
              </a:rPr>
              <a:t>•	Digestion</a:t>
            </a:r>
          </a:p>
          <a:p>
            <a:r>
              <a:rPr lang="en-GB" sz="1200" kern="1200" dirty="0" smtClean="0">
                <a:solidFill>
                  <a:schemeClr val="tx1"/>
                </a:solidFill>
                <a:effectLst/>
                <a:latin typeface="Arial" charset="0"/>
                <a:ea typeface="+mn-ea"/>
                <a:cs typeface="Arial" charset="0"/>
              </a:rPr>
              <a:t>•	Heart Rate</a:t>
            </a:r>
          </a:p>
          <a:p>
            <a:r>
              <a:rPr lang="en-GB" sz="1200" kern="1200" dirty="0" smtClean="0">
                <a:solidFill>
                  <a:schemeClr val="tx1"/>
                </a:solidFill>
                <a:effectLst/>
                <a:latin typeface="Arial" charset="0"/>
                <a:ea typeface="+mn-ea"/>
                <a:cs typeface="Arial" charset="0"/>
              </a:rPr>
              <a:t>•	Other Autonomic Functions</a:t>
            </a:r>
          </a:p>
          <a:p>
            <a:r>
              <a:rPr lang="en-GB" sz="1200" kern="1200" dirty="0" smtClean="0">
                <a:solidFill>
                  <a:schemeClr val="tx1"/>
                </a:solidFill>
                <a:effectLst/>
                <a:latin typeface="Arial" charset="0"/>
                <a:ea typeface="+mn-ea"/>
                <a:cs typeface="Arial" charset="0"/>
              </a:rPr>
              <a:t>•	Relays Information Between the Peripheral Nerves and Spinal Cord to the Upper Parts of the Brain</a:t>
            </a:r>
          </a:p>
          <a:p>
            <a:endParaRPr lang="en-GB" dirty="0"/>
          </a:p>
        </p:txBody>
      </p:sp>
      <p:sp>
        <p:nvSpPr>
          <p:cNvPr id="4" name="Slide Number Placeholder 3"/>
          <p:cNvSpPr>
            <a:spLocks noGrp="1"/>
          </p:cNvSpPr>
          <p:nvPr>
            <p:ph type="sldNum" sz="quarter" idx="10"/>
          </p:nvPr>
        </p:nvSpPr>
        <p:spPr/>
        <p:txBody>
          <a:bodyPr/>
          <a:lstStyle/>
          <a:p>
            <a:fld id="{3AE74DAD-4B8C-4E31-B005-849E4709A095}" type="slidenum">
              <a:rPr lang="en-US" smtClean="0"/>
              <a:pPr/>
              <a:t>5</a:t>
            </a:fld>
            <a:endParaRPr lang="en-US" dirty="0"/>
          </a:p>
        </p:txBody>
      </p:sp>
    </p:spTree>
    <p:extLst>
      <p:ext uri="{BB962C8B-B14F-4D97-AF65-F5344CB8AC3E}">
        <p14:creationId xmlns:p14="http://schemas.microsoft.com/office/powerpoint/2010/main" val="1836983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E74DAD-4B8C-4E31-B005-849E4709A095}" type="slidenum">
              <a:rPr lang="en-US" smtClean="0"/>
              <a:pPr/>
              <a:t>6</a:t>
            </a:fld>
            <a:endParaRPr lang="en-US" dirty="0"/>
          </a:p>
        </p:txBody>
      </p:sp>
    </p:spTree>
    <p:extLst>
      <p:ext uri="{BB962C8B-B14F-4D97-AF65-F5344CB8AC3E}">
        <p14:creationId xmlns:p14="http://schemas.microsoft.com/office/powerpoint/2010/main" val="1836983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Are you looking for a wedding with a difference?  How about Hawaii?</a:t>
            </a:r>
            <a:r>
              <a:rPr lang="en-GB" baseline="0" dirty="0" smtClean="0"/>
              <a:t>  </a:t>
            </a:r>
          </a:p>
          <a:p>
            <a:r>
              <a:rPr lang="en-GB" baseline="0" dirty="0" smtClean="0"/>
              <a:t>Hawaii is a place where thousands of couples get married each year.</a:t>
            </a:r>
          </a:p>
          <a:p>
            <a:endParaRPr lang="en-GB" baseline="0" dirty="0" smtClean="0"/>
          </a:p>
          <a:p>
            <a:r>
              <a:rPr lang="en-GB" baseline="0" dirty="0" smtClean="0"/>
              <a:t>You can get married in a zoological garden, where there is a chapel by the sea.  </a:t>
            </a:r>
          </a:p>
          <a:p>
            <a:r>
              <a:rPr lang="en-GB" baseline="0" dirty="0" smtClean="0"/>
              <a:t>Or you can choose a volcanic crater, where the service is held in a helicopter.</a:t>
            </a:r>
          </a:p>
          <a:p>
            <a:r>
              <a:rPr lang="en-GB" baseline="0" dirty="0" smtClean="0"/>
              <a:t>Or you can do it on a tennis court, where the minister calls out “Love-all”.</a:t>
            </a:r>
          </a:p>
          <a:p>
            <a:r>
              <a:rPr lang="en-GB" baseline="0" dirty="0" smtClean="0"/>
              <a:t>Or you can choose underwater in a submarine, where you are surrounded by tropical fish.</a:t>
            </a:r>
          </a:p>
          <a:p>
            <a:r>
              <a:rPr lang="en-GB" baseline="0" dirty="0" smtClean="0"/>
              <a:t>Or you can get married in the sky, where the service is held with everyone in parachutes.</a:t>
            </a:r>
          </a:p>
          <a:p>
            <a:r>
              <a:rPr lang="en-GB" baseline="0" dirty="0" smtClean="0"/>
              <a:t>And  there are different times when you can get married.</a:t>
            </a:r>
          </a:p>
          <a:p>
            <a:r>
              <a:rPr lang="en-GB" baseline="0" dirty="0" smtClean="0"/>
              <a:t>You can get married at dawn when the sun rises over the mountains,</a:t>
            </a:r>
          </a:p>
          <a:p>
            <a:r>
              <a:rPr lang="en-GB" baseline="0" dirty="0" smtClean="0"/>
              <a:t>Or at midday when the sun gets down on the beaches, or in the evening when the sun sets over the ocean.</a:t>
            </a:r>
          </a:p>
          <a:p>
            <a:r>
              <a:rPr lang="en-GB" baseline="0" dirty="0" smtClean="0"/>
              <a:t>Hawaii offers a wedding that you will never forget.</a:t>
            </a:r>
          </a:p>
        </p:txBody>
      </p:sp>
      <p:sp>
        <p:nvSpPr>
          <p:cNvPr id="4" name="Slide Number Placeholder 3"/>
          <p:cNvSpPr>
            <a:spLocks noGrp="1"/>
          </p:cNvSpPr>
          <p:nvPr>
            <p:ph type="sldNum" sz="quarter" idx="10"/>
          </p:nvPr>
        </p:nvSpPr>
        <p:spPr/>
        <p:txBody>
          <a:bodyPr/>
          <a:lstStyle/>
          <a:p>
            <a:fld id="{3AE74DAD-4B8C-4E31-B005-849E4709A095}" type="slidenum">
              <a:rPr lang="en-US" smtClean="0"/>
              <a:pPr/>
              <a:t>7</a:t>
            </a:fld>
            <a:endParaRPr lang="en-US" dirty="0"/>
          </a:p>
        </p:txBody>
      </p:sp>
    </p:spTree>
    <p:extLst>
      <p:ext uri="{BB962C8B-B14F-4D97-AF65-F5344CB8AC3E}">
        <p14:creationId xmlns:p14="http://schemas.microsoft.com/office/powerpoint/2010/main" val="2567597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2296" indent="0">
              <a:buNone/>
            </a:pPr>
            <a:endParaRPr lang="en-GB" dirty="0"/>
          </a:p>
        </p:txBody>
      </p:sp>
      <p:sp>
        <p:nvSpPr>
          <p:cNvPr id="4" name="Slide Number Placeholder 3"/>
          <p:cNvSpPr>
            <a:spLocks noGrp="1"/>
          </p:cNvSpPr>
          <p:nvPr>
            <p:ph type="sldNum" sz="quarter" idx="10"/>
          </p:nvPr>
        </p:nvSpPr>
        <p:spPr/>
        <p:txBody>
          <a:bodyPr/>
          <a:lstStyle/>
          <a:p>
            <a:fld id="{3AE74DAD-4B8C-4E31-B005-849E4709A095}" type="slidenum">
              <a:rPr lang="en-US" smtClean="0"/>
              <a:pPr/>
              <a:t>8</a:t>
            </a:fld>
            <a:endParaRPr lang="en-US" dirty="0"/>
          </a:p>
        </p:txBody>
      </p:sp>
    </p:spTree>
    <p:extLst>
      <p:ext uri="{BB962C8B-B14F-4D97-AF65-F5344CB8AC3E}">
        <p14:creationId xmlns:p14="http://schemas.microsoft.com/office/powerpoint/2010/main" val="317613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AE74DAD-4B8C-4E31-B005-849E4709A095}" type="slidenum">
              <a:rPr lang="en-US" smtClean="0"/>
              <a:pPr/>
              <a:t>9</a:t>
            </a:fld>
            <a:endParaRPr lang="en-US" dirty="0"/>
          </a:p>
        </p:txBody>
      </p:sp>
    </p:spTree>
    <p:extLst>
      <p:ext uri="{BB962C8B-B14F-4D97-AF65-F5344CB8AC3E}">
        <p14:creationId xmlns:p14="http://schemas.microsoft.com/office/powerpoint/2010/main" val="2913308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CBC6733-305E-4CF9-8664-80C2AB57498A}" type="datetimeFigureOut">
              <a:rPr lang="en-GB" smtClean="0"/>
              <a:t>27/06/2014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49C2DF-F41F-41B1-AE20-CF92FA0D210A}" type="slidenum">
              <a:rPr lang="en-GB" smtClean="0"/>
              <a:t>‹#›</a:t>
            </a:fld>
            <a:endParaRPr lang="en-GB"/>
          </a:p>
        </p:txBody>
      </p:sp>
    </p:spTree>
    <p:extLst>
      <p:ext uri="{BB962C8B-B14F-4D97-AF65-F5344CB8AC3E}">
        <p14:creationId xmlns:p14="http://schemas.microsoft.com/office/powerpoint/2010/main" val="3243673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BC6733-305E-4CF9-8664-80C2AB57498A}" type="datetimeFigureOut">
              <a:rPr lang="en-GB" smtClean="0"/>
              <a:t>27/06/2014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49C2DF-F41F-41B1-AE20-CF92FA0D210A}" type="slidenum">
              <a:rPr lang="en-GB" smtClean="0"/>
              <a:t>‹#›</a:t>
            </a:fld>
            <a:endParaRPr lang="en-GB"/>
          </a:p>
        </p:txBody>
      </p:sp>
    </p:spTree>
    <p:extLst>
      <p:ext uri="{BB962C8B-B14F-4D97-AF65-F5344CB8AC3E}">
        <p14:creationId xmlns:p14="http://schemas.microsoft.com/office/powerpoint/2010/main" val="2259107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BC6733-305E-4CF9-8664-80C2AB57498A}" type="datetimeFigureOut">
              <a:rPr lang="en-GB" smtClean="0"/>
              <a:t>27/06/2014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49C2DF-F41F-41B1-AE20-CF92FA0D210A}" type="slidenum">
              <a:rPr lang="en-GB" smtClean="0"/>
              <a:t>‹#›</a:t>
            </a:fld>
            <a:endParaRPr lang="en-GB"/>
          </a:p>
        </p:txBody>
      </p:sp>
    </p:spTree>
    <p:extLst>
      <p:ext uri="{BB962C8B-B14F-4D97-AF65-F5344CB8AC3E}">
        <p14:creationId xmlns:p14="http://schemas.microsoft.com/office/powerpoint/2010/main" val="1113090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endParaRPr lang="en-US" dirty="0"/>
          </a:p>
        </p:txBody>
      </p:sp>
      <p:sp>
        <p:nvSpPr>
          <p:cNvPr id="8" name="Slide Number Placeholder 7"/>
          <p:cNvSpPr>
            <a:spLocks noGrp="1"/>
          </p:cNvSpPr>
          <p:nvPr>
            <p:ph type="sldNum" sz="quarter" idx="11"/>
          </p:nvPr>
        </p:nvSpPr>
        <p:spPr/>
        <p:txBody>
          <a:bodyPr/>
          <a:lstStyle/>
          <a:p>
            <a:fld id="{6C55C871-CE2C-411C-A820-52B016D3FA07}"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267544"/>
          </a:xfrm>
        </p:spPr>
        <p:txBody>
          <a:bodyPr anchor="ctr"/>
          <a:lstStyle>
            <a:lvl1pPr>
              <a:defRPr sz="4000" b="1">
                <a:solidFill>
                  <a:srgbClr val="002060"/>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002060"/>
                </a:solidFill>
                <a:latin typeface="+mn-lt"/>
              </a:defRPr>
            </a:lvl1pPr>
            <a:lvl2pPr>
              <a:defRPr>
                <a:solidFill>
                  <a:srgbClr val="002060"/>
                </a:solidFill>
                <a:latin typeface="+mn-lt"/>
              </a:defRPr>
            </a:lvl2pPr>
            <a:lvl3pPr>
              <a:defRPr>
                <a:solidFill>
                  <a:srgbClr val="002060"/>
                </a:solidFill>
                <a:latin typeface="+mn-lt"/>
              </a:defRPr>
            </a:lvl3pPr>
            <a:lvl4pPr>
              <a:defRPr>
                <a:solidFill>
                  <a:srgbClr val="002060"/>
                </a:solidFill>
                <a:latin typeface="+mn-lt"/>
              </a:defRPr>
            </a:lvl4pPr>
            <a:lvl5pPr>
              <a:defRPr>
                <a:solidFill>
                  <a:srgbClr val="002060"/>
                </a:solidFill>
                <a:latin typeface="+mn-lt"/>
              </a:defRPr>
            </a:lvl5pPr>
            <a:lvl6pPr>
              <a:defRPr/>
            </a:lvl6pPr>
            <a:lvl7pPr>
              <a:defRPr/>
            </a:lvl7pPr>
            <a:lvl8pPr>
              <a:defRPr/>
            </a:lvl8pPr>
            <a:lvl9pPr>
              <a:buFont typeface="Arial" pitchFamily="34" charset="0"/>
              <a:buChar cha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DA4E5D-19D4-442B-893F-5EC6815E6C2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AA1811-433F-4B89-A18B-B3BCD3655C52}"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lvl1pPr>
          </a:lstStyle>
          <a:p>
            <a:r>
              <a:rPr lang="en-US" dirty="0" smtClean="0"/>
              <a:t>Click to edit Master title style</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400">
                <a:latin typeface="+mn-lt"/>
              </a:defRPr>
            </a:lvl1pPr>
            <a:lvl2pPr>
              <a:defRPr sz="1600">
                <a:latin typeface="+mn-lt"/>
              </a:defRPr>
            </a:lvl2pPr>
            <a:lvl3pPr>
              <a:defRPr sz="16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A0A368-D387-4DC2-A469-D1B88D37632B}"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95536"/>
          </a:xfrm>
        </p:spPr>
        <p:txBody>
          <a:bodyPr anchor="ctr"/>
          <a:lstStyle>
            <a:lvl1pPr>
              <a:defRPr sz="4400" b="1">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ctr">
            <a:noAutofit/>
          </a:bodyPr>
          <a:lstStyle>
            <a:lvl1pPr marL="0" indent="0" algn="ctr">
              <a:buNone/>
              <a:defRPr sz="2000" b="0">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ctr">
            <a:noAutofit/>
          </a:bodyPr>
          <a:lstStyle>
            <a:lvl1pPr marL="0" indent="0" algn="ctr">
              <a:buNone/>
              <a:defRPr sz="2000" b="0">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53B0E00-4198-41EC-AE85-91BA13DF9E51}"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99AC2EE-F562-43F2-A4C5-52D20FF3C838}"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440D7E-7FCC-4629-80D2-3010377A6FEC}"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AA9A29-1015-4400-8CBC-00D37CFB3AB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hasCustomPrompt="1"/>
          </p:nvPr>
        </p:nvSpPr>
        <p:spPr/>
        <p:txBody>
          <a:bodyPr/>
          <a:lstStyle>
            <a:lvl1pPr marL="0" indent="0">
              <a:buNone/>
              <a:defRPr/>
            </a:lvl1pPr>
          </a:lstStyle>
          <a:p>
            <a:pPr lvl="0"/>
            <a:r>
              <a:rPr lang="en-GB" dirty="0" smtClean="0"/>
              <a:t>&lt;object width="420" height="315"&gt;&lt;</a:t>
            </a:r>
            <a:r>
              <a:rPr lang="en-GB" dirty="0" err="1" smtClean="0"/>
              <a:t>param</a:t>
            </a:r>
            <a:r>
              <a:rPr lang="en-GB" dirty="0" smtClean="0"/>
              <a:t> name="movie" value="//www.youtube.com/v/Y4c4zkMl8Ro?version=3&amp;amp;hl=en_GB&amp;amp;rel=0"&gt;&lt;/param&gt;&lt;param name="</a:t>
            </a:r>
            <a:r>
              <a:rPr lang="en-GB" dirty="0" err="1" smtClean="0"/>
              <a:t>allowFullScreen</a:t>
            </a:r>
            <a:r>
              <a:rPr lang="en-GB" dirty="0" smtClean="0"/>
              <a:t>" value="true"&gt;&lt;/</a:t>
            </a:r>
            <a:r>
              <a:rPr lang="en-GB" dirty="0" err="1" smtClean="0"/>
              <a:t>param</a:t>
            </a:r>
            <a:r>
              <a:rPr lang="en-GB" dirty="0" smtClean="0"/>
              <a:t>&gt;&lt;</a:t>
            </a:r>
            <a:r>
              <a:rPr lang="en-GB" dirty="0" err="1" smtClean="0"/>
              <a:t>param</a:t>
            </a:r>
            <a:r>
              <a:rPr lang="en-GB" dirty="0" smtClean="0"/>
              <a:t> name="</a:t>
            </a:r>
            <a:r>
              <a:rPr lang="en-GB" dirty="0" err="1" smtClean="0"/>
              <a:t>allowscriptaccess</a:t>
            </a:r>
            <a:r>
              <a:rPr lang="en-GB" dirty="0" smtClean="0"/>
              <a:t>" value="always"&gt;&lt;/</a:t>
            </a:r>
            <a:r>
              <a:rPr lang="en-GB" dirty="0" err="1" smtClean="0"/>
              <a:t>param</a:t>
            </a:r>
            <a:r>
              <a:rPr lang="en-GB" dirty="0" smtClean="0"/>
              <a:t>&gt;&lt;embed </a:t>
            </a:r>
            <a:r>
              <a:rPr lang="en-GB" dirty="0" err="1" smtClean="0"/>
              <a:t>src</a:t>
            </a:r>
            <a:r>
              <a:rPr lang="en-GB" dirty="0" smtClean="0"/>
              <a:t>="//www.youtube.com/v/Y4c4zkMl8Ro?version=3&amp;amp;hl=en_GB&amp;amp;rel=0" type="application/x-shockwave-flash" width="420" height="315" </a:t>
            </a:r>
            <a:r>
              <a:rPr lang="en-GB" dirty="0" err="1" smtClean="0"/>
              <a:t>allowscriptaccess</a:t>
            </a:r>
            <a:r>
              <a:rPr lang="en-GB" dirty="0" smtClean="0"/>
              <a:t>="always" </a:t>
            </a:r>
            <a:r>
              <a:rPr lang="en-GB" dirty="0" err="1" smtClean="0"/>
              <a:t>allowfullscreen</a:t>
            </a:r>
            <a:r>
              <a:rPr lang="en-GB" dirty="0" smtClean="0"/>
              <a:t>="true"&gt;&lt;/embed&gt;&lt;/object&gt;</a:t>
            </a:r>
            <a:endParaRPr lang="en-GB"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49C2DF-F41F-41B1-AE20-CF92FA0D210A}" type="slidenum">
              <a:rPr lang="en-GB" smtClean="0"/>
              <a:t>‹#›</a:t>
            </a:fld>
            <a:endParaRPr lang="en-GB"/>
          </a:p>
        </p:txBody>
      </p:sp>
    </p:spTree>
    <p:extLst>
      <p:ext uri="{BB962C8B-B14F-4D97-AF65-F5344CB8AC3E}">
        <p14:creationId xmlns:p14="http://schemas.microsoft.com/office/powerpoint/2010/main" val="42764450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EAD153-FDED-4566-B7E0-7415F72E8DB3}"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208F9D-73C7-4027-BA6A-F8AFF0573C89}"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765308-AF76-46D7-B6F0-A90F36F8D77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BC6733-305E-4CF9-8664-80C2AB57498A}" type="datetimeFigureOut">
              <a:rPr lang="en-GB" smtClean="0"/>
              <a:t>27/06/2014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49C2DF-F41F-41B1-AE20-CF92FA0D210A}" type="slidenum">
              <a:rPr lang="en-GB" smtClean="0"/>
              <a:t>‹#›</a:t>
            </a:fld>
            <a:endParaRPr lang="en-GB"/>
          </a:p>
        </p:txBody>
      </p:sp>
    </p:spTree>
    <p:extLst>
      <p:ext uri="{BB962C8B-B14F-4D97-AF65-F5344CB8AC3E}">
        <p14:creationId xmlns:p14="http://schemas.microsoft.com/office/powerpoint/2010/main" val="1322630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CBC6733-305E-4CF9-8664-80C2AB57498A}" type="datetimeFigureOut">
              <a:rPr lang="en-GB" smtClean="0"/>
              <a:t>27/06/2014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49C2DF-F41F-41B1-AE20-CF92FA0D210A}" type="slidenum">
              <a:rPr lang="en-GB" smtClean="0"/>
              <a:t>‹#›</a:t>
            </a:fld>
            <a:endParaRPr lang="en-GB"/>
          </a:p>
        </p:txBody>
      </p:sp>
    </p:spTree>
    <p:extLst>
      <p:ext uri="{BB962C8B-B14F-4D97-AF65-F5344CB8AC3E}">
        <p14:creationId xmlns:p14="http://schemas.microsoft.com/office/powerpoint/2010/main" val="3456563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CBC6733-305E-4CF9-8664-80C2AB57498A}" type="datetimeFigureOut">
              <a:rPr lang="en-GB" smtClean="0"/>
              <a:t>27/06/2014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49C2DF-F41F-41B1-AE20-CF92FA0D210A}" type="slidenum">
              <a:rPr lang="en-GB" smtClean="0"/>
              <a:t>‹#›</a:t>
            </a:fld>
            <a:endParaRPr lang="en-GB"/>
          </a:p>
        </p:txBody>
      </p:sp>
    </p:spTree>
    <p:extLst>
      <p:ext uri="{BB962C8B-B14F-4D97-AF65-F5344CB8AC3E}">
        <p14:creationId xmlns:p14="http://schemas.microsoft.com/office/powerpoint/2010/main" val="2832005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CBC6733-305E-4CF9-8664-80C2AB57498A}" type="datetimeFigureOut">
              <a:rPr lang="en-GB" smtClean="0"/>
              <a:t>27/06/2014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49C2DF-F41F-41B1-AE20-CF92FA0D210A}" type="slidenum">
              <a:rPr lang="en-GB" smtClean="0"/>
              <a:t>‹#›</a:t>
            </a:fld>
            <a:endParaRPr lang="en-GB"/>
          </a:p>
        </p:txBody>
      </p:sp>
    </p:spTree>
    <p:extLst>
      <p:ext uri="{BB962C8B-B14F-4D97-AF65-F5344CB8AC3E}">
        <p14:creationId xmlns:p14="http://schemas.microsoft.com/office/powerpoint/2010/main" val="194273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BC6733-305E-4CF9-8664-80C2AB57498A}" type="datetimeFigureOut">
              <a:rPr lang="en-GB" smtClean="0"/>
              <a:t>27/06/2014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49C2DF-F41F-41B1-AE20-CF92FA0D210A}" type="slidenum">
              <a:rPr lang="en-GB" smtClean="0"/>
              <a:t>‹#›</a:t>
            </a:fld>
            <a:endParaRPr lang="en-GB"/>
          </a:p>
        </p:txBody>
      </p:sp>
    </p:spTree>
    <p:extLst>
      <p:ext uri="{BB962C8B-B14F-4D97-AF65-F5344CB8AC3E}">
        <p14:creationId xmlns:p14="http://schemas.microsoft.com/office/powerpoint/2010/main" val="3967667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BC6733-305E-4CF9-8664-80C2AB57498A}" type="datetimeFigureOut">
              <a:rPr lang="en-GB" smtClean="0"/>
              <a:t>27/06/2014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49C2DF-F41F-41B1-AE20-CF92FA0D210A}" type="slidenum">
              <a:rPr lang="en-GB" smtClean="0"/>
              <a:t>‹#›</a:t>
            </a:fld>
            <a:endParaRPr lang="en-GB"/>
          </a:p>
        </p:txBody>
      </p:sp>
    </p:spTree>
    <p:extLst>
      <p:ext uri="{BB962C8B-B14F-4D97-AF65-F5344CB8AC3E}">
        <p14:creationId xmlns:p14="http://schemas.microsoft.com/office/powerpoint/2010/main" val="2835928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BC6733-305E-4CF9-8664-80C2AB57498A}" type="datetimeFigureOut">
              <a:rPr lang="en-GB" smtClean="0"/>
              <a:t>27/06/2014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49C2DF-F41F-41B1-AE20-CF92FA0D210A}" type="slidenum">
              <a:rPr lang="en-GB" smtClean="0"/>
              <a:t>‹#›</a:t>
            </a:fld>
            <a:endParaRPr lang="en-GB"/>
          </a:p>
        </p:txBody>
      </p:sp>
    </p:spTree>
    <p:extLst>
      <p:ext uri="{BB962C8B-B14F-4D97-AF65-F5344CB8AC3E}">
        <p14:creationId xmlns:p14="http://schemas.microsoft.com/office/powerpoint/2010/main" val="2245241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BC6733-305E-4CF9-8664-80C2AB57498A}" type="datetimeFigureOut">
              <a:rPr lang="en-GB" smtClean="0"/>
              <a:t>27/06/2014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49C2DF-F41F-41B1-AE20-CF92FA0D210A}" type="slidenum">
              <a:rPr lang="en-GB" smtClean="0"/>
              <a:t>‹#›</a:t>
            </a:fld>
            <a:endParaRPr lang="en-GB"/>
          </a:p>
        </p:txBody>
      </p:sp>
    </p:spTree>
    <p:extLst>
      <p:ext uri="{BB962C8B-B14F-4D97-AF65-F5344CB8AC3E}">
        <p14:creationId xmlns:p14="http://schemas.microsoft.com/office/powerpoint/2010/main" val="2976827883"/>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CBC6733-305E-4CF9-8664-80C2AB57498A}" type="datetimeFigureOut">
              <a:rPr lang="en-GB" smtClean="0"/>
              <a:t>27/06/2014</a:t>
            </a:fld>
            <a:endParaRPr lang="en-GB"/>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B49C2DF-F41F-41B1-AE20-CF92FA0D210A}" type="slidenum">
              <a:rPr lang="en-GB" smtClean="0"/>
              <a:t>‹#›</a:t>
            </a:fld>
            <a:endParaRPr lang="en-GB"/>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http://www.kavlifoundation.org/brain-initiative"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hyperlink" Target="http://www.braintargetedteaching.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8" Type="http://schemas.openxmlformats.org/officeDocument/2006/relationships/hyperlink" Target="http://www.ninds.nih.gov/education/" TargetMode="External"/><Relationship Id="rId3" Type="http://schemas.openxmlformats.org/officeDocument/2006/relationships/hyperlink" Target="https://www.alleninstitute.org/our-research/open-science-resources/" TargetMode="External"/><Relationship Id="rId7" Type="http://schemas.openxmlformats.org/officeDocument/2006/relationships/hyperlink" Target="https://www.dana.org/About/" TargetMode="External"/><Relationship Id="rId2" Type="http://schemas.openxmlformats.org/officeDocument/2006/relationships/notesSlide" Target="../notesSlides/notesSlide20.xml"/><Relationship Id="rId1" Type="http://schemas.openxmlformats.org/officeDocument/2006/relationships/slideLayout" Target="../slideLayouts/slideLayout13.xml"/><Relationship Id="rId6" Type="http://schemas.openxmlformats.org/officeDocument/2006/relationships/hyperlink" Target="http://www.kavlifoundation.org/brain-initiative" TargetMode="External"/><Relationship Id="rId5" Type="http://schemas.openxmlformats.org/officeDocument/2006/relationships/hyperlink" Target="http://www.brainfacts.org/educators/educator-resources/educator-resources/brain-resources/" TargetMode="External"/><Relationship Id="rId4" Type="http://schemas.openxmlformats.org/officeDocument/2006/relationships/hyperlink" Target="http://www.brainfacts.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5.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87624" y="2204864"/>
            <a:ext cx="7056784" cy="1224135"/>
          </a:xfrm>
        </p:spPr>
        <p:txBody>
          <a:bodyPr anchor="ctr">
            <a:noAutofit/>
          </a:bodyPr>
          <a:lstStyle/>
          <a:p>
            <a:r>
              <a:rPr lang="en-GB" sz="4000" dirty="0">
                <a:solidFill>
                  <a:srgbClr val="FF0066"/>
                </a:solidFill>
              </a:rPr>
              <a:t>Brain Studies and Materials for Language Learning</a:t>
            </a:r>
            <a:endParaRPr lang="en-GB" sz="4000" b="1" dirty="0">
              <a:solidFill>
                <a:srgbClr val="FF0066"/>
              </a:solidFill>
            </a:endParaRPr>
          </a:p>
        </p:txBody>
      </p:sp>
      <p:sp>
        <p:nvSpPr>
          <p:cNvPr id="2051" name="Rectangle 3"/>
          <p:cNvSpPr>
            <a:spLocks noGrp="1" noChangeArrowheads="1"/>
          </p:cNvSpPr>
          <p:nvPr>
            <p:ph type="subTitle" idx="1"/>
          </p:nvPr>
        </p:nvSpPr>
        <p:spPr>
          <a:xfrm>
            <a:off x="681392" y="4581128"/>
            <a:ext cx="4464496" cy="1138424"/>
          </a:xfrm>
        </p:spPr>
        <p:txBody>
          <a:bodyPr>
            <a:normAutofit/>
          </a:bodyPr>
          <a:lstStyle/>
          <a:p>
            <a:pPr algn="r">
              <a:lnSpc>
                <a:spcPct val="90000"/>
              </a:lnSpc>
            </a:pPr>
            <a:r>
              <a:rPr lang="en-GB" sz="1800" dirty="0" smtClean="0">
                <a:solidFill>
                  <a:srgbClr val="002060"/>
                </a:solidFill>
              </a:rPr>
              <a:t>Deputy Director </a:t>
            </a:r>
          </a:p>
          <a:p>
            <a:pPr algn="r">
              <a:lnSpc>
                <a:spcPct val="90000"/>
              </a:lnSpc>
            </a:pPr>
            <a:r>
              <a:rPr lang="en-GB" sz="1800" dirty="0">
                <a:solidFill>
                  <a:srgbClr val="002060"/>
                </a:solidFill>
              </a:rPr>
              <a:t>MA Applied Linguistics and MA </a:t>
            </a:r>
            <a:r>
              <a:rPr lang="en-GB" sz="1800" dirty="0" smtClean="0">
                <a:solidFill>
                  <a:srgbClr val="002060"/>
                </a:solidFill>
              </a:rPr>
              <a:t>TESOL</a:t>
            </a:r>
            <a:endParaRPr lang="en-GB" sz="1800" dirty="0">
              <a:solidFill>
                <a:srgbClr val="002060"/>
              </a:solidFill>
            </a:endParaRPr>
          </a:p>
          <a:p>
            <a:pPr algn="r">
              <a:lnSpc>
                <a:spcPct val="90000"/>
              </a:lnSpc>
            </a:pPr>
            <a:r>
              <a:rPr lang="en-GB" sz="1800" b="1" dirty="0" smtClean="0">
                <a:solidFill>
                  <a:srgbClr val="002060"/>
                </a:solidFill>
              </a:rPr>
              <a:t>The University of Liverpoo</a:t>
            </a:r>
            <a:r>
              <a:rPr lang="en-GB" sz="1600" b="1" dirty="0" smtClean="0">
                <a:solidFill>
                  <a:srgbClr val="002060"/>
                </a:solidFill>
              </a:rPr>
              <a:t>l</a:t>
            </a:r>
            <a:endParaRPr lang="en-US" sz="1600" b="1" dirty="0">
              <a:solidFill>
                <a:srgbClr val="002060"/>
              </a:solidFill>
            </a:endParaRPr>
          </a:p>
        </p:txBody>
      </p:sp>
      <p:sp>
        <p:nvSpPr>
          <p:cNvPr id="4" name="TextBox 3"/>
          <p:cNvSpPr txBox="1"/>
          <p:nvPr/>
        </p:nvSpPr>
        <p:spPr>
          <a:xfrm>
            <a:off x="5687616" y="4581128"/>
            <a:ext cx="2844824" cy="923330"/>
          </a:xfrm>
          <a:prstGeom prst="rect">
            <a:avLst/>
          </a:prstGeom>
          <a:noFill/>
        </p:spPr>
        <p:txBody>
          <a:bodyPr wrap="square" rtlCol="0">
            <a:spAutoFit/>
          </a:bodyPr>
          <a:lstStyle/>
          <a:p>
            <a:r>
              <a:rPr lang="en-GB" dirty="0">
                <a:solidFill>
                  <a:srgbClr val="7030A0"/>
                </a:solidFill>
              </a:rPr>
              <a:t>Secretary</a:t>
            </a:r>
          </a:p>
          <a:p>
            <a:r>
              <a:rPr lang="en-GB" dirty="0">
                <a:solidFill>
                  <a:srgbClr val="7030A0"/>
                </a:solidFill>
              </a:rPr>
              <a:t>Materials Development </a:t>
            </a:r>
            <a:r>
              <a:rPr lang="en-GB" dirty="0" smtClean="0">
                <a:solidFill>
                  <a:srgbClr val="7030A0"/>
                </a:solidFill>
              </a:rPr>
              <a:t>Association (</a:t>
            </a:r>
            <a:r>
              <a:rPr lang="en-GB" b="1" dirty="0">
                <a:solidFill>
                  <a:srgbClr val="7030A0"/>
                </a:solidFill>
              </a:rPr>
              <a:t>MATSDA</a:t>
            </a:r>
            <a:r>
              <a:rPr lang="en-GB" dirty="0" smtClean="0">
                <a:solidFill>
                  <a:srgbClr val="7030A0"/>
                </a:solidFill>
              </a:rPr>
              <a:t>)</a:t>
            </a:r>
            <a:endParaRPr lang="en-GB" dirty="0">
              <a:solidFill>
                <a:srgbClr val="7030A0"/>
              </a:solidFill>
            </a:endParaRPr>
          </a:p>
        </p:txBody>
      </p:sp>
      <p:sp>
        <p:nvSpPr>
          <p:cNvPr id="6" name="TextBox 5"/>
          <p:cNvSpPr txBox="1"/>
          <p:nvPr/>
        </p:nvSpPr>
        <p:spPr>
          <a:xfrm>
            <a:off x="3635896" y="3989036"/>
            <a:ext cx="3128088" cy="369332"/>
          </a:xfrm>
          <a:prstGeom prst="rect">
            <a:avLst/>
          </a:prstGeom>
          <a:noFill/>
        </p:spPr>
        <p:txBody>
          <a:bodyPr wrap="square" rtlCol="0">
            <a:spAutoFit/>
          </a:bodyPr>
          <a:lstStyle/>
          <a:p>
            <a:pPr algn="ctr"/>
            <a:r>
              <a:rPr lang="en-GB" dirty="0" err="1">
                <a:solidFill>
                  <a:srgbClr val="0000FF"/>
                </a:solidFill>
              </a:rPr>
              <a:t>Dr.</a:t>
            </a:r>
            <a:r>
              <a:rPr lang="en-GB" dirty="0">
                <a:solidFill>
                  <a:srgbClr val="0000FF"/>
                </a:solidFill>
              </a:rPr>
              <a:t> </a:t>
            </a:r>
            <a:r>
              <a:rPr lang="en-GB" dirty="0" err="1">
                <a:solidFill>
                  <a:srgbClr val="0000FF"/>
                </a:solidFill>
              </a:rPr>
              <a:t>Hitomi</a:t>
            </a:r>
            <a:r>
              <a:rPr lang="en-GB" dirty="0">
                <a:solidFill>
                  <a:srgbClr val="0000FF"/>
                </a:solidFill>
              </a:rPr>
              <a:t> </a:t>
            </a:r>
            <a:r>
              <a:rPr lang="en-GB" dirty="0" err="1" smtClean="0">
                <a:solidFill>
                  <a:srgbClr val="0000FF"/>
                </a:solidFill>
              </a:rPr>
              <a:t>Masuhara</a:t>
            </a:r>
            <a:endParaRPr lang="en-GB" dirty="0">
              <a:solidFill>
                <a:srgbClr val="0000FF"/>
              </a:solidFill>
            </a:endParaRPr>
          </a:p>
        </p:txBody>
      </p:sp>
      <p:sp>
        <p:nvSpPr>
          <p:cNvPr id="2" name="TextBox 1"/>
          <p:cNvSpPr txBox="1"/>
          <p:nvPr/>
        </p:nvSpPr>
        <p:spPr>
          <a:xfrm>
            <a:off x="1547664" y="898509"/>
            <a:ext cx="6768752" cy="738664"/>
          </a:xfrm>
          <a:prstGeom prst="rect">
            <a:avLst/>
          </a:prstGeom>
          <a:noFill/>
        </p:spPr>
        <p:txBody>
          <a:bodyPr wrap="square" rtlCol="0">
            <a:spAutoFit/>
          </a:bodyPr>
          <a:lstStyle/>
          <a:p>
            <a:pPr algn="ctr"/>
            <a:r>
              <a:rPr lang="en-GB" b="1" dirty="0" smtClean="0">
                <a:solidFill>
                  <a:srgbClr val="002060"/>
                </a:solidFill>
              </a:rPr>
              <a:t>The MATSDA/School of English Conference 2014</a:t>
            </a:r>
          </a:p>
          <a:p>
            <a:pPr algn="ctr">
              <a:spcAft>
                <a:spcPts val="0"/>
              </a:spcAft>
            </a:pPr>
            <a:r>
              <a:rPr lang="en-GB" sz="2400" b="1" dirty="0" smtClean="0">
                <a:solidFill>
                  <a:srgbClr val="660066"/>
                </a:solidFill>
                <a:latin typeface="Times New Roman"/>
                <a:ea typeface="Calibri"/>
                <a:cs typeface="Times New Roman"/>
              </a:rPr>
              <a:t>SLA and Materials Development</a:t>
            </a:r>
            <a:endParaRPr lang="en-GB" sz="2400" dirty="0">
              <a:solidFill>
                <a:srgbClr val="660066"/>
              </a:solidFill>
              <a:effectLst/>
              <a:latin typeface="Calibri"/>
              <a:ea typeface="Calibri"/>
              <a:cs typeface="Times New Roma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95536"/>
          </a:xfrm>
        </p:spPr>
        <p:txBody>
          <a:bodyPr anchor="t"/>
          <a:lstStyle/>
          <a:p>
            <a:pPr>
              <a:lnSpc>
                <a:spcPct val="100000"/>
              </a:lnSpc>
            </a:pPr>
            <a:r>
              <a:rPr lang="en-GB" sz="3200" b="0" dirty="0" smtClean="0"/>
              <a:t>Material 2:</a:t>
            </a:r>
            <a:r>
              <a:rPr lang="en-GB" sz="3200" dirty="0" smtClean="0">
                <a:solidFill>
                  <a:srgbClr val="7030A0"/>
                </a:solidFill>
              </a:rPr>
              <a:t> </a:t>
            </a:r>
            <a:r>
              <a:rPr lang="en-GB" dirty="0" smtClean="0">
                <a:solidFill>
                  <a:schemeClr val="accent6">
                    <a:lumMod val="60000"/>
                    <a:lumOff val="40000"/>
                  </a:schemeClr>
                </a:solidFill>
              </a:rPr>
              <a:t>What can a baby do?</a:t>
            </a:r>
            <a:br>
              <a:rPr lang="en-GB" dirty="0" smtClean="0">
                <a:solidFill>
                  <a:schemeClr val="accent6">
                    <a:lumMod val="60000"/>
                    <a:lumOff val="40000"/>
                  </a:schemeClr>
                </a:solidFill>
              </a:rPr>
            </a:br>
            <a:r>
              <a:rPr lang="en-GB" sz="2000" b="0" dirty="0" smtClean="0"/>
              <a:t>EFL Primary      Pre-Intermediate level</a:t>
            </a:r>
            <a:endParaRPr lang="en-GB" sz="2000" dirty="0"/>
          </a:p>
        </p:txBody>
      </p:sp>
      <p:sp>
        <p:nvSpPr>
          <p:cNvPr id="3" name="Content Placeholder 2"/>
          <p:cNvSpPr>
            <a:spLocks noGrp="1"/>
          </p:cNvSpPr>
          <p:nvPr>
            <p:ph idx="1"/>
          </p:nvPr>
        </p:nvSpPr>
        <p:spPr/>
        <p:txBody>
          <a:bodyPr>
            <a:normAutofit/>
          </a:bodyPr>
          <a:lstStyle/>
          <a:p>
            <a:pPr marL="457200" indent="-457200">
              <a:buAutoNum type="arabicPeriod"/>
            </a:pPr>
            <a:r>
              <a:rPr lang="en-GB" dirty="0" smtClean="0">
                <a:solidFill>
                  <a:srgbClr val="002060"/>
                </a:solidFill>
              </a:rPr>
              <a:t>Look at this picture of a baby.</a:t>
            </a:r>
          </a:p>
          <a:p>
            <a:pPr marL="0" indent="0">
              <a:buNone/>
            </a:pPr>
            <a:endParaRPr lang="en-GB" dirty="0" smtClean="0">
              <a:solidFill>
                <a:srgbClr val="002060"/>
              </a:solidFill>
            </a:endParaRPr>
          </a:p>
          <a:p>
            <a:pPr marL="0" indent="0">
              <a:buNone/>
            </a:pPr>
            <a:endParaRPr lang="en-GB" dirty="0">
              <a:solidFill>
                <a:srgbClr val="002060"/>
              </a:solidFill>
            </a:endParaRPr>
          </a:p>
          <a:p>
            <a:pPr marL="0" indent="0">
              <a:buNone/>
            </a:pPr>
            <a:endParaRPr lang="en-GB" dirty="0" smtClean="0">
              <a:solidFill>
                <a:srgbClr val="002060"/>
              </a:solidFill>
            </a:endParaRPr>
          </a:p>
          <a:p>
            <a:pPr marL="0" indent="0">
              <a:buNone/>
            </a:pPr>
            <a:endParaRPr lang="en-GB" dirty="0" smtClean="0">
              <a:solidFill>
                <a:srgbClr val="002060"/>
              </a:solidFill>
            </a:endParaRPr>
          </a:p>
          <a:p>
            <a:pPr marL="0" indent="0">
              <a:buNone/>
            </a:pPr>
            <a:endParaRPr lang="en-GB" dirty="0" smtClean="0">
              <a:solidFill>
                <a:srgbClr val="002060"/>
              </a:solidFill>
            </a:endParaRPr>
          </a:p>
          <a:p>
            <a:pPr marL="457200" indent="-457200">
              <a:buFont typeface="+mj-lt"/>
              <a:buAutoNum type="arabicPeriod" startAt="2"/>
            </a:pPr>
            <a:r>
              <a:rPr lang="en-GB" dirty="0" smtClean="0"/>
              <a:t>Write in your  notebook</a:t>
            </a:r>
            <a:r>
              <a:rPr lang="en-GB" dirty="0" smtClean="0">
                <a:solidFill>
                  <a:srgbClr val="002060"/>
                </a:solidFill>
              </a:rPr>
              <a:t>:</a:t>
            </a:r>
          </a:p>
          <a:p>
            <a:pPr marL="627063" indent="0">
              <a:buNone/>
            </a:pPr>
            <a:r>
              <a:rPr lang="en-GB" dirty="0" smtClean="0">
                <a:solidFill>
                  <a:srgbClr val="002060"/>
                </a:solidFill>
              </a:rPr>
              <a:t>What a baby can do.</a:t>
            </a:r>
          </a:p>
          <a:p>
            <a:pPr marL="627063" indent="0">
              <a:buNone/>
            </a:pPr>
            <a:r>
              <a:rPr lang="en-GB" dirty="0" smtClean="0">
                <a:solidFill>
                  <a:srgbClr val="002060"/>
                </a:solidFill>
              </a:rPr>
              <a:t>What a baby can’t do.</a:t>
            </a:r>
          </a:p>
          <a:p>
            <a:pPr marL="457200" indent="-457200">
              <a:buFont typeface="+mj-lt"/>
              <a:buAutoNum type="arabicPeriod" startAt="3"/>
            </a:pPr>
            <a:r>
              <a:rPr lang="en-GB" dirty="0" smtClean="0">
                <a:solidFill>
                  <a:srgbClr val="002060"/>
                </a:solidFill>
              </a:rPr>
              <a:t>Form groups of 3-4.  Make a group list.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4168" y="1628800"/>
            <a:ext cx="2137578" cy="2448272"/>
          </a:xfrm>
          <a:prstGeom prst="rect">
            <a:avLst/>
          </a:prstGeom>
        </p:spPr>
      </p:pic>
    </p:spTree>
    <p:extLst>
      <p:ext uri="{BB962C8B-B14F-4D97-AF65-F5344CB8AC3E}">
        <p14:creationId xmlns:p14="http://schemas.microsoft.com/office/powerpoint/2010/main" val="246262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95536"/>
          </a:xfrm>
        </p:spPr>
        <p:txBody>
          <a:bodyPr anchor="t"/>
          <a:lstStyle/>
          <a:p>
            <a:pPr lvl="0">
              <a:lnSpc>
                <a:spcPct val="100000"/>
              </a:lnSpc>
              <a:spcBef>
                <a:spcPct val="20000"/>
              </a:spcBef>
            </a:pPr>
            <a:r>
              <a:rPr lang="en-GB" sz="3200" b="0" dirty="0"/>
              <a:t>Material 2:</a:t>
            </a:r>
            <a:r>
              <a:rPr lang="en-GB" sz="3200" dirty="0">
                <a:solidFill>
                  <a:srgbClr val="7030A0"/>
                </a:solidFill>
              </a:rPr>
              <a:t> </a:t>
            </a:r>
            <a:r>
              <a:rPr lang="en-GB" dirty="0">
                <a:solidFill>
                  <a:schemeClr val="accent6">
                    <a:lumMod val="60000"/>
                    <a:lumOff val="40000"/>
                  </a:schemeClr>
                </a:solidFill>
              </a:rPr>
              <a:t>What can a baby do?</a:t>
            </a:r>
            <a:br>
              <a:rPr lang="en-GB" dirty="0">
                <a:solidFill>
                  <a:schemeClr val="accent6">
                    <a:lumMod val="60000"/>
                    <a:lumOff val="40000"/>
                  </a:schemeClr>
                </a:solidFill>
              </a:rPr>
            </a:br>
            <a:r>
              <a:rPr lang="en-GB" sz="2000" b="0" dirty="0"/>
              <a:t>Primary      Pre-Intermediate level</a:t>
            </a:r>
            <a:endParaRPr lang="en-GB" dirty="0"/>
          </a:p>
        </p:txBody>
      </p:sp>
      <p:sp>
        <p:nvSpPr>
          <p:cNvPr id="3" name="Content Placeholder 2"/>
          <p:cNvSpPr>
            <a:spLocks noGrp="1"/>
          </p:cNvSpPr>
          <p:nvPr>
            <p:ph idx="1"/>
          </p:nvPr>
        </p:nvSpPr>
        <p:spPr>
          <a:xfrm>
            <a:off x="395536" y="1628800"/>
            <a:ext cx="8229600" cy="4525963"/>
          </a:xfrm>
        </p:spPr>
        <p:txBody>
          <a:bodyPr>
            <a:normAutofit/>
          </a:bodyPr>
          <a:lstStyle/>
          <a:p>
            <a:pPr marL="0" indent="0">
              <a:buNone/>
            </a:pPr>
            <a:r>
              <a:rPr lang="en-GB" dirty="0" smtClean="0">
                <a:solidFill>
                  <a:srgbClr val="002060"/>
                </a:solidFill>
              </a:rPr>
              <a:t>4. This baby is your sister.</a:t>
            </a:r>
          </a:p>
          <a:p>
            <a:pPr marL="0" indent="0">
              <a:buNone/>
            </a:pPr>
            <a:endParaRPr lang="en-GB" dirty="0" smtClean="0">
              <a:solidFill>
                <a:srgbClr val="002060"/>
              </a:solidFill>
            </a:endParaRPr>
          </a:p>
          <a:p>
            <a:pPr marL="0" indent="0">
              <a:buNone/>
            </a:pPr>
            <a:endParaRPr lang="en-GB" dirty="0"/>
          </a:p>
          <a:p>
            <a:pPr marL="0" indent="0">
              <a:buNone/>
            </a:pPr>
            <a:endParaRPr lang="en-GB" dirty="0" smtClean="0">
              <a:solidFill>
                <a:srgbClr val="002060"/>
              </a:solidFill>
            </a:endParaRPr>
          </a:p>
          <a:p>
            <a:pPr marL="0" indent="0">
              <a:buNone/>
            </a:pPr>
            <a:endParaRPr lang="en-GB" dirty="0" smtClean="0">
              <a:solidFill>
                <a:srgbClr val="002060"/>
              </a:solidFill>
            </a:endParaRPr>
          </a:p>
          <a:p>
            <a:pPr marL="0" indent="0">
              <a:buNone/>
            </a:pPr>
            <a:r>
              <a:rPr lang="en-GB" dirty="0" smtClean="0">
                <a:solidFill>
                  <a:srgbClr val="002060"/>
                </a:solidFill>
              </a:rPr>
              <a:t>5. Use the group list of what a baby </a:t>
            </a:r>
          </a:p>
          <a:p>
            <a:pPr marL="355600" indent="0">
              <a:buNone/>
            </a:pPr>
            <a:r>
              <a:rPr lang="en-GB" dirty="0" smtClean="0">
                <a:solidFill>
                  <a:srgbClr val="002060"/>
                </a:solidFill>
              </a:rPr>
              <a:t>can do and cannot do and</a:t>
            </a:r>
          </a:p>
          <a:p>
            <a:pPr marL="355600" indent="0">
              <a:buNone/>
            </a:pPr>
            <a:r>
              <a:rPr lang="en-GB" dirty="0" smtClean="0">
                <a:solidFill>
                  <a:srgbClr val="002060"/>
                </a:solidFill>
              </a:rPr>
              <a:t>write a poem about her.</a:t>
            </a:r>
          </a:p>
          <a:p>
            <a:pPr marL="514350" indent="-514350">
              <a:buFont typeface="+mj-lt"/>
              <a:buAutoNum type="arabicPeriod" startAt="6"/>
            </a:pPr>
            <a:r>
              <a:rPr lang="en-GB" dirty="0" smtClean="0">
                <a:solidFill>
                  <a:srgbClr val="002060"/>
                </a:solidFill>
              </a:rPr>
              <a:t>Form groups of 3-4.  </a:t>
            </a:r>
            <a:r>
              <a:rPr lang="en-GB" dirty="0" smtClean="0"/>
              <a:t>Read and share </a:t>
            </a:r>
            <a:r>
              <a:rPr lang="en-GB" dirty="0" smtClean="0">
                <a:solidFill>
                  <a:srgbClr val="002060"/>
                </a:solidFill>
              </a:rPr>
              <a:t>your poems.</a:t>
            </a:r>
          </a:p>
          <a:p>
            <a:pPr marL="514350" indent="-514350">
              <a:buFont typeface="+mj-lt"/>
              <a:buAutoNum type="arabicPeriod" startAt="6"/>
            </a:pPr>
            <a:r>
              <a:rPr lang="en-GB" dirty="0" smtClean="0"/>
              <a:t>D</a:t>
            </a:r>
            <a:r>
              <a:rPr lang="en-GB" dirty="0" smtClean="0">
                <a:solidFill>
                  <a:srgbClr val="002060"/>
                </a:solidFill>
              </a:rPr>
              <a:t>isplay your poem on the wall to show it to everyone.</a:t>
            </a:r>
          </a:p>
          <a:p>
            <a:pPr marL="514350" indent="-514350">
              <a:buFont typeface="+mj-lt"/>
              <a:buAutoNum type="arabicPeriod" startAt="6"/>
            </a:pPr>
            <a:endParaRPr lang="en-GB" dirty="0" smtClean="0">
              <a:solidFill>
                <a:srgbClr val="002060"/>
              </a:solidFill>
            </a:endParaRPr>
          </a:p>
          <a:p>
            <a:pPr marL="514350" indent="-514350">
              <a:buFont typeface="+mj-lt"/>
              <a:buAutoNum type="arabicPeriod" startAt="6"/>
            </a:pPr>
            <a:endParaRPr lang="en-GB" dirty="0" smtClean="0">
              <a:solidFill>
                <a:srgbClr val="002060"/>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1649429"/>
            <a:ext cx="2137578" cy="2448272"/>
          </a:xfrm>
          <a:prstGeom prst="rect">
            <a:avLst/>
          </a:prstGeom>
        </p:spPr>
      </p:pic>
    </p:spTree>
    <p:extLst>
      <p:ext uri="{BB962C8B-B14F-4D97-AF65-F5344CB8AC3E}">
        <p14:creationId xmlns:p14="http://schemas.microsoft.com/office/powerpoint/2010/main" val="205893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95536"/>
          </a:xfrm>
        </p:spPr>
        <p:txBody>
          <a:bodyPr/>
          <a:lstStyle/>
          <a:p>
            <a:r>
              <a:rPr lang="en-GB" sz="3200" b="0" dirty="0"/>
              <a:t>Material 2:</a:t>
            </a:r>
            <a:r>
              <a:rPr lang="en-GB" sz="3200" dirty="0">
                <a:solidFill>
                  <a:srgbClr val="7030A0"/>
                </a:solidFill>
              </a:rPr>
              <a:t> </a:t>
            </a:r>
            <a:r>
              <a:rPr lang="en-GB" dirty="0">
                <a:solidFill>
                  <a:srgbClr val="7030A0"/>
                </a:solidFill>
              </a:rPr>
              <a:t>What can a baby do?</a:t>
            </a:r>
            <a:endParaRPr lang="en-GB" dirty="0"/>
          </a:p>
        </p:txBody>
      </p:sp>
      <p:sp>
        <p:nvSpPr>
          <p:cNvPr id="3" name="Content Placeholder 2"/>
          <p:cNvSpPr>
            <a:spLocks noGrp="1"/>
          </p:cNvSpPr>
          <p:nvPr>
            <p:ph idx="1"/>
          </p:nvPr>
        </p:nvSpPr>
        <p:spPr/>
        <p:txBody>
          <a:bodyPr/>
          <a:lstStyle/>
          <a:p>
            <a:pPr marL="457200" indent="-457200">
              <a:buFont typeface="+mj-lt"/>
              <a:buAutoNum type="arabicPeriod" startAt="8"/>
            </a:pPr>
            <a:r>
              <a:rPr lang="en-GB" dirty="0">
                <a:solidFill>
                  <a:srgbClr val="002060"/>
                </a:solidFill>
              </a:rPr>
              <a:t>Listen to your teacher read a story of ‘What can a baby do?’  Try to see pictures in your </a:t>
            </a:r>
            <a:r>
              <a:rPr lang="en-GB" dirty="0" smtClean="0">
                <a:solidFill>
                  <a:srgbClr val="002060"/>
                </a:solidFill>
              </a:rPr>
              <a:t>mind.   </a:t>
            </a:r>
          </a:p>
          <a:p>
            <a:pPr marL="457200" indent="-457200">
              <a:buFont typeface="+mj-lt"/>
              <a:buAutoNum type="arabicPeriod" startAt="8"/>
            </a:pPr>
            <a:r>
              <a:rPr lang="en-GB" dirty="0" smtClean="0">
                <a:solidFill>
                  <a:srgbClr val="002060"/>
                </a:solidFill>
              </a:rPr>
              <a:t>Read </a:t>
            </a:r>
            <a:r>
              <a:rPr lang="en-GB" dirty="0">
                <a:solidFill>
                  <a:srgbClr val="002060"/>
                </a:solidFill>
              </a:rPr>
              <a:t>the </a:t>
            </a:r>
            <a:r>
              <a:rPr lang="en-GB" dirty="0" smtClean="0">
                <a:solidFill>
                  <a:srgbClr val="002060"/>
                </a:solidFill>
              </a:rPr>
              <a:t>story on your own.</a:t>
            </a:r>
            <a:endParaRPr lang="en-GB" dirty="0">
              <a:solidFill>
                <a:srgbClr val="002060"/>
              </a:solidFill>
            </a:endParaRPr>
          </a:p>
          <a:p>
            <a:pPr marL="457200" indent="-457200">
              <a:buFont typeface="+mj-lt"/>
              <a:buAutoNum type="arabicPeriod" startAt="8"/>
            </a:pPr>
            <a:r>
              <a:rPr lang="en-GB" dirty="0" smtClean="0">
                <a:solidFill>
                  <a:srgbClr val="002060"/>
                </a:solidFill>
              </a:rPr>
              <a:t>In groups, add illustrations and create a </a:t>
            </a:r>
          </a:p>
          <a:p>
            <a:pPr marL="439738" indent="0">
              <a:buNone/>
            </a:pPr>
            <a:r>
              <a:rPr lang="en-GB" dirty="0" smtClean="0">
                <a:solidFill>
                  <a:srgbClr val="002060"/>
                </a:solidFill>
              </a:rPr>
              <a:t>picture book for this story.</a:t>
            </a:r>
          </a:p>
          <a:p>
            <a:pPr marL="457200" indent="-457200">
              <a:buFont typeface="+mj-lt"/>
              <a:buAutoNum type="arabicPeriod" startAt="11"/>
            </a:pPr>
            <a:r>
              <a:rPr lang="en-GB" dirty="0" smtClean="0">
                <a:solidFill>
                  <a:srgbClr val="002060"/>
                </a:solidFill>
              </a:rPr>
              <a:t>Take your picture story home and show it to your family.</a:t>
            </a:r>
          </a:p>
        </p:txBody>
      </p:sp>
    </p:spTree>
    <p:extLst>
      <p:ext uri="{BB962C8B-B14F-4D97-AF65-F5344CB8AC3E}">
        <p14:creationId xmlns:p14="http://schemas.microsoft.com/office/powerpoint/2010/main" val="69976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95536"/>
          </a:xfrm>
        </p:spPr>
        <p:txBody>
          <a:bodyPr/>
          <a:lstStyle/>
          <a:p>
            <a:r>
              <a:rPr lang="en-GB" dirty="0">
                <a:solidFill>
                  <a:schemeClr val="accent6">
                    <a:lumMod val="60000"/>
                    <a:lumOff val="40000"/>
                  </a:schemeClr>
                </a:solidFill>
              </a:rPr>
              <a:t>What can a baby do?</a:t>
            </a:r>
          </a:p>
        </p:txBody>
      </p:sp>
      <p:sp>
        <p:nvSpPr>
          <p:cNvPr id="3" name="Content Placeholder 2"/>
          <p:cNvSpPr>
            <a:spLocks noGrp="1"/>
          </p:cNvSpPr>
          <p:nvPr>
            <p:ph idx="1"/>
          </p:nvPr>
        </p:nvSpPr>
        <p:spPr/>
        <p:txBody>
          <a:bodyPr/>
          <a:lstStyle/>
          <a:p>
            <a:pPr marL="457200" indent="-457200">
              <a:buFont typeface="+mj-lt"/>
              <a:buAutoNum type="arabicPeriod" startAt="12"/>
            </a:pPr>
            <a:r>
              <a:rPr lang="en-GB" dirty="0" smtClean="0"/>
              <a:t>Go to the library and</a:t>
            </a:r>
          </a:p>
          <a:p>
            <a:pPr marL="0" indent="0">
              <a:buNone/>
            </a:pPr>
            <a:r>
              <a:rPr lang="en-GB" dirty="0" smtClean="0"/>
              <a:t>      read this book.</a:t>
            </a:r>
          </a:p>
          <a:p>
            <a:pPr marL="541338" indent="0">
              <a:buNone/>
            </a:pPr>
            <a:endParaRPr lang="en-GB" dirty="0">
              <a:solidFill>
                <a:srgbClr val="002060"/>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1960" y="1484784"/>
            <a:ext cx="3783707" cy="4897168"/>
          </a:xfrm>
          <a:prstGeom prst="rect">
            <a:avLst/>
          </a:prstGeom>
        </p:spPr>
      </p:pic>
    </p:spTree>
    <p:extLst>
      <p:ext uri="{BB962C8B-B14F-4D97-AF65-F5344CB8AC3E}">
        <p14:creationId xmlns:p14="http://schemas.microsoft.com/office/powerpoint/2010/main" val="895059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0" dirty="0"/>
              <a:t>Material 2:</a:t>
            </a:r>
            <a:r>
              <a:rPr lang="en-GB" sz="2800" dirty="0">
                <a:solidFill>
                  <a:srgbClr val="7030A0"/>
                </a:solidFill>
              </a:rPr>
              <a:t> </a:t>
            </a:r>
            <a:r>
              <a:rPr lang="en-GB" sz="3600" dirty="0">
                <a:solidFill>
                  <a:schemeClr val="accent6">
                    <a:lumMod val="60000"/>
                    <a:lumOff val="40000"/>
                  </a:schemeClr>
                </a:solidFill>
              </a:rPr>
              <a:t>What can a baby do?</a:t>
            </a:r>
            <a:endParaRPr lang="en-GB" dirty="0">
              <a:solidFill>
                <a:schemeClr val="accent6">
                  <a:lumMod val="60000"/>
                  <a:lumOff val="40000"/>
                </a:schemeClr>
              </a:solidFill>
            </a:endParaRPr>
          </a:p>
        </p:txBody>
      </p:sp>
      <p:sp>
        <p:nvSpPr>
          <p:cNvPr id="4" name="Text Placeholder 3"/>
          <p:cNvSpPr>
            <a:spLocks noGrp="1"/>
          </p:cNvSpPr>
          <p:nvPr>
            <p:ph type="body" idx="1"/>
          </p:nvPr>
        </p:nvSpPr>
        <p:spPr>
          <a:xfrm>
            <a:off x="457200" y="1600200"/>
            <a:ext cx="4040188" cy="892696"/>
          </a:xfrm>
        </p:spPr>
        <p:txBody>
          <a:bodyPr anchor="t"/>
          <a:lstStyle/>
          <a:p>
            <a:r>
              <a:rPr lang="en-GB" b="1" dirty="0" smtClean="0"/>
              <a:t>Do you think this material would engage the learners?</a:t>
            </a:r>
          </a:p>
          <a:p>
            <a:r>
              <a:rPr lang="en-GB" b="1" dirty="0" smtClean="0"/>
              <a:t>Why?</a:t>
            </a:r>
            <a:endParaRPr lang="en-GB" b="1" dirty="0"/>
          </a:p>
        </p:txBody>
      </p:sp>
      <p:sp>
        <p:nvSpPr>
          <p:cNvPr id="5" name="Text Placeholder 4"/>
          <p:cNvSpPr>
            <a:spLocks noGrp="1"/>
          </p:cNvSpPr>
          <p:nvPr>
            <p:ph type="body" sz="quarter" idx="3"/>
          </p:nvPr>
        </p:nvSpPr>
        <p:spPr>
          <a:xfrm>
            <a:off x="4499992" y="1628800"/>
            <a:ext cx="4261991" cy="964704"/>
          </a:xfrm>
        </p:spPr>
        <p:txBody>
          <a:bodyPr/>
          <a:lstStyle/>
          <a:p>
            <a:r>
              <a:rPr lang="en-GB" b="1" dirty="0" smtClean="0"/>
              <a:t>Do you think it would facilitate language acquisition?</a:t>
            </a:r>
          </a:p>
          <a:p>
            <a:r>
              <a:rPr lang="en-GB" b="1" dirty="0" smtClean="0"/>
              <a:t>Why?</a:t>
            </a:r>
            <a:endParaRPr lang="en-GB" b="1" dirty="0"/>
          </a:p>
        </p:txBody>
      </p:sp>
      <p:sp>
        <p:nvSpPr>
          <p:cNvPr id="6" name="Content Placeholder 5"/>
          <p:cNvSpPr>
            <a:spLocks noGrp="1"/>
          </p:cNvSpPr>
          <p:nvPr>
            <p:ph sz="quarter" idx="13"/>
          </p:nvPr>
        </p:nvSpPr>
        <p:spPr>
          <a:xfrm>
            <a:off x="457200" y="2780928"/>
            <a:ext cx="4041648" cy="3345552"/>
          </a:xfrm>
        </p:spPr>
        <p:txBody>
          <a:bodyPr/>
          <a:lstStyle/>
          <a:p>
            <a:r>
              <a:rPr lang="en-GB" dirty="0" smtClean="0"/>
              <a:t>  </a:t>
            </a:r>
          </a:p>
          <a:p>
            <a:r>
              <a:rPr lang="en-GB" dirty="0"/>
              <a:t> </a:t>
            </a:r>
            <a:r>
              <a:rPr lang="en-GB" dirty="0" smtClean="0"/>
              <a:t> </a:t>
            </a:r>
          </a:p>
          <a:p>
            <a:r>
              <a:rPr lang="en-GB" dirty="0"/>
              <a:t> </a:t>
            </a:r>
            <a:r>
              <a:rPr lang="en-GB" dirty="0" smtClean="0"/>
              <a:t> </a:t>
            </a:r>
            <a:endParaRPr lang="en-GB" dirty="0"/>
          </a:p>
        </p:txBody>
      </p:sp>
      <p:sp>
        <p:nvSpPr>
          <p:cNvPr id="7" name="Content Placeholder 6"/>
          <p:cNvSpPr>
            <a:spLocks noGrp="1"/>
          </p:cNvSpPr>
          <p:nvPr>
            <p:ph sz="quarter" idx="14"/>
          </p:nvPr>
        </p:nvSpPr>
        <p:spPr>
          <a:xfrm>
            <a:off x="4672584" y="2708920"/>
            <a:ext cx="4041648" cy="3417115"/>
          </a:xfrm>
        </p:spPr>
        <p:txBody>
          <a:bodyPr/>
          <a:lstStyle/>
          <a:p>
            <a:r>
              <a:rPr lang="en-GB" dirty="0" smtClean="0"/>
              <a:t> </a:t>
            </a:r>
          </a:p>
          <a:p>
            <a:r>
              <a:rPr lang="en-GB" dirty="0" smtClean="0"/>
              <a:t> </a:t>
            </a:r>
          </a:p>
          <a:p>
            <a:r>
              <a:rPr lang="en-GB" dirty="0"/>
              <a:t> </a:t>
            </a:r>
            <a:endParaRPr lang="en-GB" dirty="0" smtClean="0"/>
          </a:p>
          <a:p>
            <a:endParaRPr lang="en-GB" dirty="0"/>
          </a:p>
          <a:p>
            <a:pPr marL="0" indent="0">
              <a:buNone/>
            </a:pPr>
            <a:endParaRPr lang="en-GB" dirty="0">
              <a:solidFill>
                <a:srgbClr val="002060"/>
              </a:solidFill>
            </a:endParaRPr>
          </a:p>
        </p:txBody>
      </p:sp>
    </p:spTree>
    <p:extLst>
      <p:ext uri="{BB962C8B-B14F-4D97-AF65-F5344CB8AC3E}">
        <p14:creationId xmlns:p14="http://schemas.microsoft.com/office/powerpoint/2010/main" val="4095438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GB" sz="4800" b="1" dirty="0" smtClean="0">
                <a:solidFill>
                  <a:srgbClr val="002060"/>
                </a:solidFill>
                <a:effectLst/>
              </a:rPr>
              <a:t>What are the differences?</a:t>
            </a:r>
            <a:endParaRPr lang="en-GB" sz="4800" b="1" dirty="0">
              <a:solidFill>
                <a:srgbClr val="002060"/>
              </a:solidFill>
              <a:effectLst/>
            </a:endParaRPr>
          </a:p>
        </p:txBody>
      </p:sp>
      <p:sp>
        <p:nvSpPr>
          <p:cNvPr id="7" name="Text Placeholder 6"/>
          <p:cNvSpPr>
            <a:spLocks noGrp="1"/>
          </p:cNvSpPr>
          <p:nvPr>
            <p:ph type="body" idx="1"/>
          </p:nvPr>
        </p:nvSpPr>
        <p:spPr>
          <a:xfrm>
            <a:off x="395536" y="1628800"/>
            <a:ext cx="4040188" cy="941040"/>
          </a:xfrm>
        </p:spPr>
        <p:txBody>
          <a:bodyPr anchor="t"/>
          <a:lstStyle/>
          <a:p>
            <a:r>
              <a:rPr lang="en-GB" b="1" dirty="0">
                <a:solidFill>
                  <a:srgbClr val="7030A0"/>
                </a:solidFill>
              </a:rPr>
              <a:t>Wedding in </a:t>
            </a:r>
            <a:r>
              <a:rPr lang="en-GB" b="1" dirty="0" smtClean="0">
                <a:solidFill>
                  <a:srgbClr val="7030A0"/>
                </a:solidFill>
              </a:rPr>
              <a:t>Hawaii</a:t>
            </a:r>
          </a:p>
          <a:p>
            <a:pPr lvl="0"/>
            <a:r>
              <a:rPr lang="en-GB" sz="1600" dirty="0" smtClean="0">
                <a:solidFill>
                  <a:srgbClr val="002060"/>
                </a:solidFill>
              </a:rPr>
              <a:t>EFL Young </a:t>
            </a:r>
            <a:r>
              <a:rPr lang="en-GB" sz="1600" dirty="0">
                <a:solidFill>
                  <a:srgbClr val="002060"/>
                </a:solidFill>
              </a:rPr>
              <a:t>adults</a:t>
            </a:r>
          </a:p>
          <a:p>
            <a:pPr lvl="0"/>
            <a:r>
              <a:rPr lang="en-GB" sz="1600" dirty="0">
                <a:solidFill>
                  <a:srgbClr val="002060"/>
                </a:solidFill>
              </a:rPr>
              <a:t>Intermediate level</a:t>
            </a:r>
          </a:p>
          <a:p>
            <a:endParaRPr lang="en-GB" dirty="0"/>
          </a:p>
        </p:txBody>
      </p:sp>
      <p:sp>
        <p:nvSpPr>
          <p:cNvPr id="8" name="Text Placeholder 7"/>
          <p:cNvSpPr>
            <a:spLocks noGrp="1"/>
          </p:cNvSpPr>
          <p:nvPr>
            <p:ph type="body" sz="quarter" idx="3"/>
          </p:nvPr>
        </p:nvSpPr>
        <p:spPr>
          <a:xfrm>
            <a:off x="4644008" y="1700808"/>
            <a:ext cx="4041775" cy="1008112"/>
          </a:xfrm>
        </p:spPr>
        <p:txBody>
          <a:bodyPr anchor="t"/>
          <a:lstStyle/>
          <a:p>
            <a:r>
              <a:rPr lang="en-GB" b="1" dirty="0">
                <a:solidFill>
                  <a:schemeClr val="accent6">
                    <a:lumMod val="60000"/>
                    <a:lumOff val="40000"/>
                  </a:schemeClr>
                </a:solidFill>
              </a:rPr>
              <a:t>What can </a:t>
            </a:r>
            <a:r>
              <a:rPr lang="en-GB" b="1" dirty="0" smtClean="0">
                <a:solidFill>
                  <a:schemeClr val="accent6">
                    <a:lumMod val="60000"/>
                    <a:lumOff val="40000"/>
                  </a:schemeClr>
                </a:solidFill>
              </a:rPr>
              <a:t>a </a:t>
            </a:r>
            <a:r>
              <a:rPr lang="en-GB" b="1" dirty="0">
                <a:solidFill>
                  <a:schemeClr val="accent6">
                    <a:lumMod val="60000"/>
                    <a:lumOff val="40000"/>
                  </a:schemeClr>
                </a:solidFill>
              </a:rPr>
              <a:t>baby do</a:t>
            </a:r>
            <a:r>
              <a:rPr lang="en-GB" b="1" dirty="0" smtClean="0">
                <a:solidFill>
                  <a:schemeClr val="accent6">
                    <a:lumMod val="60000"/>
                    <a:lumOff val="40000"/>
                  </a:schemeClr>
                </a:solidFill>
              </a:rPr>
              <a:t>?</a:t>
            </a:r>
          </a:p>
          <a:p>
            <a:pPr lvl="0"/>
            <a:r>
              <a:rPr lang="en-GB" sz="1600" dirty="0" smtClean="0">
                <a:solidFill>
                  <a:srgbClr val="002060"/>
                </a:solidFill>
              </a:rPr>
              <a:t>EFL Primary</a:t>
            </a:r>
            <a:endParaRPr lang="en-GB" sz="1600" dirty="0">
              <a:solidFill>
                <a:srgbClr val="002060"/>
              </a:solidFill>
            </a:endParaRPr>
          </a:p>
          <a:p>
            <a:pPr lvl="0"/>
            <a:r>
              <a:rPr lang="en-GB" sz="1600" dirty="0" smtClean="0"/>
              <a:t>Pre-Intermediate </a:t>
            </a:r>
            <a:r>
              <a:rPr lang="en-GB" sz="1600" dirty="0" smtClean="0">
                <a:solidFill>
                  <a:srgbClr val="002060"/>
                </a:solidFill>
              </a:rPr>
              <a:t> </a:t>
            </a:r>
            <a:r>
              <a:rPr lang="en-GB" sz="1600" dirty="0">
                <a:solidFill>
                  <a:srgbClr val="002060"/>
                </a:solidFill>
              </a:rPr>
              <a:t>level</a:t>
            </a:r>
          </a:p>
          <a:p>
            <a:endParaRPr lang="en-GB" b="1" dirty="0">
              <a:solidFill>
                <a:srgbClr val="7030A0"/>
              </a:solidFill>
            </a:endParaRPr>
          </a:p>
        </p:txBody>
      </p:sp>
      <p:sp>
        <p:nvSpPr>
          <p:cNvPr id="4" name="Content Placeholder 3"/>
          <p:cNvSpPr>
            <a:spLocks noGrp="1"/>
          </p:cNvSpPr>
          <p:nvPr>
            <p:ph sz="quarter" idx="13"/>
          </p:nvPr>
        </p:nvSpPr>
        <p:spPr>
          <a:xfrm>
            <a:off x="467544" y="3140968"/>
            <a:ext cx="4041648" cy="3193552"/>
          </a:xfrm>
        </p:spPr>
        <p:txBody>
          <a:bodyPr/>
          <a:lstStyle/>
          <a:p>
            <a:r>
              <a:rPr lang="en-GB" dirty="0" smtClean="0"/>
              <a:t> </a:t>
            </a:r>
          </a:p>
          <a:p>
            <a:r>
              <a:rPr lang="en-GB" dirty="0"/>
              <a:t> </a:t>
            </a:r>
            <a:endParaRPr lang="en-GB" dirty="0" smtClean="0"/>
          </a:p>
          <a:p>
            <a:r>
              <a:rPr lang="en-GB" dirty="0" smtClean="0"/>
              <a:t> </a:t>
            </a:r>
          </a:p>
          <a:p>
            <a:pPr marL="0" indent="0">
              <a:buNone/>
            </a:pPr>
            <a:endParaRPr lang="en-GB" dirty="0" smtClean="0"/>
          </a:p>
        </p:txBody>
      </p:sp>
      <p:sp>
        <p:nvSpPr>
          <p:cNvPr id="5" name="Content Placeholder 4"/>
          <p:cNvSpPr>
            <a:spLocks noGrp="1"/>
          </p:cNvSpPr>
          <p:nvPr>
            <p:ph sz="quarter" idx="14"/>
          </p:nvPr>
        </p:nvSpPr>
        <p:spPr>
          <a:xfrm>
            <a:off x="4672584" y="3140968"/>
            <a:ext cx="4041648" cy="2985067"/>
          </a:xfrm>
        </p:spPr>
        <p:txBody>
          <a:bodyPr/>
          <a:lstStyle/>
          <a:p>
            <a:r>
              <a:rPr lang="en-GB" dirty="0" smtClean="0"/>
              <a:t> </a:t>
            </a:r>
          </a:p>
          <a:p>
            <a:r>
              <a:rPr lang="en-GB" dirty="0" smtClean="0"/>
              <a:t> </a:t>
            </a:r>
          </a:p>
          <a:p>
            <a:r>
              <a:rPr lang="en-GB" dirty="0" smtClean="0"/>
              <a:t> </a:t>
            </a:r>
          </a:p>
          <a:p>
            <a:endParaRPr lang="en-GB" dirty="0" smtClean="0"/>
          </a:p>
          <a:p>
            <a:pPr marL="0" indent="0" algn="ctr">
              <a:buNone/>
            </a:pPr>
            <a:endParaRPr lang="en-GB" b="1" dirty="0" smtClean="0">
              <a:solidFill>
                <a:srgbClr val="FF5050"/>
              </a:solidFill>
            </a:endParaRPr>
          </a:p>
          <a:p>
            <a:pPr marL="0" indent="0">
              <a:buNone/>
            </a:pPr>
            <a:endParaRPr lang="en-GB" dirty="0"/>
          </a:p>
        </p:txBody>
      </p:sp>
    </p:spTree>
    <p:extLst>
      <p:ext uri="{BB962C8B-B14F-4D97-AF65-F5344CB8AC3E}">
        <p14:creationId xmlns:p14="http://schemas.microsoft.com/office/powerpoint/2010/main" val="6918142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nSpc>
                <a:spcPct val="100000"/>
              </a:lnSpc>
            </a:pPr>
            <a:r>
              <a:rPr lang="en-GB" sz="3200" dirty="0" smtClean="0">
                <a:solidFill>
                  <a:srgbClr val="002060"/>
                </a:solidFill>
                <a:effectLst/>
              </a:rPr>
              <a:t>What are the differences?</a:t>
            </a:r>
            <a:br>
              <a:rPr lang="en-GB" sz="3200" dirty="0" smtClean="0">
                <a:solidFill>
                  <a:srgbClr val="002060"/>
                </a:solidFill>
                <a:effectLst/>
              </a:rPr>
            </a:br>
            <a:r>
              <a:rPr lang="en-GB" sz="3200" b="0" dirty="0" smtClean="0">
                <a:solidFill>
                  <a:srgbClr val="FF0066"/>
                </a:solidFill>
                <a:effectLst/>
              </a:rPr>
              <a:t>My personal view</a:t>
            </a:r>
            <a:endParaRPr lang="en-GB" sz="4800" dirty="0">
              <a:solidFill>
                <a:srgbClr val="FF0066"/>
              </a:solidFill>
              <a:effectLst/>
            </a:endParaRPr>
          </a:p>
        </p:txBody>
      </p:sp>
      <p:sp>
        <p:nvSpPr>
          <p:cNvPr id="7" name="Text Placeholder 6"/>
          <p:cNvSpPr>
            <a:spLocks noGrp="1"/>
          </p:cNvSpPr>
          <p:nvPr>
            <p:ph type="body" idx="1"/>
          </p:nvPr>
        </p:nvSpPr>
        <p:spPr>
          <a:xfrm>
            <a:off x="323528" y="1916832"/>
            <a:ext cx="4040188" cy="941040"/>
          </a:xfrm>
        </p:spPr>
        <p:txBody>
          <a:bodyPr anchor="t"/>
          <a:lstStyle/>
          <a:p>
            <a:r>
              <a:rPr lang="en-GB" b="1" dirty="0">
                <a:solidFill>
                  <a:srgbClr val="7030A0"/>
                </a:solidFill>
              </a:rPr>
              <a:t>Wedding in </a:t>
            </a:r>
            <a:r>
              <a:rPr lang="en-GB" b="1" dirty="0" smtClean="0">
                <a:solidFill>
                  <a:srgbClr val="7030A0"/>
                </a:solidFill>
              </a:rPr>
              <a:t>Hawaii</a:t>
            </a:r>
          </a:p>
          <a:p>
            <a:pPr lvl="0"/>
            <a:r>
              <a:rPr lang="en-GB" sz="1600" dirty="0">
                <a:solidFill>
                  <a:srgbClr val="002060"/>
                </a:solidFill>
              </a:rPr>
              <a:t>Young adults</a:t>
            </a:r>
          </a:p>
          <a:p>
            <a:pPr lvl="0"/>
            <a:r>
              <a:rPr lang="en-GB" sz="1600" dirty="0">
                <a:solidFill>
                  <a:srgbClr val="002060"/>
                </a:solidFill>
              </a:rPr>
              <a:t>Intermediate level</a:t>
            </a:r>
          </a:p>
          <a:p>
            <a:endParaRPr lang="en-GB" dirty="0"/>
          </a:p>
        </p:txBody>
      </p:sp>
      <p:sp>
        <p:nvSpPr>
          <p:cNvPr id="8" name="Text Placeholder 7"/>
          <p:cNvSpPr>
            <a:spLocks noGrp="1"/>
          </p:cNvSpPr>
          <p:nvPr>
            <p:ph type="body" sz="quarter" idx="3"/>
          </p:nvPr>
        </p:nvSpPr>
        <p:spPr>
          <a:xfrm>
            <a:off x="4644008" y="1988840"/>
            <a:ext cx="4041775" cy="1008112"/>
          </a:xfrm>
        </p:spPr>
        <p:txBody>
          <a:bodyPr anchor="t"/>
          <a:lstStyle/>
          <a:p>
            <a:r>
              <a:rPr lang="en-GB" b="1" dirty="0">
                <a:solidFill>
                  <a:schemeClr val="accent6">
                    <a:lumMod val="60000"/>
                    <a:lumOff val="40000"/>
                  </a:schemeClr>
                </a:solidFill>
              </a:rPr>
              <a:t>What can </a:t>
            </a:r>
            <a:r>
              <a:rPr lang="en-GB" b="1" dirty="0" smtClean="0">
                <a:solidFill>
                  <a:schemeClr val="accent6">
                    <a:lumMod val="60000"/>
                    <a:lumOff val="40000"/>
                  </a:schemeClr>
                </a:solidFill>
              </a:rPr>
              <a:t>a </a:t>
            </a:r>
            <a:r>
              <a:rPr lang="en-GB" b="1" dirty="0">
                <a:solidFill>
                  <a:schemeClr val="accent6">
                    <a:lumMod val="60000"/>
                    <a:lumOff val="40000"/>
                  </a:schemeClr>
                </a:solidFill>
              </a:rPr>
              <a:t>baby do</a:t>
            </a:r>
            <a:r>
              <a:rPr lang="en-GB" b="1" dirty="0" smtClean="0">
                <a:solidFill>
                  <a:schemeClr val="accent6">
                    <a:lumMod val="60000"/>
                    <a:lumOff val="40000"/>
                  </a:schemeClr>
                </a:solidFill>
              </a:rPr>
              <a:t>?</a:t>
            </a:r>
          </a:p>
          <a:p>
            <a:pPr lvl="0"/>
            <a:r>
              <a:rPr lang="en-GB" sz="1600" dirty="0" smtClean="0">
                <a:solidFill>
                  <a:srgbClr val="002060"/>
                </a:solidFill>
              </a:rPr>
              <a:t>Primary</a:t>
            </a:r>
            <a:endParaRPr lang="en-GB" sz="1600" dirty="0">
              <a:solidFill>
                <a:srgbClr val="002060"/>
              </a:solidFill>
            </a:endParaRPr>
          </a:p>
          <a:p>
            <a:pPr lvl="0"/>
            <a:r>
              <a:rPr lang="en-GB" sz="1600" dirty="0" smtClean="0"/>
              <a:t>Pre-i</a:t>
            </a:r>
            <a:r>
              <a:rPr lang="en-GB" sz="1600" dirty="0" smtClean="0">
                <a:solidFill>
                  <a:srgbClr val="002060"/>
                </a:solidFill>
              </a:rPr>
              <a:t>ntermediate </a:t>
            </a:r>
            <a:r>
              <a:rPr lang="en-GB" sz="1600" dirty="0">
                <a:solidFill>
                  <a:srgbClr val="002060"/>
                </a:solidFill>
              </a:rPr>
              <a:t>level</a:t>
            </a:r>
          </a:p>
          <a:p>
            <a:endParaRPr lang="en-GB" b="1" dirty="0">
              <a:solidFill>
                <a:srgbClr val="7030A0"/>
              </a:solidFill>
            </a:endParaRPr>
          </a:p>
        </p:txBody>
      </p:sp>
      <p:sp>
        <p:nvSpPr>
          <p:cNvPr id="4" name="Content Placeholder 3"/>
          <p:cNvSpPr>
            <a:spLocks noGrp="1"/>
          </p:cNvSpPr>
          <p:nvPr>
            <p:ph sz="quarter" idx="13"/>
          </p:nvPr>
        </p:nvSpPr>
        <p:spPr>
          <a:xfrm>
            <a:off x="467544" y="3284984"/>
            <a:ext cx="4041648" cy="3049536"/>
          </a:xfrm>
        </p:spPr>
        <p:txBody>
          <a:bodyPr>
            <a:normAutofit lnSpcReduction="10000"/>
          </a:bodyPr>
          <a:lstStyle/>
          <a:p>
            <a:pPr marL="0" indent="0">
              <a:buNone/>
            </a:pPr>
            <a:r>
              <a:rPr lang="en-GB" b="1" dirty="0"/>
              <a:t>Form-focused </a:t>
            </a:r>
            <a:r>
              <a:rPr lang="en-GB" b="1" dirty="0" smtClean="0"/>
              <a:t>instruction?</a:t>
            </a:r>
          </a:p>
          <a:p>
            <a:r>
              <a:rPr lang="en-GB" dirty="0" smtClean="0"/>
              <a:t>Mainly cognitive involvement </a:t>
            </a:r>
          </a:p>
          <a:p>
            <a:r>
              <a:rPr lang="en-GB" dirty="0"/>
              <a:t>A</a:t>
            </a:r>
            <a:r>
              <a:rPr lang="en-GB" dirty="0" smtClean="0"/>
              <a:t>ffective engagement not fully exploited? </a:t>
            </a:r>
          </a:p>
          <a:p>
            <a:r>
              <a:rPr lang="en-GB" dirty="0" smtClean="0"/>
              <a:t>Primary focus on language input and output</a:t>
            </a:r>
          </a:p>
        </p:txBody>
      </p:sp>
      <p:sp>
        <p:nvSpPr>
          <p:cNvPr id="5" name="Content Placeholder 4"/>
          <p:cNvSpPr>
            <a:spLocks noGrp="1"/>
          </p:cNvSpPr>
          <p:nvPr>
            <p:ph sz="quarter" idx="14"/>
          </p:nvPr>
        </p:nvSpPr>
        <p:spPr>
          <a:xfrm>
            <a:off x="4672584" y="3284984"/>
            <a:ext cx="4041648" cy="2880320"/>
          </a:xfrm>
        </p:spPr>
        <p:txBody>
          <a:bodyPr>
            <a:normAutofit fontScale="92500" lnSpcReduction="10000"/>
          </a:bodyPr>
          <a:lstStyle/>
          <a:p>
            <a:pPr marL="0" indent="0">
              <a:buNone/>
            </a:pPr>
            <a:r>
              <a:rPr lang="en-GB" b="1" dirty="0" smtClean="0"/>
              <a:t>Form-focused creative task</a:t>
            </a:r>
          </a:p>
          <a:p>
            <a:r>
              <a:rPr lang="en-GB" dirty="0" smtClean="0"/>
              <a:t>Personal, affective and cognitive engagement</a:t>
            </a:r>
          </a:p>
          <a:p>
            <a:r>
              <a:rPr lang="en-GB" dirty="0" smtClean="0"/>
              <a:t>Emphasis on multi-dimensional mental representation</a:t>
            </a:r>
          </a:p>
          <a:p>
            <a:r>
              <a:rPr lang="en-GB" dirty="0" smtClean="0"/>
              <a:t>Real life significance of the outcomes</a:t>
            </a:r>
          </a:p>
          <a:p>
            <a:pPr marL="0" indent="0">
              <a:buNone/>
            </a:pPr>
            <a:endParaRPr lang="en-GB" dirty="0" smtClean="0"/>
          </a:p>
          <a:p>
            <a:pPr marL="0" indent="0" algn="ctr">
              <a:buNone/>
            </a:pPr>
            <a:endParaRPr lang="en-GB" b="1" dirty="0" smtClean="0">
              <a:solidFill>
                <a:srgbClr val="FF5050"/>
              </a:solidFill>
            </a:endParaRPr>
          </a:p>
        </p:txBody>
      </p:sp>
    </p:spTree>
    <p:extLst>
      <p:ext uri="{BB962C8B-B14F-4D97-AF65-F5344CB8AC3E}">
        <p14:creationId xmlns:p14="http://schemas.microsoft.com/office/powerpoint/2010/main" val="2745844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9"/>
                                          </p:stCondLst>
                                        </p:cTn>
                                        <p:tgtEl>
                                          <p:spTgt spid="8">
                                            <p:txEl>
                                              <p:pRg st="1" end="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How would you adapt </a:t>
            </a:r>
            <a:br>
              <a:rPr lang="en-GB" dirty="0" smtClean="0"/>
            </a:br>
            <a:r>
              <a:rPr lang="en-GB" dirty="0" smtClean="0">
                <a:solidFill>
                  <a:srgbClr val="7030A0"/>
                </a:solidFill>
              </a:rPr>
              <a:t>‘Wedding in Hawaii’</a:t>
            </a:r>
            <a:endParaRPr lang="en-GB" dirty="0">
              <a:solidFill>
                <a:srgbClr val="7030A0"/>
              </a:solidFill>
            </a:endParaRPr>
          </a:p>
        </p:txBody>
      </p:sp>
      <p:sp>
        <p:nvSpPr>
          <p:cNvPr id="8" name="Content Placeholder 7"/>
          <p:cNvSpPr>
            <a:spLocks noGrp="1"/>
          </p:cNvSpPr>
          <p:nvPr>
            <p:ph idx="1"/>
          </p:nvPr>
        </p:nvSpPr>
        <p:spPr>
          <a:xfrm>
            <a:off x="457200" y="1988840"/>
            <a:ext cx="8229600" cy="4137323"/>
          </a:xfrm>
        </p:spPr>
        <p:txBody>
          <a:bodyPr/>
          <a:lstStyle/>
          <a:p>
            <a:r>
              <a:rPr lang="en-GB" dirty="0" smtClean="0"/>
              <a:t>To make it more affectively engaging?</a:t>
            </a:r>
          </a:p>
          <a:p>
            <a:pPr marL="0" indent="0">
              <a:buNone/>
            </a:pPr>
            <a:endParaRPr lang="en-GB" dirty="0"/>
          </a:p>
          <a:p>
            <a:r>
              <a:rPr lang="en-GB" dirty="0" smtClean="0"/>
              <a:t>To help the learners achieve multi-dimensional mental representation?</a:t>
            </a:r>
            <a:endParaRPr lang="en-GB" dirty="0"/>
          </a:p>
        </p:txBody>
      </p:sp>
    </p:spTree>
    <p:extLst>
      <p:ext uri="{BB962C8B-B14F-4D97-AF65-F5344CB8AC3E}">
        <p14:creationId xmlns:p14="http://schemas.microsoft.com/office/powerpoint/2010/main" val="400617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Brain studies and </a:t>
            </a:r>
            <a:br>
              <a:rPr lang="en-GB" dirty="0" smtClean="0"/>
            </a:br>
            <a:r>
              <a:rPr lang="en-GB" dirty="0" smtClean="0"/>
              <a:t>Second Language Acquisition</a:t>
            </a:r>
            <a:endParaRPr lang="en-GB" dirty="0"/>
          </a:p>
        </p:txBody>
      </p:sp>
      <p:sp>
        <p:nvSpPr>
          <p:cNvPr id="6" name="Content Placeholder 5"/>
          <p:cNvSpPr>
            <a:spLocks noGrp="1"/>
          </p:cNvSpPr>
          <p:nvPr>
            <p:ph idx="1"/>
          </p:nvPr>
        </p:nvSpPr>
        <p:spPr>
          <a:xfrm>
            <a:off x="457200" y="1988840"/>
            <a:ext cx="8229600" cy="4137323"/>
          </a:xfrm>
        </p:spPr>
        <p:txBody>
          <a:bodyPr>
            <a:normAutofit fontScale="92500" lnSpcReduction="10000"/>
          </a:bodyPr>
          <a:lstStyle/>
          <a:p>
            <a:pPr marL="0" indent="0">
              <a:buNone/>
            </a:pPr>
            <a:r>
              <a:rPr lang="en-GB" dirty="0"/>
              <a:t>‘We are now at a stage at which there are important connections between SLA theory and the neuroscience of learning and memory’ (</a:t>
            </a:r>
            <a:r>
              <a:rPr lang="en-GB" dirty="0" smtClean="0"/>
              <a:t>Ellis, N. </a:t>
            </a:r>
            <a:r>
              <a:rPr lang="en-GB" dirty="0"/>
              <a:t>2002, p.299</a:t>
            </a:r>
            <a:r>
              <a:rPr lang="en-GB" dirty="0" smtClean="0"/>
              <a:t>)</a:t>
            </a:r>
          </a:p>
          <a:p>
            <a:pPr marL="0" indent="0">
              <a:buNone/>
            </a:pPr>
            <a:endParaRPr lang="en-GB" dirty="0"/>
          </a:p>
          <a:p>
            <a:pPr marL="0" indent="0">
              <a:buNone/>
            </a:pPr>
            <a:r>
              <a:rPr lang="en-GB" dirty="0" smtClean="0"/>
              <a:t>‘… I had to realize that applied linguists simply do not have the option of ignoring the new psychological approaches because the advances in these areas are leading to a fundamental restructuring of our knowledge base of language acquisition and language processing.  </a:t>
            </a:r>
          </a:p>
          <a:p>
            <a:pPr marL="0" indent="0">
              <a:buNone/>
            </a:pPr>
            <a:r>
              <a:rPr lang="en-GB" dirty="0" smtClean="0"/>
              <a:t>Disregarding these developments would lead to the marginalization of the field of applied linguistics/second  language research…’  </a:t>
            </a:r>
            <a:r>
              <a:rPr lang="en-GB" dirty="0" smtClean="0"/>
              <a:t>(</a:t>
            </a:r>
            <a:r>
              <a:rPr lang="en-GB" dirty="0" err="1" smtClean="0"/>
              <a:t>Dörnyei</a:t>
            </a:r>
            <a:r>
              <a:rPr lang="en-GB" dirty="0" smtClean="0"/>
              <a:t>, 2009, </a:t>
            </a:r>
            <a:r>
              <a:rPr lang="en-GB" dirty="0" err="1" smtClean="0"/>
              <a:t>pp.xi</a:t>
            </a:r>
            <a:r>
              <a:rPr lang="en-GB" dirty="0" smtClean="0"/>
              <a:t>-xii)</a:t>
            </a:r>
            <a:endParaRPr lang="en-GB" dirty="0"/>
          </a:p>
        </p:txBody>
      </p:sp>
    </p:spTree>
    <p:extLst>
      <p:ext uri="{BB962C8B-B14F-4D97-AF65-F5344CB8AC3E}">
        <p14:creationId xmlns:p14="http://schemas.microsoft.com/office/powerpoint/2010/main" val="780996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936104"/>
          </a:xfrm>
        </p:spPr>
        <p:txBody>
          <a:bodyPr/>
          <a:lstStyle/>
          <a:p>
            <a:pPr>
              <a:lnSpc>
                <a:spcPct val="100000"/>
              </a:lnSpc>
            </a:pPr>
            <a:r>
              <a:rPr lang="en-GB" dirty="0" smtClean="0"/>
              <a:t>Brain Studies and </a:t>
            </a:r>
            <a:br>
              <a:rPr lang="en-GB" dirty="0" smtClean="0"/>
            </a:br>
            <a:r>
              <a:rPr lang="en-GB" dirty="0" smtClean="0"/>
              <a:t>Materials Development</a:t>
            </a:r>
            <a:endParaRPr lang="en-GB" dirty="0"/>
          </a:p>
        </p:txBody>
      </p:sp>
      <p:sp>
        <p:nvSpPr>
          <p:cNvPr id="3" name="Content Placeholder 2"/>
          <p:cNvSpPr>
            <a:spLocks noGrp="1"/>
          </p:cNvSpPr>
          <p:nvPr>
            <p:ph idx="1"/>
          </p:nvPr>
        </p:nvSpPr>
        <p:spPr>
          <a:xfrm>
            <a:off x="457200" y="1340768"/>
            <a:ext cx="8229600" cy="5040560"/>
          </a:xfrm>
        </p:spPr>
        <p:txBody>
          <a:bodyPr>
            <a:normAutofit fontScale="92500" lnSpcReduction="10000"/>
          </a:bodyPr>
          <a:lstStyle/>
          <a:p>
            <a:pPr marL="0" indent="0">
              <a:buNone/>
            </a:pPr>
            <a:r>
              <a:rPr lang="en-GB" sz="3500" b="1" dirty="0" smtClean="0">
                <a:solidFill>
                  <a:srgbClr val="FF0066"/>
                </a:solidFill>
              </a:rPr>
              <a:t>The good news is</a:t>
            </a:r>
            <a:r>
              <a:rPr lang="en-GB" sz="3500" dirty="0" smtClean="0">
                <a:solidFill>
                  <a:srgbClr val="FF0066"/>
                </a:solidFill>
              </a:rPr>
              <a:t>:</a:t>
            </a:r>
          </a:p>
          <a:p>
            <a:r>
              <a:rPr lang="en-GB" dirty="0" smtClean="0"/>
              <a:t>Valid, reliable and educational </a:t>
            </a:r>
            <a:r>
              <a:rPr lang="en-GB" dirty="0"/>
              <a:t>information for non-specialists </a:t>
            </a:r>
            <a:r>
              <a:rPr lang="en-GB" dirty="0" smtClean="0"/>
              <a:t>is becoming  more readily available for researchers, teachers and students </a:t>
            </a:r>
            <a:r>
              <a:rPr lang="en-GB" dirty="0" smtClean="0">
                <a:solidFill>
                  <a:srgbClr val="FF0066"/>
                </a:solidFill>
              </a:rPr>
              <a:t>(see my </a:t>
            </a:r>
            <a:r>
              <a:rPr lang="en-GB" dirty="0" err="1" smtClean="0">
                <a:solidFill>
                  <a:srgbClr val="FF0066"/>
                </a:solidFill>
              </a:rPr>
              <a:t>handout</a:t>
            </a:r>
            <a:r>
              <a:rPr lang="en-GB" dirty="0" smtClean="0">
                <a:solidFill>
                  <a:srgbClr val="FF0066"/>
                </a:solidFill>
              </a:rPr>
              <a:t>)</a:t>
            </a:r>
            <a:r>
              <a:rPr lang="en-GB" dirty="0" smtClean="0"/>
              <a:t>.</a:t>
            </a:r>
          </a:p>
          <a:p>
            <a:pPr marL="530225" indent="0">
              <a:buNone/>
            </a:pPr>
            <a:r>
              <a:rPr lang="en-GB" sz="2000" dirty="0" smtClean="0">
                <a:solidFill>
                  <a:schemeClr val="tx2">
                    <a:lumMod val="60000"/>
                    <a:lumOff val="40000"/>
                  </a:schemeClr>
                </a:solidFill>
              </a:rPr>
              <a:t>e.g. </a:t>
            </a:r>
          </a:p>
          <a:p>
            <a:pPr marL="530225" indent="0">
              <a:buNone/>
            </a:pPr>
            <a:r>
              <a:rPr lang="en-GB" sz="2100" dirty="0">
                <a:solidFill>
                  <a:schemeClr val="tx2">
                    <a:lumMod val="60000"/>
                    <a:lumOff val="40000"/>
                  </a:schemeClr>
                </a:solidFill>
              </a:rPr>
              <a:t>The Brain Initiative (2013-2025)  </a:t>
            </a:r>
            <a:r>
              <a:rPr lang="en-GB" sz="2100" u="sng" dirty="0">
                <a:hlinkClick r:id="rId3"/>
              </a:rPr>
              <a:t>http://www.kavlifoundation.org/brain-initiative</a:t>
            </a:r>
            <a:endParaRPr lang="en-GB" sz="2100" dirty="0"/>
          </a:p>
          <a:p>
            <a:r>
              <a:rPr lang="en-GB" dirty="0" smtClean="0"/>
              <a:t>We see a significant increase in interdisciplinary academic and pedagogical efforts </a:t>
            </a:r>
            <a:r>
              <a:rPr lang="en-GB" dirty="0" smtClean="0">
                <a:solidFill>
                  <a:schemeClr val="tx2">
                    <a:lumMod val="60000"/>
                    <a:lumOff val="40000"/>
                  </a:schemeClr>
                </a:solidFill>
              </a:rPr>
              <a:t>e.g. </a:t>
            </a:r>
            <a:r>
              <a:rPr lang="en-GB" sz="2200" dirty="0" smtClean="0">
                <a:solidFill>
                  <a:schemeClr val="tx2">
                    <a:lumMod val="60000"/>
                    <a:lumOff val="40000"/>
                  </a:schemeClr>
                </a:solidFill>
              </a:rPr>
              <a:t>Educational neuroscience</a:t>
            </a:r>
          </a:p>
          <a:p>
            <a:r>
              <a:rPr lang="en-GB" dirty="0" smtClean="0"/>
              <a:t>Neuroscience is gradually becoming a part of teacher development</a:t>
            </a:r>
          </a:p>
          <a:p>
            <a:pPr marL="530225" indent="0">
              <a:buNone/>
            </a:pPr>
            <a:r>
              <a:rPr lang="en-GB" sz="2200" dirty="0" smtClean="0">
                <a:solidFill>
                  <a:schemeClr val="tx2">
                    <a:lumMod val="60000"/>
                    <a:lumOff val="40000"/>
                  </a:schemeClr>
                </a:solidFill>
              </a:rPr>
              <a:t>e.g. John </a:t>
            </a:r>
            <a:r>
              <a:rPr lang="en-GB" sz="2200" dirty="0">
                <a:solidFill>
                  <a:schemeClr val="tx2">
                    <a:lumMod val="60000"/>
                    <a:lumOff val="40000"/>
                  </a:schemeClr>
                </a:solidFill>
              </a:rPr>
              <a:t>Hopkins University  </a:t>
            </a:r>
            <a:r>
              <a:rPr lang="en-GB" sz="2200" dirty="0">
                <a:hlinkClick r:id="rId4"/>
              </a:rPr>
              <a:t>http://www.braintargetedteaching.org</a:t>
            </a:r>
            <a:r>
              <a:rPr lang="en-GB" sz="2200" dirty="0" smtClean="0">
                <a:hlinkClick r:id="rId4"/>
              </a:rPr>
              <a:t>/</a:t>
            </a:r>
            <a:endParaRPr lang="en-GB" sz="2200" dirty="0" smtClean="0"/>
          </a:p>
          <a:p>
            <a:r>
              <a:rPr lang="en-GB" dirty="0" smtClean="0"/>
              <a:t>More funding for research and dissemination is being made available </a:t>
            </a:r>
            <a:r>
              <a:rPr lang="en-GB" dirty="0" smtClean="0">
                <a:solidFill>
                  <a:schemeClr val="tx2">
                    <a:lumMod val="60000"/>
                    <a:lumOff val="40000"/>
                  </a:schemeClr>
                </a:solidFill>
              </a:rPr>
              <a:t>e.g. The </a:t>
            </a:r>
            <a:r>
              <a:rPr lang="en-GB" dirty="0">
                <a:solidFill>
                  <a:schemeClr val="tx2">
                    <a:lumMod val="60000"/>
                    <a:lumOff val="40000"/>
                  </a:schemeClr>
                </a:solidFill>
              </a:rPr>
              <a:t>Brain Initiative </a:t>
            </a:r>
          </a:p>
          <a:p>
            <a:pPr marL="0" indent="0">
              <a:buNone/>
            </a:pPr>
            <a:endParaRPr lang="en-GB" dirty="0">
              <a:solidFill>
                <a:schemeClr val="tx2">
                  <a:lumMod val="60000"/>
                  <a:lumOff val="40000"/>
                </a:schemeClr>
              </a:solidFill>
            </a:endParaRPr>
          </a:p>
        </p:txBody>
      </p:sp>
    </p:spTree>
    <p:extLst>
      <p:ext uri="{BB962C8B-B14F-4D97-AF65-F5344CB8AC3E}">
        <p14:creationId xmlns:p14="http://schemas.microsoft.com/office/powerpoint/2010/main" val="2199673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What’s the difference between …</a:t>
            </a:r>
            <a:endParaRPr lang="en-GB" dirty="0"/>
          </a:p>
        </p:txBody>
      </p:sp>
      <p:sp>
        <p:nvSpPr>
          <p:cNvPr id="3" name="Content Placeholder 2"/>
          <p:cNvSpPr>
            <a:spLocks noGrp="1"/>
          </p:cNvSpPr>
          <p:nvPr>
            <p:ph idx="1"/>
          </p:nvPr>
        </p:nvSpPr>
        <p:spPr/>
        <p:txBody>
          <a:bodyPr>
            <a:normAutofit/>
          </a:bodyPr>
          <a:lstStyle/>
          <a:p>
            <a:pPr marL="0" indent="0">
              <a:buNone/>
            </a:pPr>
            <a:r>
              <a:rPr lang="en-GB" sz="3200" b="1" dirty="0">
                <a:solidFill>
                  <a:srgbClr val="00B050"/>
                </a:solidFill>
              </a:rPr>
              <a:t>i</a:t>
            </a:r>
            <a:r>
              <a:rPr lang="en-GB" sz="3200" b="1" dirty="0" smtClean="0">
                <a:solidFill>
                  <a:srgbClr val="00B050"/>
                </a:solidFill>
              </a:rPr>
              <a:t>gnorance</a:t>
            </a:r>
            <a:r>
              <a:rPr lang="en-GB" sz="3200" b="1" dirty="0" smtClean="0"/>
              <a:t> and </a:t>
            </a:r>
            <a:r>
              <a:rPr lang="en-GB" sz="3200" b="1" dirty="0" smtClean="0">
                <a:solidFill>
                  <a:srgbClr val="660033"/>
                </a:solidFill>
              </a:rPr>
              <a:t>apathy</a:t>
            </a:r>
            <a:r>
              <a:rPr lang="en-GB" sz="3200" b="1" dirty="0" smtClean="0"/>
              <a:t>?</a:t>
            </a:r>
          </a:p>
          <a:p>
            <a:pPr marL="0" indent="0">
              <a:buNone/>
            </a:pPr>
            <a:endParaRPr lang="en-GB" sz="3200" b="1" dirty="0" smtClean="0"/>
          </a:p>
          <a:p>
            <a:pPr marL="0" indent="0">
              <a:buNone/>
            </a:pPr>
            <a:r>
              <a:rPr lang="en-GB" sz="3200" dirty="0" smtClean="0"/>
              <a:t>Answer:</a:t>
            </a:r>
          </a:p>
          <a:p>
            <a:pPr marL="0" indent="0">
              <a:buNone/>
            </a:pPr>
            <a:r>
              <a:rPr lang="en-GB" sz="3200" b="1" dirty="0" smtClean="0">
                <a:solidFill>
                  <a:srgbClr val="00B050"/>
                </a:solidFill>
              </a:rPr>
              <a:t>I don’t know </a:t>
            </a:r>
            <a:r>
              <a:rPr lang="en-GB" sz="3200" b="1" dirty="0" smtClean="0"/>
              <a:t>and </a:t>
            </a:r>
            <a:r>
              <a:rPr lang="en-GB" sz="3200" b="1" dirty="0" smtClean="0">
                <a:solidFill>
                  <a:srgbClr val="660033"/>
                </a:solidFill>
              </a:rPr>
              <a:t>I don’t care</a:t>
            </a:r>
            <a:r>
              <a:rPr lang="en-GB" sz="3200" b="1" dirty="0" smtClean="0"/>
              <a:t>. </a:t>
            </a:r>
          </a:p>
          <a:p>
            <a:pPr marL="0" indent="0">
              <a:buNone/>
            </a:pPr>
            <a:endParaRPr lang="en-GB" sz="3200" b="1" dirty="0" smtClean="0"/>
          </a:p>
          <a:p>
            <a:pPr marL="0" indent="0">
              <a:buNone/>
            </a:pPr>
            <a:endParaRPr lang="en-GB" sz="2800" dirty="0"/>
          </a:p>
        </p:txBody>
      </p:sp>
    </p:spTree>
    <p:extLst>
      <p:ext uri="{BB962C8B-B14F-4D97-AF65-F5344CB8AC3E}">
        <p14:creationId xmlns:p14="http://schemas.microsoft.com/office/powerpoint/2010/main" val="3481764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73794" y="1580539"/>
            <a:ext cx="5328592" cy="999254"/>
          </a:xfrm>
        </p:spPr>
        <p:txBody>
          <a:bodyPr anchor="ctr">
            <a:normAutofit/>
          </a:bodyPr>
          <a:lstStyle/>
          <a:p>
            <a:r>
              <a:rPr lang="en-GB" sz="2800" dirty="0">
                <a:solidFill>
                  <a:srgbClr val="FF0066"/>
                </a:solidFill>
              </a:rPr>
              <a:t>Brain Studies and Materials for Language Learning</a:t>
            </a:r>
            <a:endParaRPr lang="en-GB" sz="2000" dirty="0">
              <a:solidFill>
                <a:schemeClr val="accent2">
                  <a:lumMod val="75000"/>
                </a:schemeClr>
              </a:solidFill>
            </a:endParaRPr>
          </a:p>
        </p:txBody>
      </p:sp>
      <p:sp>
        <p:nvSpPr>
          <p:cNvPr id="2051" name="Rectangle 3"/>
          <p:cNvSpPr>
            <a:spLocks noGrp="1" noChangeArrowheads="1"/>
          </p:cNvSpPr>
          <p:nvPr>
            <p:ph type="subTitle" idx="1"/>
          </p:nvPr>
        </p:nvSpPr>
        <p:spPr>
          <a:xfrm>
            <a:off x="1043608" y="4437112"/>
            <a:ext cx="4330225" cy="970574"/>
          </a:xfrm>
        </p:spPr>
        <p:txBody>
          <a:bodyPr>
            <a:noAutofit/>
          </a:bodyPr>
          <a:lstStyle/>
          <a:p>
            <a:pPr algn="r"/>
            <a:r>
              <a:rPr lang="en-GB" sz="1800" dirty="0" smtClean="0">
                <a:solidFill>
                  <a:srgbClr val="002060"/>
                </a:solidFill>
              </a:rPr>
              <a:t>Deputy Director </a:t>
            </a:r>
          </a:p>
          <a:p>
            <a:pPr algn="r"/>
            <a:r>
              <a:rPr lang="en-GB" sz="1800" dirty="0">
                <a:solidFill>
                  <a:srgbClr val="002060"/>
                </a:solidFill>
              </a:rPr>
              <a:t>MA Applied Linguistics and MA </a:t>
            </a:r>
            <a:r>
              <a:rPr lang="en-GB" sz="1800" dirty="0" smtClean="0">
                <a:solidFill>
                  <a:srgbClr val="002060"/>
                </a:solidFill>
              </a:rPr>
              <a:t>TESOL</a:t>
            </a:r>
            <a:endParaRPr lang="en-GB" sz="1800" dirty="0">
              <a:solidFill>
                <a:srgbClr val="002060"/>
              </a:solidFill>
            </a:endParaRPr>
          </a:p>
          <a:p>
            <a:pPr algn="r"/>
            <a:r>
              <a:rPr lang="en-GB" sz="1800" b="1" dirty="0" smtClean="0">
                <a:solidFill>
                  <a:srgbClr val="002060"/>
                </a:solidFill>
              </a:rPr>
              <a:t>The University of Liverpool</a:t>
            </a:r>
          </a:p>
          <a:p>
            <a:pPr algn="r"/>
            <a:endParaRPr lang="en-GB" sz="1800" b="1" dirty="0" smtClean="0">
              <a:solidFill>
                <a:srgbClr val="002060"/>
              </a:solidFill>
            </a:endParaRPr>
          </a:p>
        </p:txBody>
      </p:sp>
      <p:sp>
        <p:nvSpPr>
          <p:cNvPr id="4" name="TextBox 3"/>
          <p:cNvSpPr txBox="1"/>
          <p:nvPr/>
        </p:nvSpPr>
        <p:spPr>
          <a:xfrm>
            <a:off x="5696132" y="4347790"/>
            <a:ext cx="2844824" cy="1015663"/>
          </a:xfrm>
          <a:prstGeom prst="rect">
            <a:avLst/>
          </a:prstGeom>
          <a:noFill/>
        </p:spPr>
        <p:txBody>
          <a:bodyPr wrap="square" rtlCol="0">
            <a:spAutoFit/>
          </a:bodyPr>
          <a:lstStyle/>
          <a:p>
            <a:r>
              <a:rPr lang="en-GB" sz="2000" dirty="0">
                <a:solidFill>
                  <a:srgbClr val="7030A0"/>
                </a:solidFill>
              </a:rPr>
              <a:t>Secretary</a:t>
            </a:r>
          </a:p>
          <a:p>
            <a:r>
              <a:rPr lang="en-GB" sz="2000" dirty="0">
                <a:solidFill>
                  <a:srgbClr val="7030A0"/>
                </a:solidFill>
              </a:rPr>
              <a:t>Materials Development </a:t>
            </a:r>
            <a:r>
              <a:rPr lang="en-GB" sz="2000" dirty="0" smtClean="0">
                <a:solidFill>
                  <a:srgbClr val="7030A0"/>
                </a:solidFill>
              </a:rPr>
              <a:t>Association (</a:t>
            </a:r>
            <a:r>
              <a:rPr lang="en-GB" sz="2000" b="1" dirty="0">
                <a:solidFill>
                  <a:srgbClr val="7030A0"/>
                </a:solidFill>
              </a:rPr>
              <a:t>MATSDA</a:t>
            </a:r>
            <a:r>
              <a:rPr lang="en-GB" sz="2000" dirty="0" smtClean="0">
                <a:solidFill>
                  <a:srgbClr val="7030A0"/>
                </a:solidFill>
              </a:rPr>
              <a:t>)</a:t>
            </a:r>
            <a:endParaRPr lang="en-GB" sz="2000" dirty="0">
              <a:solidFill>
                <a:srgbClr val="7030A0"/>
              </a:solidFill>
            </a:endParaRPr>
          </a:p>
        </p:txBody>
      </p:sp>
      <p:sp>
        <p:nvSpPr>
          <p:cNvPr id="6" name="TextBox 5"/>
          <p:cNvSpPr txBox="1"/>
          <p:nvPr/>
        </p:nvSpPr>
        <p:spPr>
          <a:xfrm>
            <a:off x="3479779" y="3645024"/>
            <a:ext cx="3128088" cy="461665"/>
          </a:xfrm>
          <a:prstGeom prst="rect">
            <a:avLst/>
          </a:prstGeom>
          <a:noFill/>
        </p:spPr>
        <p:txBody>
          <a:bodyPr wrap="square" rtlCol="0">
            <a:spAutoFit/>
          </a:bodyPr>
          <a:lstStyle/>
          <a:p>
            <a:pPr algn="ctr"/>
            <a:r>
              <a:rPr lang="en-GB" sz="2400" dirty="0" err="1">
                <a:solidFill>
                  <a:srgbClr val="0000FF"/>
                </a:solidFill>
              </a:rPr>
              <a:t>Dr.</a:t>
            </a:r>
            <a:r>
              <a:rPr lang="en-GB" sz="2400" dirty="0">
                <a:solidFill>
                  <a:srgbClr val="0000FF"/>
                </a:solidFill>
              </a:rPr>
              <a:t> </a:t>
            </a:r>
            <a:r>
              <a:rPr lang="en-GB" sz="2400" dirty="0" err="1">
                <a:solidFill>
                  <a:srgbClr val="0000FF"/>
                </a:solidFill>
              </a:rPr>
              <a:t>Hitomi</a:t>
            </a:r>
            <a:r>
              <a:rPr lang="en-GB" sz="2400" dirty="0">
                <a:solidFill>
                  <a:srgbClr val="0000FF"/>
                </a:solidFill>
              </a:rPr>
              <a:t> </a:t>
            </a:r>
            <a:r>
              <a:rPr lang="en-GB" sz="2400" dirty="0" err="1" smtClean="0">
                <a:solidFill>
                  <a:srgbClr val="0000FF"/>
                </a:solidFill>
              </a:rPr>
              <a:t>Masuhara</a:t>
            </a:r>
            <a:endParaRPr lang="en-GB" sz="2400" dirty="0">
              <a:solidFill>
                <a:srgbClr val="0000FF"/>
              </a:solidFill>
            </a:endParaRPr>
          </a:p>
        </p:txBody>
      </p:sp>
      <p:sp>
        <p:nvSpPr>
          <p:cNvPr id="2" name="TextBox 1"/>
          <p:cNvSpPr txBox="1"/>
          <p:nvPr/>
        </p:nvSpPr>
        <p:spPr>
          <a:xfrm>
            <a:off x="1553714" y="620688"/>
            <a:ext cx="6768752" cy="646331"/>
          </a:xfrm>
          <a:prstGeom prst="rect">
            <a:avLst/>
          </a:prstGeom>
          <a:noFill/>
        </p:spPr>
        <p:txBody>
          <a:bodyPr wrap="square" rtlCol="0">
            <a:spAutoFit/>
          </a:bodyPr>
          <a:lstStyle/>
          <a:p>
            <a:pPr algn="ctr"/>
            <a:r>
              <a:rPr lang="en-GB" sz="1600" b="1" dirty="0">
                <a:solidFill>
                  <a:srgbClr val="002060"/>
                </a:solidFill>
              </a:rPr>
              <a:t>The MATSDA/School of English Conference 2014</a:t>
            </a:r>
          </a:p>
          <a:p>
            <a:pPr algn="ctr">
              <a:spcAft>
                <a:spcPts val="0"/>
              </a:spcAft>
            </a:pPr>
            <a:r>
              <a:rPr lang="en-GB" sz="2000" b="1" dirty="0">
                <a:solidFill>
                  <a:srgbClr val="660066"/>
                </a:solidFill>
                <a:latin typeface="Times New Roman"/>
                <a:ea typeface="Calibri"/>
                <a:cs typeface="Times New Roman"/>
              </a:rPr>
              <a:t>SLA and Materials Development</a:t>
            </a:r>
            <a:endParaRPr lang="en-GB" sz="2000" dirty="0">
              <a:solidFill>
                <a:srgbClr val="660066"/>
              </a:solidFill>
              <a:latin typeface="Calibri"/>
              <a:ea typeface="Calibri"/>
              <a:cs typeface="Times New Roman"/>
            </a:endParaRPr>
          </a:p>
        </p:txBody>
      </p:sp>
      <p:sp>
        <p:nvSpPr>
          <p:cNvPr id="3" name="TextBox 2"/>
          <p:cNvSpPr txBox="1"/>
          <p:nvPr/>
        </p:nvSpPr>
        <p:spPr>
          <a:xfrm>
            <a:off x="2555776" y="2564904"/>
            <a:ext cx="4536504" cy="1754326"/>
          </a:xfrm>
          <a:prstGeom prst="rect">
            <a:avLst/>
          </a:prstGeom>
          <a:noFill/>
        </p:spPr>
        <p:txBody>
          <a:bodyPr wrap="square" rtlCol="0">
            <a:spAutoFit/>
          </a:bodyPr>
          <a:lstStyle/>
          <a:p>
            <a:pPr algn="ctr"/>
            <a:r>
              <a:rPr lang="en-GB" sz="5400" b="1" dirty="0" smtClean="0">
                <a:solidFill>
                  <a:srgbClr val="FF5050"/>
                </a:solidFill>
                <a:effectLst>
                  <a:outerShdw blurRad="38100" dist="38100" dir="2700000" algn="tl">
                    <a:srgbClr val="000000">
                      <a:alpha val="43137"/>
                    </a:srgbClr>
                  </a:outerShdw>
                </a:effectLst>
              </a:rPr>
              <a:t>Thank you.</a:t>
            </a:r>
          </a:p>
          <a:p>
            <a:endParaRPr lang="en-GB" sz="5400" dirty="0"/>
          </a:p>
        </p:txBody>
      </p:sp>
    </p:spTree>
    <p:extLst>
      <p:ext uri="{BB962C8B-B14F-4D97-AF65-F5344CB8AC3E}">
        <p14:creationId xmlns:p14="http://schemas.microsoft.com/office/powerpoint/2010/main" val="3080188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51">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51">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51">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P spid="6"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nSpc>
                <a:spcPct val="100000"/>
              </a:lnSpc>
            </a:pPr>
            <a:r>
              <a:rPr lang="en-GB" dirty="0"/>
              <a:t>Brain </a:t>
            </a:r>
            <a:r>
              <a:rPr lang="en-GB" dirty="0" smtClean="0"/>
              <a:t>Studies </a:t>
            </a:r>
            <a:r>
              <a:rPr lang="en-GB" dirty="0"/>
              <a:t>Related </a:t>
            </a:r>
            <a:r>
              <a:rPr lang="en-GB" dirty="0" smtClean="0"/>
              <a:t>Resources</a:t>
            </a:r>
            <a:br>
              <a:rPr lang="en-GB" dirty="0" smtClean="0"/>
            </a:br>
            <a:r>
              <a:rPr lang="en-GB" dirty="0" smtClean="0"/>
              <a:t>Also see my </a:t>
            </a:r>
            <a:r>
              <a:rPr lang="en-GB" dirty="0" err="1" smtClean="0"/>
              <a:t>handout</a:t>
            </a:r>
            <a:endParaRPr lang="en-GB" dirty="0"/>
          </a:p>
        </p:txBody>
      </p:sp>
      <p:sp>
        <p:nvSpPr>
          <p:cNvPr id="3" name="Content Placeholder 2"/>
          <p:cNvSpPr>
            <a:spLocks noGrp="1"/>
          </p:cNvSpPr>
          <p:nvPr>
            <p:ph idx="1"/>
          </p:nvPr>
        </p:nvSpPr>
        <p:spPr/>
        <p:txBody>
          <a:bodyPr>
            <a:normAutofit/>
          </a:bodyPr>
          <a:lstStyle/>
          <a:p>
            <a:r>
              <a:rPr lang="en-GB" b="1" dirty="0"/>
              <a:t>Allen Institute Open Resources </a:t>
            </a:r>
            <a:r>
              <a:rPr lang="en-GB" u="sng" dirty="0">
                <a:hlinkClick r:id="rId3"/>
              </a:rPr>
              <a:t>https://www.alleninstitute.org/our-research/open-science-resources/</a:t>
            </a:r>
            <a:endParaRPr lang="en-GB" dirty="0"/>
          </a:p>
          <a:p>
            <a:r>
              <a:rPr lang="en-GB" b="1" dirty="0"/>
              <a:t>BrainFacts.org     </a:t>
            </a:r>
            <a:r>
              <a:rPr lang="en-GB" u="sng" dirty="0">
                <a:hlinkClick r:id="rId4"/>
              </a:rPr>
              <a:t>http://www.brainfacts.org/</a:t>
            </a:r>
            <a:endParaRPr lang="en-GB" dirty="0"/>
          </a:p>
          <a:p>
            <a:r>
              <a:rPr lang="en-GB" u="sng" dirty="0">
                <a:hlinkClick r:id="rId5"/>
              </a:rPr>
              <a:t>http://www.brainfacts.org/educators/educator-resources/educator-resources/brain-resources/</a:t>
            </a:r>
            <a:endParaRPr lang="en-GB" dirty="0"/>
          </a:p>
          <a:p>
            <a:r>
              <a:rPr lang="en-GB" b="1" dirty="0"/>
              <a:t>The Brain Initiative (2013-2025)  </a:t>
            </a:r>
            <a:r>
              <a:rPr lang="en-GB" u="sng" dirty="0">
                <a:hlinkClick r:id="rId6"/>
              </a:rPr>
              <a:t>http://www.kavlifoundation.org/brain-initiative</a:t>
            </a:r>
            <a:endParaRPr lang="en-GB" dirty="0"/>
          </a:p>
          <a:p>
            <a:r>
              <a:rPr lang="en-GB" b="1" dirty="0"/>
              <a:t>The Dana Foundation</a:t>
            </a:r>
            <a:r>
              <a:rPr lang="en-GB" dirty="0"/>
              <a:t>  </a:t>
            </a:r>
            <a:r>
              <a:rPr lang="en-GB" u="sng" dirty="0">
                <a:hlinkClick r:id="rId7"/>
              </a:rPr>
              <a:t>https://www.dana.org/About/</a:t>
            </a:r>
            <a:endParaRPr lang="en-GB" dirty="0"/>
          </a:p>
          <a:p>
            <a:r>
              <a:rPr lang="en-GB" b="1" dirty="0"/>
              <a:t>National Institute of Neurological Disorders and Stroke</a:t>
            </a:r>
            <a:r>
              <a:rPr lang="en-GB" dirty="0"/>
              <a:t>  </a:t>
            </a:r>
            <a:r>
              <a:rPr lang="en-GB" u="sng" dirty="0">
                <a:hlinkClick r:id="rId8"/>
              </a:rPr>
              <a:t>http://www.ninds.nih.gov/education/</a:t>
            </a:r>
            <a:r>
              <a:rPr lang="en-GB" dirty="0"/>
              <a:t>  </a:t>
            </a:r>
          </a:p>
        </p:txBody>
      </p:sp>
    </p:spTree>
    <p:extLst>
      <p:ext uri="{BB962C8B-B14F-4D97-AF65-F5344CB8AC3E}">
        <p14:creationId xmlns:p14="http://schemas.microsoft.com/office/powerpoint/2010/main" val="3571940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a:t>
            </a:r>
            <a:r>
              <a:rPr lang="en-GB" dirty="0"/>
              <a:t> </a:t>
            </a:r>
            <a:r>
              <a:rPr lang="en-GB" dirty="0" smtClean="0"/>
              <a:t>is the difference between …</a:t>
            </a:r>
            <a:endParaRPr lang="en-GB" dirty="0"/>
          </a:p>
        </p:txBody>
      </p:sp>
      <p:sp>
        <p:nvSpPr>
          <p:cNvPr id="3" name="Content Placeholder 2"/>
          <p:cNvSpPr>
            <a:spLocks noGrp="1"/>
          </p:cNvSpPr>
          <p:nvPr>
            <p:ph idx="1"/>
          </p:nvPr>
        </p:nvSpPr>
        <p:spPr/>
        <p:txBody>
          <a:bodyPr>
            <a:normAutofit/>
          </a:bodyPr>
          <a:lstStyle/>
          <a:p>
            <a:pPr marL="0" indent="0">
              <a:buNone/>
            </a:pPr>
            <a:r>
              <a:rPr lang="en-GB" sz="3200" b="1" dirty="0" smtClean="0">
                <a:solidFill>
                  <a:srgbClr val="7030A0"/>
                </a:solidFill>
              </a:rPr>
              <a:t>SLA research </a:t>
            </a:r>
            <a:r>
              <a:rPr lang="en-GB" sz="3200" b="1" dirty="0" smtClean="0"/>
              <a:t>and </a:t>
            </a:r>
            <a:r>
              <a:rPr lang="en-GB" sz="3200" b="1" dirty="0" smtClean="0">
                <a:solidFill>
                  <a:srgbClr val="FF0066"/>
                </a:solidFill>
              </a:rPr>
              <a:t>Brain Studies</a:t>
            </a:r>
            <a:r>
              <a:rPr lang="en-GB" sz="3200" b="1" dirty="0" smtClean="0"/>
              <a:t>?</a:t>
            </a:r>
          </a:p>
          <a:p>
            <a:pPr marL="0" indent="0">
              <a:buNone/>
            </a:pPr>
            <a:r>
              <a:rPr lang="en-GB" sz="3200" dirty="0" smtClean="0"/>
              <a:t>Answer?</a:t>
            </a:r>
          </a:p>
          <a:p>
            <a:pPr marL="0" indent="0">
              <a:buNone/>
            </a:pPr>
            <a:endParaRPr lang="en-GB" sz="3200" dirty="0" smtClean="0"/>
          </a:p>
          <a:p>
            <a:pPr marL="0" indent="0">
              <a:buNone/>
            </a:pPr>
            <a:r>
              <a:rPr lang="en-GB" sz="2800" dirty="0">
                <a:solidFill>
                  <a:srgbClr val="000099"/>
                </a:solidFill>
              </a:rPr>
              <a:t>I think </a:t>
            </a:r>
            <a:r>
              <a:rPr lang="en-GB" sz="2800" b="1" dirty="0">
                <a:solidFill>
                  <a:srgbClr val="000099"/>
                </a:solidFill>
              </a:rPr>
              <a:t>I do know</a:t>
            </a:r>
            <a:r>
              <a:rPr lang="en-GB" sz="2800" dirty="0">
                <a:solidFill>
                  <a:srgbClr val="000099"/>
                </a:solidFill>
              </a:rPr>
              <a:t> </a:t>
            </a:r>
            <a:r>
              <a:rPr lang="en-GB" sz="2800" dirty="0" smtClean="0">
                <a:solidFill>
                  <a:srgbClr val="000099"/>
                </a:solidFill>
              </a:rPr>
              <a:t>about </a:t>
            </a:r>
            <a:r>
              <a:rPr lang="en-GB" sz="2800" dirty="0">
                <a:solidFill>
                  <a:srgbClr val="000099"/>
                </a:solidFill>
              </a:rPr>
              <a:t>the difference between SLA research and brain studies and </a:t>
            </a:r>
            <a:r>
              <a:rPr lang="en-GB" sz="2800" b="1" dirty="0">
                <a:solidFill>
                  <a:srgbClr val="000099"/>
                </a:solidFill>
              </a:rPr>
              <a:t>I do care</a:t>
            </a:r>
            <a:r>
              <a:rPr lang="en-GB" sz="2800" dirty="0">
                <a:solidFill>
                  <a:srgbClr val="000099"/>
                </a:solidFill>
              </a:rPr>
              <a:t>.  </a:t>
            </a:r>
          </a:p>
          <a:p>
            <a:pPr marL="0" indent="0">
              <a:buNone/>
            </a:pPr>
            <a:r>
              <a:rPr lang="en-GB" sz="2800" dirty="0" smtClean="0">
                <a:solidFill>
                  <a:srgbClr val="000099"/>
                </a:solidFill>
              </a:rPr>
              <a:t>Join me </a:t>
            </a:r>
            <a:r>
              <a:rPr lang="en-GB" sz="2800" dirty="0">
                <a:solidFill>
                  <a:srgbClr val="000099"/>
                </a:solidFill>
              </a:rPr>
              <a:t>in my exploration of brain studies and their implications for SLA, teaching and materials development</a:t>
            </a:r>
            <a:r>
              <a:rPr lang="en-GB" sz="2800" dirty="0" smtClean="0">
                <a:solidFill>
                  <a:srgbClr val="000099"/>
                </a:solidFill>
              </a:rPr>
              <a:t>.</a:t>
            </a:r>
            <a:endParaRPr lang="en-GB" sz="2800" b="1" dirty="0" smtClean="0">
              <a:solidFill>
                <a:srgbClr val="000099"/>
              </a:solidFill>
            </a:endParaRPr>
          </a:p>
          <a:p>
            <a:pPr marL="0" indent="0">
              <a:buNone/>
            </a:pPr>
            <a:endParaRPr lang="en-GB" sz="3200" b="1" dirty="0" smtClean="0"/>
          </a:p>
        </p:txBody>
      </p:sp>
    </p:spTree>
    <p:extLst>
      <p:ext uri="{BB962C8B-B14F-4D97-AF65-F5344CB8AC3E}">
        <p14:creationId xmlns:p14="http://schemas.microsoft.com/office/powerpoint/2010/main" val="185230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04800"/>
            <a:ext cx="8229600" cy="1035968"/>
          </a:xfrm>
        </p:spPr>
        <p:txBody>
          <a:bodyPr anchor="t"/>
          <a:lstStyle/>
          <a:p>
            <a:r>
              <a:rPr lang="en-GB" sz="2800" b="1" dirty="0" smtClean="0">
                <a:solidFill>
                  <a:srgbClr val="002060"/>
                </a:solidFill>
                <a:effectLst/>
              </a:rPr>
              <a:t>Differences between </a:t>
            </a:r>
            <a:r>
              <a:rPr lang="en-GB" sz="2800" b="1" dirty="0" smtClean="0">
                <a:solidFill>
                  <a:srgbClr val="7030A0"/>
                </a:solidFill>
                <a:effectLst/>
              </a:rPr>
              <a:t>SLA</a:t>
            </a:r>
            <a:r>
              <a:rPr lang="en-GB" sz="2800" b="1" dirty="0" smtClean="0">
                <a:solidFill>
                  <a:srgbClr val="002060"/>
                </a:solidFill>
                <a:effectLst/>
              </a:rPr>
              <a:t> and </a:t>
            </a:r>
            <a:r>
              <a:rPr lang="en-GB" sz="2800" b="1" dirty="0" smtClean="0">
                <a:solidFill>
                  <a:srgbClr val="FF0066"/>
                </a:solidFill>
                <a:effectLst/>
              </a:rPr>
              <a:t>brain studies</a:t>
            </a:r>
            <a:r>
              <a:rPr lang="en-GB" sz="2800" b="1" dirty="0" smtClean="0">
                <a:solidFill>
                  <a:srgbClr val="002060"/>
                </a:solidFill>
                <a:effectLst/>
              </a:rPr>
              <a:t>?</a:t>
            </a:r>
          </a:p>
          <a:p>
            <a:pPr marL="0" indent="0">
              <a:buNone/>
            </a:pPr>
            <a:endParaRPr lang="en-GB" dirty="0"/>
          </a:p>
        </p:txBody>
      </p:sp>
      <p:pic>
        <p:nvPicPr>
          <p:cNvPr id="12" name="Content Placeholder 11"/>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788025" y="1351579"/>
            <a:ext cx="3910788" cy="4741717"/>
          </a:xfrm>
        </p:spPr>
      </p:pic>
      <p:pic>
        <p:nvPicPr>
          <p:cNvPr id="10" name="Content Placeholder 9"/>
          <p:cNvPicPr>
            <a:picLocks noGrp="1" noChangeAspect="1"/>
          </p:cNvPicPr>
          <p:nvPr>
            <p:ph sz="quarter" idx="13"/>
          </p:nvPr>
        </p:nvPicPr>
        <p:blipFill>
          <a:blip r:embed="rId4">
            <a:extLst>
              <a:ext uri="{28A0092B-C50C-407E-A947-70E740481C1C}">
                <a14:useLocalDpi xmlns:a14="http://schemas.microsoft.com/office/drawing/2010/main" val="0"/>
              </a:ext>
            </a:extLst>
          </a:blip>
          <a:stretch>
            <a:fillRect/>
          </a:stretch>
        </p:blipFill>
        <p:spPr>
          <a:xfrm>
            <a:off x="323528" y="1772816"/>
            <a:ext cx="4069907" cy="4464496"/>
          </a:xfrm>
        </p:spPr>
      </p:pic>
      <p:cxnSp>
        <p:nvCxnSpPr>
          <p:cNvPr id="14" name="Straight Arrow Connector 13"/>
          <p:cNvCxnSpPr/>
          <p:nvPr/>
        </p:nvCxnSpPr>
        <p:spPr>
          <a:xfrm flipV="1">
            <a:off x="1763688" y="3284984"/>
            <a:ext cx="864096" cy="144016"/>
          </a:xfrm>
          <a:prstGeom prst="straightConnector1">
            <a:avLst/>
          </a:prstGeom>
          <a:ln>
            <a:solidFill>
              <a:srgbClr val="9900CC"/>
            </a:solidFill>
            <a:tailEnd type="arrow"/>
          </a:ln>
        </p:spPr>
        <p:style>
          <a:lnRef idx="3">
            <a:schemeClr val="accent6"/>
          </a:lnRef>
          <a:fillRef idx="0">
            <a:schemeClr val="accent6"/>
          </a:fillRef>
          <a:effectRef idx="2">
            <a:schemeClr val="accent6"/>
          </a:effectRef>
          <a:fontRef idx="minor">
            <a:schemeClr val="tx1"/>
          </a:fontRef>
        </p:style>
      </p:cxnSp>
      <p:cxnSp>
        <p:nvCxnSpPr>
          <p:cNvPr id="5" name="Straight Arrow Connector 4"/>
          <p:cNvCxnSpPr/>
          <p:nvPr/>
        </p:nvCxnSpPr>
        <p:spPr>
          <a:xfrm flipH="1">
            <a:off x="3995936" y="2708920"/>
            <a:ext cx="2592288" cy="576064"/>
          </a:xfrm>
          <a:prstGeom prst="straightConnector1">
            <a:avLst/>
          </a:prstGeom>
          <a:ln>
            <a:solidFill>
              <a:srgbClr val="FF0066"/>
            </a:solidFill>
            <a:tailEnd type="arrow"/>
          </a:ln>
        </p:spPr>
        <p:style>
          <a:lnRef idx="3">
            <a:schemeClr val="accent6"/>
          </a:lnRef>
          <a:fillRef idx="0">
            <a:schemeClr val="accent6"/>
          </a:fillRef>
          <a:effectRef idx="2">
            <a:schemeClr val="accent6"/>
          </a:effectRef>
          <a:fontRef idx="minor">
            <a:schemeClr val="tx1"/>
          </a:fontRef>
        </p:style>
      </p:cxnSp>
      <p:cxnSp>
        <p:nvCxnSpPr>
          <p:cNvPr id="9" name="Straight Arrow Connector 8"/>
          <p:cNvCxnSpPr/>
          <p:nvPr/>
        </p:nvCxnSpPr>
        <p:spPr>
          <a:xfrm flipH="1">
            <a:off x="3995936" y="4077072"/>
            <a:ext cx="2592288" cy="0"/>
          </a:xfrm>
          <a:prstGeom prst="straightConnector1">
            <a:avLst/>
          </a:prstGeom>
          <a:ln>
            <a:solidFill>
              <a:srgbClr val="FF0066"/>
            </a:solidFill>
            <a:tailEnd type="arrow"/>
          </a:ln>
        </p:spPr>
        <p:style>
          <a:lnRef idx="3">
            <a:schemeClr val="accent6"/>
          </a:lnRef>
          <a:fillRef idx="0">
            <a:schemeClr val="accent6"/>
          </a:fillRef>
          <a:effectRef idx="2">
            <a:schemeClr val="accent6"/>
          </a:effectRef>
          <a:fontRef idx="minor">
            <a:schemeClr val="tx1"/>
          </a:fontRef>
        </p:style>
      </p:cxnSp>
      <p:cxnSp>
        <p:nvCxnSpPr>
          <p:cNvPr id="13" name="Straight Arrow Connector 12"/>
          <p:cNvCxnSpPr/>
          <p:nvPr/>
        </p:nvCxnSpPr>
        <p:spPr>
          <a:xfrm flipH="1" flipV="1">
            <a:off x="3995936" y="4797152"/>
            <a:ext cx="3384376" cy="144016"/>
          </a:xfrm>
          <a:prstGeom prst="straightConnector1">
            <a:avLst/>
          </a:prstGeom>
          <a:ln>
            <a:solidFill>
              <a:srgbClr val="FF0066"/>
            </a:solidFill>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4037836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nSpc>
                <a:spcPct val="100000"/>
              </a:lnSpc>
            </a:pPr>
            <a:r>
              <a:rPr lang="en-GB" sz="3600" dirty="0" smtClean="0"/>
              <a:t>Some implications of  Brain Studies</a:t>
            </a:r>
            <a:br>
              <a:rPr lang="en-GB" sz="3600" dirty="0" smtClean="0"/>
            </a:br>
            <a:r>
              <a:rPr lang="en-GB" sz="3600" dirty="0" smtClean="0"/>
              <a:t>for Materials Development</a:t>
            </a:r>
            <a:endParaRPr lang="en-GB" sz="3600" dirty="0"/>
          </a:p>
        </p:txBody>
      </p:sp>
      <p:sp>
        <p:nvSpPr>
          <p:cNvPr id="6" name="Content Placeholder 5"/>
          <p:cNvSpPr>
            <a:spLocks noGrp="1"/>
          </p:cNvSpPr>
          <p:nvPr>
            <p:ph sz="half" idx="2"/>
          </p:nvPr>
        </p:nvSpPr>
        <p:spPr>
          <a:xfrm>
            <a:off x="5148064" y="1600200"/>
            <a:ext cx="3538736" cy="4525963"/>
          </a:xfrm>
        </p:spPr>
        <p:txBody>
          <a:bodyPr>
            <a:normAutofit fontScale="92500"/>
          </a:bodyPr>
          <a:lstStyle/>
          <a:p>
            <a:pPr marL="0" indent="0">
              <a:buNone/>
            </a:pPr>
            <a:r>
              <a:rPr lang="en-GB" sz="2600" b="1" dirty="0" smtClean="0">
                <a:solidFill>
                  <a:srgbClr val="0000FF"/>
                </a:solidFill>
              </a:rPr>
              <a:t>Materials should encourage affective engagement as well as cognitive involvement.</a:t>
            </a:r>
          </a:p>
          <a:p>
            <a:pPr marL="0" indent="0">
              <a:buNone/>
            </a:pPr>
            <a:r>
              <a:rPr lang="en-GB" b="1" dirty="0" smtClean="0">
                <a:solidFill>
                  <a:srgbClr val="002060"/>
                </a:solidFill>
              </a:rPr>
              <a:t>e.g. </a:t>
            </a:r>
          </a:p>
          <a:p>
            <a:pPr marL="0" indent="0">
              <a:buNone/>
            </a:pPr>
            <a:r>
              <a:rPr lang="en-GB" b="1" dirty="0">
                <a:solidFill>
                  <a:srgbClr val="002060"/>
                </a:solidFill>
              </a:rPr>
              <a:t>a</a:t>
            </a:r>
            <a:r>
              <a:rPr lang="en-GB" b="1" dirty="0" smtClean="0">
                <a:solidFill>
                  <a:srgbClr val="002060"/>
                </a:solidFill>
              </a:rPr>
              <a:t>ppeal</a:t>
            </a:r>
          </a:p>
          <a:p>
            <a:pPr marL="0" indent="0">
              <a:buNone/>
            </a:pPr>
            <a:r>
              <a:rPr lang="en-GB" b="1" dirty="0">
                <a:solidFill>
                  <a:srgbClr val="002060"/>
                </a:solidFill>
              </a:rPr>
              <a:t>f</a:t>
            </a:r>
            <a:r>
              <a:rPr lang="en-GB" b="1" dirty="0" smtClean="0">
                <a:solidFill>
                  <a:srgbClr val="002060"/>
                </a:solidFill>
              </a:rPr>
              <a:t>un</a:t>
            </a:r>
          </a:p>
          <a:p>
            <a:pPr marL="0" indent="0">
              <a:buNone/>
            </a:pPr>
            <a:r>
              <a:rPr lang="en-GB" b="1" dirty="0" smtClean="0">
                <a:solidFill>
                  <a:srgbClr val="002060"/>
                </a:solidFill>
              </a:rPr>
              <a:t>play</a:t>
            </a:r>
            <a:endParaRPr lang="en-GB" b="1" dirty="0" smtClean="0">
              <a:solidFill>
                <a:srgbClr val="002060"/>
              </a:solidFill>
            </a:endParaRPr>
          </a:p>
          <a:p>
            <a:pPr marL="0" indent="0">
              <a:buNone/>
            </a:pPr>
            <a:r>
              <a:rPr lang="en-GB" b="1" dirty="0">
                <a:solidFill>
                  <a:srgbClr val="002060"/>
                </a:solidFill>
              </a:rPr>
              <a:t>g</a:t>
            </a:r>
            <a:r>
              <a:rPr lang="en-GB" b="1" dirty="0" smtClean="0">
                <a:solidFill>
                  <a:srgbClr val="002060"/>
                </a:solidFill>
              </a:rPr>
              <a:t>oal</a:t>
            </a:r>
          </a:p>
          <a:p>
            <a:pPr marL="0" indent="0">
              <a:buNone/>
            </a:pPr>
            <a:r>
              <a:rPr lang="en-GB" b="1" dirty="0" smtClean="0">
                <a:solidFill>
                  <a:srgbClr val="002060"/>
                </a:solidFill>
              </a:rPr>
              <a:t>self-esteem</a:t>
            </a:r>
          </a:p>
          <a:p>
            <a:pPr marL="0" indent="0">
              <a:buNone/>
            </a:pPr>
            <a:r>
              <a:rPr lang="en-GB" b="1" dirty="0" smtClean="0">
                <a:solidFill>
                  <a:srgbClr val="002060"/>
                </a:solidFill>
              </a:rPr>
              <a:t>confidence</a:t>
            </a:r>
            <a:endParaRPr lang="en-GB" b="1" dirty="0">
              <a:solidFill>
                <a:srgbClr val="002060"/>
              </a:solidFill>
            </a:endParaRPr>
          </a:p>
          <a:p>
            <a:pPr marL="0" indent="0">
              <a:buNone/>
            </a:pPr>
            <a:endParaRPr lang="en-GB" b="1" dirty="0" smtClean="0">
              <a:solidFill>
                <a:srgbClr val="0000FF"/>
              </a:solidFill>
            </a:endParaRPr>
          </a:p>
          <a:p>
            <a:pPr marL="0" indent="0">
              <a:buNone/>
            </a:pPr>
            <a:endParaRPr lang="en-GB" sz="2000" dirty="0"/>
          </a:p>
          <a:p>
            <a:pPr marL="0" indent="0">
              <a:buNone/>
            </a:pPr>
            <a:endParaRPr lang="en-GB" dirty="0"/>
          </a:p>
        </p:txBody>
      </p:sp>
      <p:sp>
        <p:nvSpPr>
          <p:cNvPr id="7" name="Content Placeholder 6"/>
          <p:cNvSpPr>
            <a:spLocks noGrp="1"/>
          </p:cNvSpPr>
          <p:nvPr>
            <p:ph sz="quarter" idx="13"/>
          </p:nvPr>
        </p:nvSpPr>
        <p:spPr/>
        <p:txBody>
          <a:bodyPr>
            <a:normAutofit fontScale="92500" lnSpcReduction="20000"/>
          </a:bodyPr>
          <a:lstStyle/>
          <a:p>
            <a:pPr marL="457200" indent="-457200">
              <a:buFont typeface="Arial" pitchFamily="34" charset="0"/>
              <a:buAutoNum type="arabicPeriod"/>
            </a:pPr>
            <a:r>
              <a:rPr lang="en-GB" sz="2600" b="1" dirty="0" smtClean="0">
                <a:solidFill>
                  <a:srgbClr val="FF0066"/>
                </a:solidFill>
              </a:rPr>
              <a:t>We </a:t>
            </a:r>
            <a:r>
              <a:rPr lang="en-GB" sz="2600" b="1" dirty="0">
                <a:solidFill>
                  <a:srgbClr val="FF0066"/>
                </a:solidFill>
              </a:rPr>
              <a:t>feel, therefore we learn </a:t>
            </a:r>
            <a:endParaRPr lang="en-GB" sz="2600" b="1" dirty="0" smtClean="0">
              <a:solidFill>
                <a:srgbClr val="FF0066"/>
              </a:solidFill>
            </a:endParaRPr>
          </a:p>
          <a:p>
            <a:pPr marL="0" indent="0">
              <a:buNone/>
            </a:pPr>
            <a:r>
              <a:rPr lang="en-GB" dirty="0" smtClean="0"/>
              <a:t>– </a:t>
            </a:r>
            <a:r>
              <a:rPr lang="en-GB" dirty="0">
                <a:solidFill>
                  <a:srgbClr val="002060"/>
                </a:solidFill>
              </a:rPr>
              <a:t>Evidence of the pervasive  </a:t>
            </a:r>
            <a:r>
              <a:rPr lang="en-GB" dirty="0" smtClean="0">
                <a:solidFill>
                  <a:srgbClr val="002060"/>
                </a:solidFill>
              </a:rPr>
              <a:t>influence </a:t>
            </a:r>
            <a:r>
              <a:rPr lang="en-GB" dirty="0">
                <a:solidFill>
                  <a:srgbClr val="002060"/>
                </a:solidFill>
              </a:rPr>
              <a:t>of the </a:t>
            </a:r>
            <a:r>
              <a:rPr lang="en-GB" dirty="0" smtClean="0">
                <a:solidFill>
                  <a:srgbClr val="002060"/>
                </a:solidFill>
              </a:rPr>
              <a:t>affect on </a:t>
            </a:r>
            <a:r>
              <a:rPr lang="en-GB" dirty="0">
                <a:solidFill>
                  <a:srgbClr val="002060"/>
                </a:solidFill>
              </a:rPr>
              <a:t>memory formation, retention and recall. </a:t>
            </a:r>
          </a:p>
          <a:p>
            <a:pPr marL="438150" indent="0">
              <a:buNone/>
            </a:pPr>
            <a:r>
              <a:rPr lang="en-GB" sz="1900" dirty="0">
                <a:solidFill>
                  <a:schemeClr val="accent4">
                    <a:lumMod val="75000"/>
                  </a:schemeClr>
                </a:solidFill>
              </a:rPr>
              <a:t>e.g. </a:t>
            </a:r>
            <a:r>
              <a:rPr lang="en-GB" sz="1900" dirty="0" err="1">
                <a:solidFill>
                  <a:schemeClr val="accent4">
                    <a:lumMod val="75000"/>
                  </a:schemeClr>
                </a:solidFill>
              </a:rPr>
              <a:t>Immordino</a:t>
            </a:r>
            <a:r>
              <a:rPr lang="en-GB" sz="1900" dirty="0">
                <a:solidFill>
                  <a:schemeClr val="accent4">
                    <a:lumMod val="75000"/>
                  </a:schemeClr>
                </a:solidFill>
              </a:rPr>
              <a:t>-Yang, M. H. &amp; </a:t>
            </a:r>
            <a:r>
              <a:rPr lang="en-GB" sz="1900" dirty="0" err="1">
                <a:solidFill>
                  <a:schemeClr val="accent4">
                    <a:lumMod val="75000"/>
                  </a:schemeClr>
                </a:solidFill>
              </a:rPr>
              <a:t>Damasio</a:t>
            </a:r>
            <a:r>
              <a:rPr lang="en-GB" sz="1900" dirty="0">
                <a:solidFill>
                  <a:schemeClr val="accent4">
                    <a:lumMod val="75000"/>
                  </a:schemeClr>
                </a:solidFill>
              </a:rPr>
              <a:t>, A. (2007). </a:t>
            </a:r>
          </a:p>
          <a:p>
            <a:pPr marL="0" indent="0">
              <a:buNone/>
            </a:pPr>
            <a:endParaRPr lang="en-GB" sz="900" dirty="0"/>
          </a:p>
          <a:p>
            <a:pPr marL="0" indent="0">
              <a:buNone/>
            </a:pPr>
            <a:r>
              <a:rPr lang="en-GB" sz="2200" dirty="0">
                <a:solidFill>
                  <a:srgbClr val="660066"/>
                </a:solidFill>
              </a:rPr>
              <a:t>“Although many of us may think of ourselves as thinking creatures that feel, biologically we are feeling creatures that think” </a:t>
            </a:r>
          </a:p>
          <a:p>
            <a:pPr marL="0" indent="0" algn="r">
              <a:buNone/>
            </a:pPr>
            <a:r>
              <a:rPr lang="en-GB" sz="1700" dirty="0">
                <a:solidFill>
                  <a:srgbClr val="660066"/>
                </a:solidFill>
              </a:rPr>
              <a:t>― Jill </a:t>
            </a:r>
            <a:r>
              <a:rPr lang="en-GB" sz="1700" dirty="0" err="1">
                <a:solidFill>
                  <a:srgbClr val="660066"/>
                </a:solidFill>
              </a:rPr>
              <a:t>Bolte</a:t>
            </a:r>
            <a:r>
              <a:rPr lang="en-GB" sz="1700" dirty="0">
                <a:solidFill>
                  <a:srgbClr val="660066"/>
                </a:solidFill>
              </a:rPr>
              <a:t> Taylor  2009 ‘My Stroke of Insight: A Brain Scientist's Personal Journey</a:t>
            </a:r>
            <a:r>
              <a:rPr lang="en-GB" sz="1700" dirty="0" smtClean="0">
                <a:solidFill>
                  <a:srgbClr val="660066"/>
                </a:solidFill>
              </a:rPr>
              <a:t>’</a:t>
            </a:r>
            <a:endParaRPr lang="en-GB" sz="1700" dirty="0">
              <a:solidFill>
                <a:srgbClr val="660066"/>
              </a:solidFill>
            </a:endParaRPr>
          </a:p>
        </p:txBody>
      </p:sp>
      <p:sp>
        <p:nvSpPr>
          <p:cNvPr id="9" name="Right Arrow 8"/>
          <p:cNvSpPr/>
          <p:nvPr/>
        </p:nvSpPr>
        <p:spPr>
          <a:xfrm>
            <a:off x="4355976" y="3284984"/>
            <a:ext cx="648072" cy="504056"/>
          </a:xfrm>
          <a:prstGeom prst="rightArrow">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Chevron 1"/>
          <p:cNvSpPr/>
          <p:nvPr/>
        </p:nvSpPr>
        <p:spPr>
          <a:xfrm>
            <a:off x="6696236" y="4197072"/>
            <a:ext cx="504056" cy="576064"/>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 name="TextBox 2"/>
          <p:cNvSpPr txBox="1"/>
          <p:nvPr/>
        </p:nvSpPr>
        <p:spPr>
          <a:xfrm>
            <a:off x="7200292" y="3770744"/>
            <a:ext cx="1620180" cy="1754326"/>
          </a:xfrm>
          <a:prstGeom prst="rect">
            <a:avLst/>
          </a:prstGeom>
          <a:noFill/>
        </p:spPr>
        <p:txBody>
          <a:bodyPr wrap="square" rtlCol="0">
            <a:spAutoFit/>
          </a:bodyPr>
          <a:lstStyle/>
          <a:p>
            <a:r>
              <a:rPr lang="en-GB" dirty="0" smtClean="0"/>
              <a:t>Pleasure; </a:t>
            </a:r>
            <a:endParaRPr lang="en-GB" dirty="0" smtClean="0"/>
          </a:p>
          <a:p>
            <a:r>
              <a:rPr lang="en-GB" dirty="0"/>
              <a:t>P</a:t>
            </a:r>
            <a:r>
              <a:rPr lang="en-GB" dirty="0" smtClean="0"/>
              <a:t>ositive reinforce-</a:t>
            </a:r>
            <a:r>
              <a:rPr lang="en-GB" dirty="0" err="1" smtClean="0"/>
              <a:t>ment</a:t>
            </a:r>
            <a:r>
              <a:rPr lang="en-GB" dirty="0" smtClean="0"/>
              <a:t>; </a:t>
            </a:r>
          </a:p>
          <a:p>
            <a:r>
              <a:rPr lang="en-GB" dirty="0" smtClean="0"/>
              <a:t>Autonomous learning</a:t>
            </a:r>
            <a:endParaRPr lang="en-GB" dirty="0"/>
          </a:p>
        </p:txBody>
      </p:sp>
    </p:spTree>
    <p:extLst>
      <p:ext uri="{BB962C8B-B14F-4D97-AF65-F5344CB8AC3E}">
        <p14:creationId xmlns:p14="http://schemas.microsoft.com/office/powerpoint/2010/main" val="1670498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nSpc>
                <a:spcPct val="100000"/>
              </a:lnSpc>
            </a:pPr>
            <a:r>
              <a:rPr lang="en-GB" sz="3600" dirty="0" smtClean="0"/>
              <a:t>Some implications of  Brain Studies</a:t>
            </a:r>
            <a:br>
              <a:rPr lang="en-GB" sz="3600" dirty="0" smtClean="0"/>
            </a:br>
            <a:r>
              <a:rPr lang="en-GB" sz="3600" dirty="0" smtClean="0"/>
              <a:t>for Materials Development</a:t>
            </a:r>
            <a:endParaRPr lang="en-GB" sz="3600" dirty="0"/>
          </a:p>
        </p:txBody>
      </p:sp>
      <p:sp>
        <p:nvSpPr>
          <p:cNvPr id="6" name="Content Placeholder 5"/>
          <p:cNvSpPr>
            <a:spLocks noGrp="1"/>
          </p:cNvSpPr>
          <p:nvPr>
            <p:ph sz="half" idx="2"/>
          </p:nvPr>
        </p:nvSpPr>
        <p:spPr>
          <a:xfrm>
            <a:off x="5032584" y="1860247"/>
            <a:ext cx="3538736" cy="4525963"/>
          </a:xfrm>
        </p:spPr>
        <p:txBody>
          <a:bodyPr>
            <a:normAutofit fontScale="92500"/>
          </a:bodyPr>
          <a:lstStyle/>
          <a:p>
            <a:pPr marL="0" indent="0">
              <a:buNone/>
            </a:pPr>
            <a:r>
              <a:rPr lang="en-GB" sz="2600" b="1" dirty="0" smtClean="0">
                <a:solidFill>
                  <a:srgbClr val="0000FF"/>
                </a:solidFill>
              </a:rPr>
              <a:t>Materials should encourage multi-dimensional processing</a:t>
            </a:r>
          </a:p>
          <a:p>
            <a:pPr marL="0" indent="0">
              <a:buNone/>
            </a:pPr>
            <a:r>
              <a:rPr lang="en-GB" b="1" dirty="0" smtClean="0">
                <a:solidFill>
                  <a:srgbClr val="002060"/>
                </a:solidFill>
              </a:rPr>
              <a:t>e.g. </a:t>
            </a:r>
          </a:p>
          <a:p>
            <a:pPr marL="0" indent="0">
              <a:buNone/>
            </a:pPr>
            <a:r>
              <a:rPr lang="en-GB" b="1" dirty="0" smtClean="0">
                <a:solidFill>
                  <a:srgbClr val="002060"/>
                </a:solidFill>
              </a:rPr>
              <a:t>Visualising</a:t>
            </a:r>
          </a:p>
          <a:p>
            <a:pPr marL="0" indent="0">
              <a:buNone/>
            </a:pPr>
            <a:r>
              <a:rPr lang="en-GB" b="1" dirty="0" smtClean="0">
                <a:solidFill>
                  <a:srgbClr val="002060"/>
                </a:solidFill>
              </a:rPr>
              <a:t>Hearing </a:t>
            </a:r>
          </a:p>
          <a:p>
            <a:pPr marL="0" indent="0">
              <a:buNone/>
            </a:pPr>
            <a:r>
              <a:rPr lang="en-GB" b="1" dirty="0" smtClean="0">
                <a:solidFill>
                  <a:srgbClr val="002060"/>
                </a:solidFill>
              </a:rPr>
              <a:t>Tasting</a:t>
            </a:r>
          </a:p>
          <a:p>
            <a:pPr marL="0" indent="0">
              <a:buNone/>
            </a:pPr>
            <a:r>
              <a:rPr lang="en-GB" b="1" dirty="0" smtClean="0">
                <a:solidFill>
                  <a:srgbClr val="002060"/>
                </a:solidFill>
              </a:rPr>
              <a:t>Smelling</a:t>
            </a:r>
          </a:p>
          <a:p>
            <a:pPr marL="0" indent="0">
              <a:buNone/>
            </a:pPr>
            <a:r>
              <a:rPr lang="en-GB" b="1" dirty="0" smtClean="0">
                <a:solidFill>
                  <a:srgbClr val="002060"/>
                </a:solidFill>
              </a:rPr>
              <a:t>Touching</a:t>
            </a:r>
            <a:endParaRPr lang="en-GB" b="1" dirty="0">
              <a:solidFill>
                <a:srgbClr val="002060"/>
              </a:solidFill>
            </a:endParaRPr>
          </a:p>
          <a:p>
            <a:pPr marL="0" indent="0">
              <a:buNone/>
            </a:pPr>
            <a:r>
              <a:rPr lang="en-GB" b="1" dirty="0" smtClean="0">
                <a:solidFill>
                  <a:srgbClr val="002060"/>
                </a:solidFill>
              </a:rPr>
              <a:t>Thinking</a:t>
            </a:r>
          </a:p>
          <a:p>
            <a:pPr marL="0" indent="0">
              <a:buNone/>
            </a:pPr>
            <a:r>
              <a:rPr lang="en-GB" b="1" dirty="0" smtClean="0">
                <a:solidFill>
                  <a:srgbClr val="002060"/>
                </a:solidFill>
              </a:rPr>
              <a:t>Feeling</a:t>
            </a:r>
            <a:endParaRPr lang="en-GB" sz="2000" dirty="0"/>
          </a:p>
          <a:p>
            <a:pPr marL="0" indent="0">
              <a:buNone/>
            </a:pPr>
            <a:endParaRPr lang="en-GB" dirty="0"/>
          </a:p>
        </p:txBody>
      </p:sp>
      <p:sp>
        <p:nvSpPr>
          <p:cNvPr id="7" name="Content Placeholder 6"/>
          <p:cNvSpPr>
            <a:spLocks noGrp="1"/>
          </p:cNvSpPr>
          <p:nvPr>
            <p:ph sz="quarter" idx="13"/>
          </p:nvPr>
        </p:nvSpPr>
        <p:spPr/>
        <p:txBody>
          <a:bodyPr>
            <a:normAutofit/>
          </a:bodyPr>
          <a:lstStyle/>
          <a:p>
            <a:pPr marL="514350" indent="-514350">
              <a:buClr>
                <a:srgbClr val="FF0066"/>
              </a:buClr>
              <a:buFont typeface="+mj-lt"/>
              <a:buAutoNum type="arabicPeriod" startAt="2"/>
              <a:tabLst>
                <a:tab pos="438150" algn="l"/>
              </a:tabLst>
            </a:pPr>
            <a:r>
              <a:rPr lang="en-GB" dirty="0" smtClean="0">
                <a:solidFill>
                  <a:srgbClr val="FF0066"/>
                </a:solidFill>
              </a:rPr>
              <a:t>Multi-dimensionality </a:t>
            </a:r>
            <a:r>
              <a:rPr lang="en-GB" dirty="0">
                <a:solidFill>
                  <a:srgbClr val="FF0066"/>
                </a:solidFill>
              </a:rPr>
              <a:t>of mental </a:t>
            </a:r>
            <a:r>
              <a:rPr lang="en-GB" dirty="0" smtClean="0">
                <a:solidFill>
                  <a:srgbClr val="FF0066"/>
                </a:solidFill>
              </a:rPr>
              <a:t>representation </a:t>
            </a:r>
          </a:p>
          <a:p>
            <a:pPr marL="0" indent="0">
              <a:buNone/>
              <a:tabLst>
                <a:tab pos="438150" algn="l"/>
              </a:tabLst>
            </a:pPr>
            <a:r>
              <a:rPr lang="en-GB" sz="2800" dirty="0" smtClean="0">
                <a:solidFill>
                  <a:srgbClr val="FF0066"/>
                </a:solidFill>
              </a:rPr>
              <a:t> </a:t>
            </a:r>
            <a:endParaRPr lang="en-GB" sz="2800" dirty="0">
              <a:solidFill>
                <a:srgbClr val="FF0066"/>
              </a:solidFill>
            </a:endParaRPr>
          </a:p>
        </p:txBody>
      </p:sp>
      <p:sp>
        <p:nvSpPr>
          <p:cNvPr id="9" name="Right Arrow 8"/>
          <p:cNvSpPr/>
          <p:nvPr/>
        </p:nvSpPr>
        <p:spPr>
          <a:xfrm>
            <a:off x="4355976" y="3284984"/>
            <a:ext cx="648072" cy="504056"/>
          </a:xfrm>
          <a:prstGeom prst="rightArrow">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584" y="2492896"/>
            <a:ext cx="3302916" cy="3960440"/>
          </a:xfrm>
          <a:prstGeom prst="rect">
            <a:avLst/>
          </a:prstGeom>
        </p:spPr>
      </p:pic>
    </p:spTree>
    <p:extLst>
      <p:ext uri="{BB962C8B-B14F-4D97-AF65-F5344CB8AC3E}">
        <p14:creationId xmlns:p14="http://schemas.microsoft.com/office/powerpoint/2010/main" val="228965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3568" y="332656"/>
            <a:ext cx="7498080" cy="1426170"/>
          </a:xfrm>
        </p:spPr>
        <p:txBody>
          <a:bodyPr anchor="t">
            <a:normAutofit/>
          </a:bodyPr>
          <a:lstStyle/>
          <a:p>
            <a:pPr lvl="0">
              <a:lnSpc>
                <a:spcPct val="100000"/>
              </a:lnSpc>
              <a:spcBef>
                <a:spcPct val="20000"/>
              </a:spcBef>
            </a:pPr>
            <a:r>
              <a:rPr lang="en-GB" sz="3200" b="0" dirty="0" smtClean="0">
                <a:effectLst/>
              </a:rPr>
              <a:t>Material 1: </a:t>
            </a:r>
            <a:r>
              <a:rPr lang="en-GB" sz="3600" dirty="0" smtClean="0">
                <a:solidFill>
                  <a:srgbClr val="7030A0"/>
                </a:solidFill>
                <a:effectLst/>
              </a:rPr>
              <a:t>Wedding in Hawaii</a:t>
            </a:r>
            <a:br>
              <a:rPr lang="en-GB" sz="3600" dirty="0" smtClean="0">
                <a:solidFill>
                  <a:srgbClr val="7030A0"/>
                </a:solidFill>
                <a:effectLst/>
              </a:rPr>
            </a:br>
            <a:r>
              <a:rPr lang="en-GB" sz="2000" b="0" dirty="0">
                <a:latin typeface="Century Gothic"/>
              </a:rPr>
              <a:t>Young </a:t>
            </a:r>
            <a:r>
              <a:rPr lang="en-GB" sz="2000" b="0" dirty="0" smtClean="0">
                <a:latin typeface="Century Gothic"/>
              </a:rPr>
              <a:t>EFL adults      Intermediate level</a:t>
            </a:r>
            <a:endParaRPr lang="en-GB" dirty="0">
              <a:solidFill>
                <a:srgbClr val="FF5050"/>
              </a:solidFill>
              <a:effectLst/>
            </a:endParaRPr>
          </a:p>
        </p:txBody>
      </p:sp>
      <p:sp>
        <p:nvSpPr>
          <p:cNvPr id="8" name="Content Placeholder 7"/>
          <p:cNvSpPr>
            <a:spLocks noGrp="1"/>
          </p:cNvSpPr>
          <p:nvPr>
            <p:ph idx="1"/>
          </p:nvPr>
        </p:nvSpPr>
        <p:spPr>
          <a:xfrm>
            <a:off x="1435608" y="1988840"/>
            <a:ext cx="7498080" cy="4259560"/>
          </a:xfrm>
        </p:spPr>
        <p:txBody>
          <a:bodyPr/>
          <a:lstStyle/>
          <a:p>
            <a:pPr marL="596646" indent="-514350">
              <a:buFont typeface="+mj-lt"/>
              <a:buAutoNum type="arabicPeriod"/>
            </a:pPr>
            <a:r>
              <a:rPr lang="en-GB" dirty="0" smtClean="0">
                <a:solidFill>
                  <a:schemeClr val="tx1"/>
                </a:solidFill>
              </a:rPr>
              <a:t>Listen to your teacher read a text.  </a:t>
            </a:r>
          </a:p>
          <a:p>
            <a:pPr marL="627063" indent="-3175">
              <a:buNone/>
            </a:pPr>
            <a:r>
              <a:rPr lang="en-GB" dirty="0" smtClean="0">
                <a:solidFill>
                  <a:schemeClr val="tx1"/>
                </a:solidFill>
              </a:rPr>
              <a:t>Take notes.</a:t>
            </a:r>
          </a:p>
          <a:p>
            <a:pPr marL="596646" indent="-514350">
              <a:buFont typeface="+mj-lt"/>
              <a:buAutoNum type="arabicPeriod" startAt="2"/>
            </a:pPr>
            <a:r>
              <a:rPr lang="en-GB" dirty="0" smtClean="0">
                <a:solidFill>
                  <a:schemeClr val="tx1"/>
                </a:solidFill>
              </a:rPr>
              <a:t>Listen to the teacher read the text again.  Add to your notes.</a:t>
            </a:r>
          </a:p>
          <a:p>
            <a:pPr marL="596646" indent="-514350">
              <a:buFont typeface="+mj-lt"/>
              <a:buAutoNum type="arabicPeriod" startAt="2"/>
            </a:pPr>
            <a:r>
              <a:rPr lang="en-GB" dirty="0" smtClean="0">
                <a:solidFill>
                  <a:schemeClr val="tx1"/>
                </a:solidFill>
              </a:rPr>
              <a:t>Form groups.  Try to reconstruct the passage.</a:t>
            </a:r>
          </a:p>
          <a:p>
            <a:pPr marL="596646" indent="-514350">
              <a:buFont typeface="+mj-lt"/>
              <a:buAutoNum type="arabicPeriod" startAt="2"/>
            </a:pPr>
            <a:r>
              <a:rPr lang="en-GB" dirty="0" smtClean="0">
                <a:solidFill>
                  <a:schemeClr val="tx1"/>
                </a:solidFill>
              </a:rPr>
              <a:t>Compare your reconstructed passage with the original passage.</a:t>
            </a:r>
          </a:p>
        </p:txBody>
      </p:sp>
    </p:spTree>
    <p:extLst>
      <p:ext uri="{BB962C8B-B14F-4D97-AF65-F5344CB8AC3E}">
        <p14:creationId xmlns:p14="http://schemas.microsoft.com/office/powerpoint/2010/main" val="114442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498080" cy="648072"/>
          </a:xfrm>
        </p:spPr>
        <p:txBody>
          <a:bodyPr>
            <a:normAutofit fontScale="90000"/>
          </a:bodyPr>
          <a:lstStyle/>
          <a:p>
            <a:r>
              <a:rPr lang="en-GB" sz="2400" b="0" dirty="0"/>
              <a:t>Material 1: </a:t>
            </a:r>
            <a:r>
              <a:rPr lang="en-GB" sz="2800" dirty="0">
                <a:solidFill>
                  <a:srgbClr val="7030A0"/>
                </a:solidFill>
              </a:rPr>
              <a:t>Wedding in Hawaii</a:t>
            </a:r>
            <a:endParaRPr lang="en-GB" sz="3100" dirty="0">
              <a:solidFill>
                <a:srgbClr val="7030A0"/>
              </a:solidFill>
            </a:endParaRPr>
          </a:p>
        </p:txBody>
      </p:sp>
      <p:sp>
        <p:nvSpPr>
          <p:cNvPr id="3" name="Content Placeholder 2"/>
          <p:cNvSpPr>
            <a:spLocks noGrp="1"/>
          </p:cNvSpPr>
          <p:nvPr>
            <p:ph idx="1"/>
          </p:nvPr>
        </p:nvSpPr>
        <p:spPr>
          <a:xfrm>
            <a:off x="971600" y="1196752"/>
            <a:ext cx="7498080" cy="5328592"/>
          </a:xfrm>
        </p:spPr>
        <p:txBody>
          <a:bodyPr>
            <a:noAutofit/>
          </a:bodyPr>
          <a:lstStyle/>
          <a:p>
            <a:pPr marL="82296" indent="0">
              <a:buNone/>
            </a:pPr>
            <a:r>
              <a:rPr lang="en-GB" sz="1600" dirty="0">
                <a:solidFill>
                  <a:schemeClr val="tx1"/>
                </a:solidFill>
              </a:rPr>
              <a:t>Are you looking for a wedding with a difference?  How about Hawaii?  </a:t>
            </a:r>
          </a:p>
          <a:p>
            <a:pPr marL="82296" indent="0">
              <a:buNone/>
            </a:pPr>
            <a:r>
              <a:rPr lang="en-GB" sz="1600" dirty="0">
                <a:solidFill>
                  <a:schemeClr val="tx1"/>
                </a:solidFill>
              </a:rPr>
              <a:t>Hawaii is a place where thousands of couples get married each year</a:t>
            </a:r>
            <a:r>
              <a:rPr lang="en-GB" sz="1600" dirty="0" smtClean="0">
                <a:solidFill>
                  <a:schemeClr val="tx1"/>
                </a:solidFill>
              </a:rPr>
              <a:t>.</a:t>
            </a:r>
          </a:p>
          <a:p>
            <a:pPr marL="82296" indent="0">
              <a:buNone/>
            </a:pPr>
            <a:r>
              <a:rPr lang="en-GB" sz="1600" dirty="0" smtClean="0">
                <a:solidFill>
                  <a:schemeClr val="tx1"/>
                </a:solidFill>
              </a:rPr>
              <a:t>You can get married in a zoological garden, </a:t>
            </a:r>
          </a:p>
          <a:p>
            <a:pPr marL="1792288" indent="0">
              <a:buNone/>
            </a:pPr>
            <a:r>
              <a:rPr lang="en-GB" sz="1600" dirty="0" smtClean="0">
                <a:solidFill>
                  <a:schemeClr val="tx1"/>
                </a:solidFill>
              </a:rPr>
              <a:t>where there is a chapel by the sea.  </a:t>
            </a:r>
          </a:p>
          <a:p>
            <a:pPr marL="82296" indent="0">
              <a:buNone/>
            </a:pPr>
            <a:r>
              <a:rPr lang="en-GB" sz="1600" dirty="0" smtClean="0">
                <a:solidFill>
                  <a:schemeClr val="tx1"/>
                </a:solidFill>
              </a:rPr>
              <a:t>Or you can choose a volcanic crater, </a:t>
            </a:r>
          </a:p>
          <a:p>
            <a:pPr marL="1792288" indent="0">
              <a:buNone/>
            </a:pPr>
            <a:r>
              <a:rPr lang="en-GB" sz="1600" dirty="0" smtClean="0">
                <a:solidFill>
                  <a:schemeClr val="tx1"/>
                </a:solidFill>
              </a:rPr>
              <a:t>where the service is held in a helicopter.</a:t>
            </a:r>
          </a:p>
          <a:p>
            <a:pPr marL="82296" indent="0">
              <a:buNone/>
            </a:pPr>
            <a:r>
              <a:rPr lang="en-GB" sz="1600" dirty="0" smtClean="0">
                <a:solidFill>
                  <a:schemeClr val="tx1"/>
                </a:solidFill>
              </a:rPr>
              <a:t>Or you can do it on a tennis court, </a:t>
            </a:r>
          </a:p>
          <a:p>
            <a:pPr marL="1800225" indent="0">
              <a:buNone/>
            </a:pPr>
            <a:r>
              <a:rPr lang="en-GB" sz="1600" dirty="0" smtClean="0">
                <a:solidFill>
                  <a:schemeClr val="tx1"/>
                </a:solidFill>
              </a:rPr>
              <a:t>where the minister calls out “Love-all”.</a:t>
            </a:r>
          </a:p>
          <a:p>
            <a:pPr marL="82296" indent="0">
              <a:buNone/>
            </a:pPr>
            <a:r>
              <a:rPr lang="en-GB" sz="1600" dirty="0" smtClean="0">
                <a:solidFill>
                  <a:schemeClr val="tx1"/>
                </a:solidFill>
              </a:rPr>
              <a:t>Or you can choose underwater in a submarine, </a:t>
            </a:r>
          </a:p>
          <a:p>
            <a:pPr marL="1800225" indent="0">
              <a:buNone/>
            </a:pPr>
            <a:r>
              <a:rPr lang="en-GB" sz="1600" dirty="0" smtClean="0">
                <a:solidFill>
                  <a:schemeClr val="tx1"/>
                </a:solidFill>
              </a:rPr>
              <a:t>where you are surrounded by tropical fish.</a:t>
            </a:r>
          </a:p>
          <a:p>
            <a:pPr marL="82296" indent="0">
              <a:buNone/>
            </a:pPr>
            <a:r>
              <a:rPr lang="en-GB" sz="1600" dirty="0" smtClean="0">
                <a:solidFill>
                  <a:schemeClr val="tx1"/>
                </a:solidFill>
              </a:rPr>
              <a:t>Or you can get married in the sky, </a:t>
            </a:r>
          </a:p>
          <a:p>
            <a:pPr marL="1800225" indent="0">
              <a:buNone/>
            </a:pPr>
            <a:r>
              <a:rPr lang="en-GB" sz="1600" dirty="0" smtClean="0">
                <a:solidFill>
                  <a:schemeClr val="tx1"/>
                </a:solidFill>
              </a:rPr>
              <a:t>where the service is held with everyone in parachutes.</a:t>
            </a:r>
          </a:p>
          <a:p>
            <a:pPr marL="82296" indent="0">
              <a:buNone/>
            </a:pPr>
            <a:r>
              <a:rPr lang="en-GB" sz="1600" dirty="0" smtClean="0">
                <a:solidFill>
                  <a:schemeClr val="tx1"/>
                </a:solidFill>
              </a:rPr>
              <a:t>And  there are different times when you can get married.</a:t>
            </a:r>
          </a:p>
          <a:p>
            <a:pPr marL="82296" indent="0">
              <a:buNone/>
            </a:pPr>
            <a:r>
              <a:rPr lang="en-GB" sz="1600" dirty="0" smtClean="0">
                <a:solidFill>
                  <a:schemeClr val="tx1"/>
                </a:solidFill>
              </a:rPr>
              <a:t>You can get married at dawn </a:t>
            </a:r>
          </a:p>
          <a:p>
            <a:pPr marL="1792288" indent="0">
              <a:buNone/>
            </a:pPr>
            <a:r>
              <a:rPr lang="en-GB" sz="1600" dirty="0" smtClean="0">
                <a:solidFill>
                  <a:schemeClr val="tx1"/>
                </a:solidFill>
              </a:rPr>
              <a:t>when the sun rises over the mountains,</a:t>
            </a:r>
          </a:p>
          <a:p>
            <a:pPr marL="630238" indent="0">
              <a:buNone/>
            </a:pPr>
            <a:r>
              <a:rPr lang="en-GB" sz="1600" dirty="0" smtClean="0">
                <a:solidFill>
                  <a:schemeClr val="tx1"/>
                </a:solidFill>
              </a:rPr>
              <a:t>or at midday when the sun gets down on the beaches, </a:t>
            </a:r>
          </a:p>
          <a:p>
            <a:pPr marL="630238" indent="0">
              <a:buNone/>
            </a:pPr>
            <a:r>
              <a:rPr lang="en-GB" sz="1600" dirty="0" smtClean="0">
                <a:solidFill>
                  <a:schemeClr val="tx1"/>
                </a:solidFill>
              </a:rPr>
              <a:t>or in the evening when the sun sets over the ocean.</a:t>
            </a:r>
          </a:p>
          <a:p>
            <a:pPr marL="82296" indent="0">
              <a:buNone/>
            </a:pPr>
            <a:r>
              <a:rPr lang="en-GB" sz="1600" dirty="0" smtClean="0">
                <a:solidFill>
                  <a:schemeClr val="tx1"/>
                </a:solidFill>
              </a:rPr>
              <a:t>Hawaii offers a wedding that you will never forget.</a:t>
            </a:r>
          </a:p>
          <a:p>
            <a:pPr algn="r"/>
            <a:endParaRPr lang="en-US" sz="1800" b="1" dirty="0">
              <a:solidFill>
                <a:srgbClr val="002060"/>
              </a:solidFill>
            </a:endParaRPr>
          </a:p>
        </p:txBody>
      </p:sp>
    </p:spTree>
    <p:extLst>
      <p:ext uri="{BB962C8B-B14F-4D97-AF65-F5344CB8AC3E}">
        <p14:creationId xmlns:p14="http://schemas.microsoft.com/office/powerpoint/2010/main" val="292008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0" dirty="0"/>
              <a:t>Material 1: </a:t>
            </a:r>
            <a:r>
              <a:rPr lang="en-GB" dirty="0">
                <a:solidFill>
                  <a:srgbClr val="7030A0"/>
                </a:solidFill>
              </a:rPr>
              <a:t>Wedding in Hawaii</a:t>
            </a:r>
          </a:p>
        </p:txBody>
      </p:sp>
      <p:sp>
        <p:nvSpPr>
          <p:cNvPr id="4" name="Text Placeholder 3"/>
          <p:cNvSpPr>
            <a:spLocks noGrp="1"/>
          </p:cNvSpPr>
          <p:nvPr>
            <p:ph type="body" idx="1"/>
          </p:nvPr>
        </p:nvSpPr>
        <p:spPr>
          <a:xfrm>
            <a:off x="457200" y="1600200"/>
            <a:ext cx="4040188" cy="892696"/>
          </a:xfrm>
        </p:spPr>
        <p:txBody>
          <a:bodyPr anchor="t"/>
          <a:lstStyle/>
          <a:p>
            <a:r>
              <a:rPr lang="en-GB" b="1" dirty="0" smtClean="0"/>
              <a:t>Do you think this material would engage learners?</a:t>
            </a:r>
          </a:p>
          <a:p>
            <a:r>
              <a:rPr lang="en-GB" b="1" dirty="0" smtClean="0"/>
              <a:t>Why?</a:t>
            </a:r>
            <a:endParaRPr lang="en-GB" b="1" dirty="0"/>
          </a:p>
        </p:txBody>
      </p:sp>
      <p:sp>
        <p:nvSpPr>
          <p:cNvPr id="5" name="Text Placeholder 4"/>
          <p:cNvSpPr>
            <a:spLocks noGrp="1"/>
          </p:cNvSpPr>
          <p:nvPr>
            <p:ph type="body" sz="quarter" idx="3"/>
          </p:nvPr>
        </p:nvSpPr>
        <p:spPr>
          <a:xfrm>
            <a:off x="4355976" y="1628800"/>
            <a:ext cx="4261991" cy="964704"/>
          </a:xfrm>
        </p:spPr>
        <p:txBody>
          <a:bodyPr/>
          <a:lstStyle/>
          <a:p>
            <a:r>
              <a:rPr lang="en-GB" b="1" dirty="0" smtClean="0"/>
              <a:t>Do you think it would facilitate language acquisition?</a:t>
            </a:r>
          </a:p>
          <a:p>
            <a:r>
              <a:rPr lang="en-GB" b="1" dirty="0" smtClean="0"/>
              <a:t>Why?</a:t>
            </a:r>
            <a:endParaRPr lang="en-GB" b="1" dirty="0"/>
          </a:p>
        </p:txBody>
      </p:sp>
      <p:sp>
        <p:nvSpPr>
          <p:cNvPr id="6" name="Content Placeholder 5"/>
          <p:cNvSpPr>
            <a:spLocks noGrp="1"/>
          </p:cNvSpPr>
          <p:nvPr>
            <p:ph sz="quarter" idx="13"/>
          </p:nvPr>
        </p:nvSpPr>
        <p:spPr>
          <a:xfrm>
            <a:off x="457200" y="2780928"/>
            <a:ext cx="4041648" cy="3345552"/>
          </a:xfrm>
        </p:spPr>
        <p:txBody>
          <a:bodyPr/>
          <a:lstStyle/>
          <a:p>
            <a:r>
              <a:rPr lang="en-GB" dirty="0" smtClean="0"/>
              <a:t>  </a:t>
            </a:r>
          </a:p>
          <a:p>
            <a:r>
              <a:rPr lang="en-GB" dirty="0"/>
              <a:t> </a:t>
            </a:r>
            <a:r>
              <a:rPr lang="en-GB" dirty="0" smtClean="0"/>
              <a:t> </a:t>
            </a:r>
          </a:p>
          <a:p>
            <a:r>
              <a:rPr lang="en-GB" dirty="0"/>
              <a:t> </a:t>
            </a:r>
            <a:r>
              <a:rPr lang="en-GB" dirty="0" smtClean="0"/>
              <a:t> </a:t>
            </a:r>
            <a:endParaRPr lang="en-GB" dirty="0"/>
          </a:p>
        </p:txBody>
      </p:sp>
      <p:sp>
        <p:nvSpPr>
          <p:cNvPr id="7" name="Content Placeholder 6"/>
          <p:cNvSpPr>
            <a:spLocks noGrp="1"/>
          </p:cNvSpPr>
          <p:nvPr>
            <p:ph sz="quarter" idx="14"/>
          </p:nvPr>
        </p:nvSpPr>
        <p:spPr>
          <a:xfrm>
            <a:off x="4672584" y="2708920"/>
            <a:ext cx="4041648" cy="3417115"/>
          </a:xfrm>
        </p:spPr>
        <p:txBody>
          <a:bodyPr/>
          <a:lstStyle/>
          <a:p>
            <a:r>
              <a:rPr lang="en-GB" dirty="0" smtClean="0"/>
              <a:t> </a:t>
            </a:r>
          </a:p>
          <a:p>
            <a:r>
              <a:rPr lang="en-GB" dirty="0" smtClean="0"/>
              <a:t> </a:t>
            </a:r>
          </a:p>
          <a:p>
            <a:r>
              <a:rPr lang="en-GB" dirty="0"/>
              <a:t> </a:t>
            </a:r>
            <a:endParaRPr lang="en-GB" dirty="0" smtClean="0"/>
          </a:p>
          <a:p>
            <a:endParaRPr lang="en-GB" dirty="0"/>
          </a:p>
        </p:txBody>
      </p:sp>
    </p:spTree>
    <p:extLst>
      <p:ext uri="{BB962C8B-B14F-4D97-AF65-F5344CB8AC3E}">
        <p14:creationId xmlns:p14="http://schemas.microsoft.com/office/powerpoint/2010/main" val="497887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1" end="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xecutiv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9109</TotalTime>
  <Words>2351</Words>
  <Application>Microsoft Office PowerPoint</Application>
  <PresentationFormat>On-screen Show (4:3)</PresentationFormat>
  <Paragraphs>373</Paragraphs>
  <Slides>21</Slides>
  <Notes>20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Custom Design</vt:lpstr>
      <vt:lpstr>Executive</vt:lpstr>
      <vt:lpstr>Brain Studies and Materials for Language Learning</vt:lpstr>
      <vt:lpstr>What’s the difference between …</vt:lpstr>
      <vt:lpstr>What is the difference between …</vt:lpstr>
      <vt:lpstr>Differences between SLA and brain studies? </vt:lpstr>
      <vt:lpstr>Some implications of  Brain Studies for Materials Development</vt:lpstr>
      <vt:lpstr>Some implications of  Brain Studies for Materials Development</vt:lpstr>
      <vt:lpstr>Material 1: Wedding in Hawaii Young EFL adults      Intermediate level</vt:lpstr>
      <vt:lpstr>Material 1: Wedding in Hawaii</vt:lpstr>
      <vt:lpstr>Material 1: Wedding in Hawaii</vt:lpstr>
      <vt:lpstr>Material 2: What can a baby do? EFL Primary      Pre-Intermediate level</vt:lpstr>
      <vt:lpstr>Material 2: What can a baby do? Primary      Pre-Intermediate level</vt:lpstr>
      <vt:lpstr>Material 2: What can a baby do?</vt:lpstr>
      <vt:lpstr>What can a baby do?</vt:lpstr>
      <vt:lpstr>Material 2: What can a baby do?</vt:lpstr>
      <vt:lpstr>What are the differences?</vt:lpstr>
      <vt:lpstr>What are the differences? My personal view</vt:lpstr>
      <vt:lpstr>How would you adapt  ‘Wedding in Hawaii’</vt:lpstr>
      <vt:lpstr>Brain studies and  Second Language Acquisition</vt:lpstr>
      <vt:lpstr>Brain Studies and  Materials Development</vt:lpstr>
      <vt:lpstr>Brain Studies and Materials for Language Learning</vt:lpstr>
      <vt:lpstr>Brain Studies Related Resources Also see my handout</vt:lpstr>
    </vt:vector>
  </TitlesOfParts>
  <Company>LMU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Winter of disContent to Summer in Content</dc:title>
  <dc:creator>LMU</dc:creator>
  <cp:lastModifiedBy>Hitomi</cp:lastModifiedBy>
  <cp:revision>1031</cp:revision>
  <cp:lastPrinted>2014-06-23T17:51:04Z</cp:lastPrinted>
  <dcterms:created xsi:type="dcterms:W3CDTF">2007-05-07T17:12:13Z</dcterms:created>
  <dcterms:modified xsi:type="dcterms:W3CDTF">2014-06-27T03:13:19Z</dcterms:modified>
</cp:coreProperties>
</file>