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6" r:id="rId5"/>
    <p:sldId id="259" r:id="rId6"/>
    <p:sldId id="305" r:id="rId7"/>
    <p:sldId id="287" r:id="rId8"/>
    <p:sldId id="298" r:id="rId9"/>
    <p:sldId id="295" r:id="rId10"/>
    <p:sldId id="261" r:id="rId11"/>
    <p:sldId id="263" r:id="rId12"/>
    <p:sldId id="264" r:id="rId13"/>
    <p:sldId id="288" r:id="rId14"/>
    <p:sldId id="286" r:id="rId15"/>
    <p:sldId id="289" r:id="rId16"/>
    <p:sldId id="284" r:id="rId17"/>
    <p:sldId id="285" r:id="rId18"/>
    <p:sldId id="266" r:id="rId19"/>
    <p:sldId id="267" r:id="rId20"/>
    <p:sldId id="274" r:id="rId21"/>
    <p:sldId id="273" r:id="rId22"/>
    <p:sldId id="275" r:id="rId23"/>
    <p:sldId id="276" r:id="rId24"/>
    <p:sldId id="277" r:id="rId25"/>
    <p:sldId id="280" r:id="rId26"/>
    <p:sldId id="281" r:id="rId27"/>
    <p:sldId id="282" r:id="rId28"/>
    <p:sldId id="290" r:id="rId29"/>
    <p:sldId id="303" r:id="rId30"/>
    <p:sldId id="304"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p:cViewPr>
        <p:scale>
          <a:sx n="56" d="100"/>
          <a:sy n="56" d="100"/>
        </p:scale>
        <p:origin x="-1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Sheet1!$B$4</c:f>
              <c:strCache>
                <c:ptCount val="1"/>
                <c:pt idx="0">
                  <c:v>2010- 11</c:v>
                </c:pt>
              </c:strCache>
            </c:strRef>
          </c:tx>
          <c:invertIfNegative val="0"/>
          <c:cat>
            <c:strRef>
              <c:f>Sheet1!$C$3:$F$3</c:f>
              <c:strCache>
                <c:ptCount val="4"/>
                <c:pt idx="0">
                  <c:v>One semester</c:v>
                </c:pt>
                <c:pt idx="1">
                  <c:v>One year</c:v>
                </c:pt>
                <c:pt idx="2">
                  <c:v>One year, one semester</c:v>
                </c:pt>
                <c:pt idx="3">
                  <c:v>Two years</c:v>
                </c:pt>
              </c:strCache>
            </c:strRef>
          </c:cat>
          <c:val>
            <c:numRef>
              <c:f>Sheet1!$C$4:$F$4</c:f>
              <c:numCache>
                <c:formatCode>General</c:formatCode>
                <c:ptCount val="4"/>
                <c:pt idx="0">
                  <c:v>25</c:v>
                </c:pt>
                <c:pt idx="1">
                  <c:v>70</c:v>
                </c:pt>
                <c:pt idx="2">
                  <c:v>78</c:v>
                </c:pt>
                <c:pt idx="3">
                  <c:v>90</c:v>
                </c:pt>
              </c:numCache>
            </c:numRef>
          </c:val>
        </c:ser>
        <c:ser>
          <c:idx val="1"/>
          <c:order val="1"/>
          <c:tx>
            <c:strRef>
              <c:f>Sheet1!$B$5</c:f>
              <c:strCache>
                <c:ptCount val="1"/>
                <c:pt idx="0">
                  <c:v>2011 - 12</c:v>
                </c:pt>
              </c:strCache>
            </c:strRef>
          </c:tx>
          <c:invertIfNegative val="0"/>
          <c:cat>
            <c:strRef>
              <c:f>Sheet1!$C$3:$F$3</c:f>
              <c:strCache>
                <c:ptCount val="4"/>
                <c:pt idx="0">
                  <c:v>One semester</c:v>
                </c:pt>
                <c:pt idx="1">
                  <c:v>One year</c:v>
                </c:pt>
                <c:pt idx="2">
                  <c:v>One year, one semester</c:v>
                </c:pt>
                <c:pt idx="3">
                  <c:v>Two years</c:v>
                </c:pt>
              </c:strCache>
            </c:strRef>
          </c:cat>
          <c:val>
            <c:numRef>
              <c:f>Sheet1!$C$5:$F$5</c:f>
              <c:numCache>
                <c:formatCode>General</c:formatCode>
                <c:ptCount val="4"/>
                <c:pt idx="0">
                  <c:v>20</c:v>
                </c:pt>
                <c:pt idx="1">
                  <c:v>77</c:v>
                </c:pt>
                <c:pt idx="2">
                  <c:v>89</c:v>
                </c:pt>
                <c:pt idx="3">
                  <c:v>95</c:v>
                </c:pt>
              </c:numCache>
            </c:numRef>
          </c:val>
        </c:ser>
        <c:ser>
          <c:idx val="2"/>
          <c:order val="2"/>
          <c:tx>
            <c:strRef>
              <c:f>Sheet1!$B$6</c:f>
              <c:strCache>
                <c:ptCount val="1"/>
                <c:pt idx="0">
                  <c:v>2012 - 13</c:v>
                </c:pt>
              </c:strCache>
            </c:strRef>
          </c:tx>
          <c:invertIfNegative val="0"/>
          <c:cat>
            <c:strRef>
              <c:f>Sheet1!$C$3:$F$3</c:f>
              <c:strCache>
                <c:ptCount val="4"/>
                <c:pt idx="0">
                  <c:v>One semester</c:v>
                </c:pt>
                <c:pt idx="1">
                  <c:v>One year</c:v>
                </c:pt>
                <c:pt idx="2">
                  <c:v>One year, one semester</c:v>
                </c:pt>
                <c:pt idx="3">
                  <c:v>Two years</c:v>
                </c:pt>
              </c:strCache>
            </c:strRef>
          </c:cat>
          <c:val>
            <c:numRef>
              <c:f>Sheet1!$C$6:$F$6</c:f>
              <c:numCache>
                <c:formatCode>General</c:formatCode>
                <c:ptCount val="4"/>
                <c:pt idx="0">
                  <c:v>33</c:v>
                </c:pt>
                <c:pt idx="1">
                  <c:v>80</c:v>
                </c:pt>
                <c:pt idx="2">
                  <c:v>90</c:v>
                </c:pt>
              </c:numCache>
            </c:numRef>
          </c:val>
        </c:ser>
        <c:ser>
          <c:idx val="3"/>
          <c:order val="3"/>
          <c:tx>
            <c:strRef>
              <c:f>Sheet1!$B$7</c:f>
              <c:strCache>
                <c:ptCount val="1"/>
                <c:pt idx="0">
                  <c:v>2013 - 14</c:v>
                </c:pt>
              </c:strCache>
            </c:strRef>
          </c:tx>
          <c:invertIfNegative val="0"/>
          <c:cat>
            <c:strRef>
              <c:f>Sheet1!$C$3:$F$3</c:f>
              <c:strCache>
                <c:ptCount val="4"/>
                <c:pt idx="0">
                  <c:v>One semester</c:v>
                </c:pt>
                <c:pt idx="1">
                  <c:v>One year</c:v>
                </c:pt>
                <c:pt idx="2">
                  <c:v>One year, one semester</c:v>
                </c:pt>
                <c:pt idx="3">
                  <c:v>Two years</c:v>
                </c:pt>
              </c:strCache>
            </c:strRef>
          </c:cat>
          <c:val>
            <c:numRef>
              <c:f>Sheet1!$C$7:$F$7</c:f>
              <c:numCache>
                <c:formatCode>General</c:formatCode>
                <c:ptCount val="4"/>
                <c:pt idx="0">
                  <c:v>43</c:v>
                </c:pt>
              </c:numCache>
            </c:numRef>
          </c:val>
        </c:ser>
        <c:dLbls>
          <c:showLegendKey val="0"/>
          <c:showVal val="0"/>
          <c:showCatName val="0"/>
          <c:showSerName val="0"/>
          <c:showPercent val="0"/>
          <c:showBubbleSize val="0"/>
        </c:dLbls>
        <c:gapWidth val="300"/>
        <c:axId val="32451200"/>
        <c:axId val="32469760"/>
      </c:barChart>
      <c:catAx>
        <c:axId val="32451200"/>
        <c:scaling>
          <c:orientation val="minMax"/>
        </c:scaling>
        <c:delete val="0"/>
        <c:axPos val="b"/>
        <c:title>
          <c:tx>
            <c:rich>
              <a:bodyPr/>
              <a:lstStyle/>
              <a:p>
                <a:pPr>
                  <a:defRPr/>
                </a:pPr>
                <a:r>
                  <a:rPr lang="en-US"/>
                  <a:t>YEAR</a:t>
                </a:r>
              </a:p>
            </c:rich>
          </c:tx>
          <c:overlay val="0"/>
        </c:title>
        <c:majorTickMark val="none"/>
        <c:minorTickMark val="none"/>
        <c:tickLblPos val="nextTo"/>
        <c:crossAx val="32469760"/>
        <c:crosses val="autoZero"/>
        <c:auto val="1"/>
        <c:lblAlgn val="ctr"/>
        <c:lblOffset val="100"/>
        <c:noMultiLvlLbl val="0"/>
      </c:catAx>
      <c:valAx>
        <c:axId val="32469760"/>
        <c:scaling>
          <c:orientation val="minMax"/>
        </c:scaling>
        <c:delete val="0"/>
        <c:axPos val="l"/>
        <c:majorGridlines/>
        <c:minorGridlines/>
        <c:title>
          <c:tx>
            <c:rich>
              <a:bodyPr/>
              <a:lstStyle/>
              <a:p>
                <a:pPr>
                  <a:defRPr/>
                </a:pPr>
                <a:r>
                  <a:rPr lang="en-US"/>
                  <a:t>STATS</a:t>
                </a:r>
                <a:r>
                  <a:rPr lang="en-US" baseline="0"/>
                  <a:t> </a:t>
                </a:r>
                <a:endParaRPr lang="en-US"/>
              </a:p>
            </c:rich>
          </c:tx>
          <c:overlay val="0"/>
        </c:title>
        <c:numFmt formatCode="General" sourceLinked="1"/>
        <c:majorTickMark val="out"/>
        <c:minorTickMark val="none"/>
        <c:tickLblPos val="nextTo"/>
        <c:crossAx val="32451200"/>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17" name="Footer Placeholder 16"/>
          <p:cNvSpPr>
            <a:spLocks noGrp="1"/>
          </p:cNvSpPr>
          <p:nvPr>
            <p:ph type="ftr" sz="quarter" idx="11"/>
          </p:nvPr>
        </p:nvSpPr>
        <p:spPr/>
        <p:txBody>
          <a:bodyPr/>
          <a:lstStyle>
            <a:extLst/>
          </a:lstStyle>
          <a:p>
            <a:endParaRPr lang="tr-TR"/>
          </a:p>
        </p:txBody>
      </p:sp>
      <p:sp>
        <p:nvSpPr>
          <p:cNvPr id="29" name="Slide Number Placeholder 28"/>
          <p:cNvSpPr>
            <a:spLocks noGrp="1"/>
          </p:cNvSpPr>
          <p:nvPr>
            <p:ph type="sldNum" sz="quarter" idx="12"/>
          </p:nvPr>
        </p:nvSpPr>
        <p:spPr/>
        <p:txBody>
          <a:bodyPr/>
          <a:lstStyle>
            <a:extLst/>
          </a:lstStyle>
          <a:p>
            <a:fld id="{950B1E06-B00D-4085-8E39-D2CD1E2F3A46}" type="slidenum">
              <a:rPr lang="tr-TR" smtClean="0"/>
              <a:pPr/>
              <a:t>‹#›</a:t>
            </a:fld>
            <a:endParaRPr lang="tr-T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50B1E06-B00D-4085-8E39-D2CD1E2F3A46}" type="slidenum">
              <a:rPr lang="tr-TR" smtClean="0"/>
              <a:pPr/>
              <a:t>‹#›</a:t>
            </a:fld>
            <a:endParaRPr lang="tr-T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950B1E06-B00D-4085-8E39-D2CD1E2F3A46}" type="slidenum">
              <a:rPr lang="tr-TR" smtClean="0"/>
              <a:pPr/>
              <a:t>‹#›</a:t>
            </a:fld>
            <a:endParaRPr lang="tr-T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32449E-E8E1-418B-8E18-6C90C2DEE6CD}" type="datetimeFigureOut">
              <a:rPr lang="tr-TR" smtClean="0"/>
              <a:pPr/>
              <a:t>16.07.2014</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950B1E06-B00D-4085-8E39-D2CD1E2F3A4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132449E-E8E1-418B-8E18-6C90C2DEE6CD}" type="datetimeFigureOut">
              <a:rPr lang="tr-TR" smtClean="0"/>
              <a:pPr/>
              <a:t>16.07.2014</a:t>
            </a:fld>
            <a:endParaRPr lang="tr-TR"/>
          </a:p>
        </p:txBody>
      </p:sp>
      <p:sp>
        <p:nvSpPr>
          <p:cNvPr id="6" name="Footer Placeholder 5"/>
          <p:cNvSpPr>
            <a:spLocks noGrp="1"/>
          </p:cNvSpPr>
          <p:nvPr>
            <p:ph type="ftr" sz="quarter" idx="11"/>
          </p:nvPr>
        </p:nvSpPr>
        <p:spPr>
          <a:xfrm>
            <a:off x="914400" y="55499"/>
            <a:ext cx="5562600" cy="365125"/>
          </a:xfrm>
        </p:spPr>
        <p:txBody>
          <a:bodyPr/>
          <a:lstStyle>
            <a:extLst/>
          </a:lstStyle>
          <a:p>
            <a:endParaRPr lang="tr-TR"/>
          </a:p>
        </p:txBody>
      </p:sp>
      <p:sp>
        <p:nvSpPr>
          <p:cNvPr id="7" name="Slide Number Placeholder 6"/>
          <p:cNvSpPr>
            <a:spLocks noGrp="1"/>
          </p:cNvSpPr>
          <p:nvPr>
            <p:ph type="sldNum" sz="quarter" idx="12"/>
          </p:nvPr>
        </p:nvSpPr>
        <p:spPr>
          <a:xfrm>
            <a:off x="8610600" y="55499"/>
            <a:ext cx="457200" cy="365125"/>
          </a:xfrm>
        </p:spPr>
        <p:txBody>
          <a:bodyPr/>
          <a:lstStyle>
            <a:extLst/>
          </a:lstStyle>
          <a:p>
            <a:fld id="{950B1E06-B00D-4085-8E39-D2CD1E2F3A4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132449E-E8E1-418B-8E18-6C90C2DEE6CD}" type="datetimeFigureOut">
              <a:rPr lang="tr-TR" smtClean="0"/>
              <a:pPr/>
              <a:t>16.07.2014</a:t>
            </a:fld>
            <a:endParaRPr lang="tr-T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50B1E06-B00D-4085-8E39-D2CD1E2F3A4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29.png"/><Relationship Id="rId4" Type="http://schemas.openxmlformats.org/officeDocument/2006/relationships/package" Target="../embeddings/Microsoft_Word_Document1.docx"/></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628800"/>
            <a:ext cx="7920880" cy="2160240"/>
          </a:xfrm>
        </p:spPr>
        <p:txBody>
          <a:bodyPr/>
          <a:lstStyle/>
          <a:p>
            <a:pPr algn="ctr"/>
            <a:r>
              <a:rPr lang="en-US" sz="4400" u="sng" dirty="0" smtClean="0">
                <a:effectLst/>
              </a:rPr>
              <a:t>The Classroom Interface: Curriculum, Materials </a:t>
            </a:r>
            <a:br>
              <a:rPr lang="en-US" sz="4400" u="sng" dirty="0" smtClean="0">
                <a:effectLst/>
              </a:rPr>
            </a:br>
            <a:r>
              <a:rPr lang="en-US" sz="4400" u="sng" dirty="0" smtClean="0">
                <a:effectLst/>
              </a:rPr>
              <a:t>and Theory </a:t>
            </a:r>
            <a:r>
              <a:rPr lang="tr-TR" dirty="0" smtClean="0">
                <a:effectLst/>
              </a:rPr>
              <a:t/>
            </a:r>
            <a:br>
              <a:rPr lang="tr-TR" dirty="0" smtClean="0">
                <a:effectLst/>
              </a:rPr>
            </a:br>
            <a:endParaRPr lang="tr-TR" dirty="0">
              <a:effectLst/>
            </a:endParaRPr>
          </a:p>
        </p:txBody>
      </p:sp>
      <p:sp>
        <p:nvSpPr>
          <p:cNvPr id="3" name="Subtitle 2"/>
          <p:cNvSpPr>
            <a:spLocks noGrp="1"/>
          </p:cNvSpPr>
          <p:nvPr>
            <p:ph type="subTitle" idx="1"/>
          </p:nvPr>
        </p:nvSpPr>
        <p:spPr>
          <a:xfrm>
            <a:off x="467544" y="5229200"/>
            <a:ext cx="7772400" cy="860688"/>
          </a:xfrm>
        </p:spPr>
        <p:txBody>
          <a:bodyPr>
            <a:normAutofit/>
          </a:bodyPr>
          <a:lstStyle/>
          <a:p>
            <a:r>
              <a:rPr lang="en-GB" sz="2400" dirty="0" smtClean="0"/>
              <a:t>Gaele Macfarlane, Hatice </a:t>
            </a:r>
            <a:r>
              <a:rPr lang="tr-TR" sz="2400" dirty="0" smtClean="0"/>
              <a:t>Ç</a:t>
            </a:r>
            <a:r>
              <a:rPr lang="en-GB" sz="2400" dirty="0" err="1" smtClean="0"/>
              <a:t>elebi</a:t>
            </a:r>
            <a:r>
              <a:rPr lang="en-GB" sz="2400" dirty="0" smtClean="0"/>
              <a:t>, Sarah K</a:t>
            </a:r>
            <a:r>
              <a:rPr lang="tr-TR" sz="2400" dirty="0" smtClean="0"/>
              <a:t>ı</a:t>
            </a:r>
            <a:r>
              <a:rPr lang="en-GB" sz="2400" dirty="0" smtClean="0"/>
              <a:t>l</a:t>
            </a:r>
            <a:r>
              <a:rPr lang="tr-TR" sz="2400" dirty="0" smtClean="0"/>
              <a:t>ı</a:t>
            </a:r>
            <a:r>
              <a:rPr lang="en-GB" sz="2400" dirty="0" smtClean="0"/>
              <a:t>n</a:t>
            </a:r>
            <a:r>
              <a:rPr lang="tr-TR" sz="2400" dirty="0" smtClean="0"/>
              <a:t>ç</a:t>
            </a:r>
            <a:endParaRPr lang="en-GB" sz="2400" dirty="0" smtClean="0"/>
          </a:p>
          <a:p>
            <a:r>
              <a:rPr lang="en-GB" sz="2400" dirty="0" smtClean="0"/>
              <a:t>Koc University, Istanbul, ELC</a:t>
            </a:r>
            <a:endParaRPr lang="tr-TR" sz="2400" dirty="0"/>
          </a:p>
        </p:txBody>
      </p:sp>
      <p:pic>
        <p:nvPicPr>
          <p:cNvPr id="5" name="Picture 4" descr="C:\Users\GMACFARLANE\Desktop\ku elc pdu small.jpg"/>
          <p:cNvPicPr>
            <a:picLocks noChangeAspect="1" noChangeArrowheads="1"/>
          </p:cNvPicPr>
          <p:nvPr/>
        </p:nvPicPr>
        <p:blipFill>
          <a:blip r:embed="rId2" cstate="print"/>
          <a:srcRect/>
          <a:stretch>
            <a:fillRect/>
          </a:stretch>
        </p:blipFill>
        <p:spPr bwMode="auto">
          <a:xfrm>
            <a:off x="6804248" y="4869160"/>
            <a:ext cx="2073831" cy="1800200"/>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4737720" cy="4572000"/>
          </a:xfrm>
        </p:spPr>
        <p:txBody>
          <a:bodyPr>
            <a:normAutofit/>
          </a:bodyPr>
          <a:lstStyle/>
          <a:p>
            <a:r>
              <a:rPr lang="en-GB" b="1" u="sng" dirty="0" smtClean="0"/>
              <a:t>Opportunity to research</a:t>
            </a:r>
            <a:endParaRPr lang="en-US" u="sng" dirty="0"/>
          </a:p>
          <a:p>
            <a:r>
              <a:rPr lang="en-US" dirty="0" smtClean="0"/>
              <a:t> </a:t>
            </a:r>
            <a:r>
              <a:rPr lang="en-US" dirty="0"/>
              <a:t>2012-</a:t>
            </a:r>
            <a:r>
              <a:rPr lang="en-US" dirty="0" smtClean="0"/>
              <a:t>13</a:t>
            </a:r>
          </a:p>
          <a:p>
            <a:r>
              <a:rPr lang="en-US" dirty="0" smtClean="0"/>
              <a:t>ETS  </a:t>
            </a:r>
            <a:r>
              <a:rPr lang="en-US" dirty="0"/>
              <a:t>grant </a:t>
            </a:r>
            <a:r>
              <a:rPr lang="en-US" dirty="0" smtClean="0"/>
              <a:t>project </a:t>
            </a:r>
          </a:p>
          <a:p>
            <a:r>
              <a:rPr lang="en-US" dirty="0"/>
              <a:t>P</a:t>
            </a:r>
            <a:r>
              <a:rPr lang="en-US" dirty="0" smtClean="0"/>
              <a:t>re</a:t>
            </a:r>
            <a:r>
              <a:rPr lang="en-US" dirty="0"/>
              <a:t>-</a:t>
            </a:r>
            <a:r>
              <a:rPr lang="en-US" dirty="0" smtClean="0"/>
              <a:t>test/Post</a:t>
            </a:r>
            <a:r>
              <a:rPr lang="en-US" dirty="0"/>
              <a:t>-test </a:t>
            </a:r>
            <a:r>
              <a:rPr lang="en-US" dirty="0" smtClean="0"/>
              <a:t> -  150 </a:t>
            </a:r>
            <a:r>
              <a:rPr lang="en-US" dirty="0"/>
              <a:t>A2 level </a:t>
            </a:r>
            <a:r>
              <a:rPr lang="en-US" dirty="0" smtClean="0"/>
              <a:t>students</a:t>
            </a:r>
            <a:endParaRPr lang="en-US" dirty="0"/>
          </a:p>
          <a:p>
            <a:pPr lvl="0"/>
            <a:r>
              <a:rPr lang="en-GB" dirty="0" smtClean="0"/>
              <a:t>SKILLS INTEGRATION</a:t>
            </a:r>
            <a:endParaRPr lang="en-US" dirty="0"/>
          </a:p>
          <a:p>
            <a:pPr lvl="0"/>
            <a:r>
              <a:rPr lang="en-GB" dirty="0"/>
              <a:t>NEW </a:t>
            </a:r>
            <a:r>
              <a:rPr lang="en-GB" dirty="0" smtClean="0"/>
              <a:t>COURSES</a:t>
            </a:r>
            <a:endParaRPr lang="tr-TR" dirty="0"/>
          </a:p>
        </p:txBody>
      </p:sp>
      <p:pic>
        <p:nvPicPr>
          <p:cNvPr id="5" name="Picture 4"/>
          <p:cNvPicPr>
            <a:picLocks noChangeAspect="1"/>
          </p:cNvPicPr>
          <p:nvPr/>
        </p:nvPicPr>
        <p:blipFill>
          <a:blip r:embed="rId2" cstate="print"/>
          <a:stretch>
            <a:fillRect/>
          </a:stretch>
        </p:blipFill>
        <p:spPr>
          <a:xfrm>
            <a:off x="5508104" y="2077132"/>
            <a:ext cx="3302496" cy="344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4953744" cy="4572000"/>
          </a:xfrm>
        </p:spPr>
        <p:txBody>
          <a:bodyPr>
            <a:normAutofit lnSpcReduction="10000"/>
          </a:bodyPr>
          <a:lstStyle/>
          <a:p>
            <a:r>
              <a:rPr lang="en-US" b="1" u="sng" dirty="0" smtClean="0"/>
              <a:t>Our hypothesis:</a:t>
            </a:r>
            <a:endParaRPr lang="en-US" u="sng" dirty="0"/>
          </a:p>
          <a:p>
            <a:r>
              <a:rPr lang="en-GB" i="1" dirty="0"/>
              <a:t>“Enhanced guided practice </a:t>
            </a:r>
            <a:r>
              <a:rPr lang="en-GB" i="1" dirty="0" smtClean="0"/>
              <a:t>of </a:t>
            </a:r>
            <a:r>
              <a:rPr lang="en-GB" i="1" dirty="0"/>
              <a:t>students’ productive skills </a:t>
            </a:r>
            <a:r>
              <a:rPr lang="en-GB" b="1" i="1" dirty="0"/>
              <a:t>through projects </a:t>
            </a:r>
            <a:r>
              <a:rPr lang="en-GB" i="1" dirty="0"/>
              <a:t>in and outside the classroom will </a:t>
            </a:r>
            <a:r>
              <a:rPr lang="en-GB" b="1" i="1" dirty="0"/>
              <a:t>improve their performance </a:t>
            </a:r>
            <a:r>
              <a:rPr lang="en-GB" i="1" dirty="0"/>
              <a:t>on tests and increase scores even when the test is </a:t>
            </a:r>
            <a:r>
              <a:rPr lang="en-GB" b="1" i="1" dirty="0"/>
              <a:t>designed to evaluate </a:t>
            </a:r>
            <a:r>
              <a:rPr lang="en-GB" i="1" dirty="0"/>
              <a:t>receptive skills.”</a:t>
            </a:r>
            <a:endParaRPr lang="en-US" dirty="0"/>
          </a:p>
          <a:p>
            <a:pPr marL="68580" indent="0">
              <a:buNone/>
            </a:pPr>
            <a:endParaRPr lang="en-US" dirty="0"/>
          </a:p>
        </p:txBody>
      </p:sp>
      <p:pic>
        <p:nvPicPr>
          <p:cNvPr id="5" name="Picture 4"/>
          <p:cNvPicPr>
            <a:picLocks noChangeAspect="1"/>
          </p:cNvPicPr>
          <p:nvPr/>
        </p:nvPicPr>
        <p:blipFill>
          <a:blip r:embed="rId2" cstate="print"/>
          <a:stretch>
            <a:fillRect/>
          </a:stretch>
        </p:blipFill>
        <p:spPr>
          <a:xfrm>
            <a:off x="5940152" y="3164509"/>
            <a:ext cx="2929632" cy="3422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5601816" cy="4572000"/>
          </a:xfrm>
        </p:spPr>
        <p:txBody>
          <a:bodyPr>
            <a:normAutofit/>
          </a:bodyPr>
          <a:lstStyle/>
          <a:p>
            <a:r>
              <a:rPr lang="en-US" b="1" u="sng" dirty="0" smtClean="0"/>
              <a:t>New </a:t>
            </a:r>
            <a:r>
              <a:rPr lang="en-US" b="1" u="sng" dirty="0"/>
              <a:t>Curriculum </a:t>
            </a:r>
            <a:endParaRPr lang="en-US" u="sng" dirty="0"/>
          </a:p>
          <a:p>
            <a:r>
              <a:rPr lang="en-GB" dirty="0" smtClean="0"/>
              <a:t>2012 </a:t>
            </a:r>
            <a:r>
              <a:rPr lang="en-GB" dirty="0" err="1"/>
              <a:t>Koc</a:t>
            </a:r>
            <a:r>
              <a:rPr lang="en-GB" dirty="0"/>
              <a:t> University </a:t>
            </a:r>
            <a:r>
              <a:rPr lang="en-GB" dirty="0" smtClean="0"/>
              <a:t>ELC</a:t>
            </a:r>
          </a:p>
          <a:p>
            <a:r>
              <a:rPr lang="en-GB" dirty="0" smtClean="0"/>
              <a:t>15 </a:t>
            </a:r>
            <a:r>
              <a:rPr lang="en-GB" dirty="0"/>
              <a:t>hours of integrated </a:t>
            </a:r>
            <a:r>
              <a:rPr lang="en-GB" dirty="0" smtClean="0"/>
              <a:t>skills </a:t>
            </a:r>
            <a:br>
              <a:rPr lang="en-GB" dirty="0" smtClean="0"/>
            </a:br>
            <a:r>
              <a:rPr lang="en-GB" dirty="0" smtClean="0"/>
              <a:t>5 </a:t>
            </a:r>
            <a:r>
              <a:rPr lang="en-GB" dirty="0"/>
              <a:t>hours </a:t>
            </a:r>
            <a:r>
              <a:rPr lang="en-GB" dirty="0" smtClean="0"/>
              <a:t>grammar </a:t>
            </a:r>
            <a:br>
              <a:rPr lang="en-GB" dirty="0" smtClean="0"/>
            </a:br>
            <a:r>
              <a:rPr lang="en-GB" dirty="0" smtClean="0"/>
              <a:t>5 </a:t>
            </a:r>
            <a:r>
              <a:rPr lang="en-GB" dirty="0"/>
              <a:t>hours of a </a:t>
            </a:r>
            <a:r>
              <a:rPr lang="en-GB" dirty="0" smtClean="0"/>
              <a:t>APP</a:t>
            </a:r>
          </a:p>
          <a:p>
            <a:r>
              <a:rPr lang="en-GB" dirty="0" smtClean="0"/>
              <a:t>325 </a:t>
            </a:r>
            <a:r>
              <a:rPr lang="en-GB" dirty="0"/>
              <a:t>hours </a:t>
            </a:r>
            <a:r>
              <a:rPr lang="en-GB" dirty="0" smtClean="0"/>
              <a:t>semester </a:t>
            </a:r>
          </a:p>
          <a:p>
            <a:r>
              <a:rPr lang="en-GB" dirty="0" smtClean="0"/>
              <a:t>20 students</a:t>
            </a:r>
            <a:endParaRPr lang="en-US" dirty="0"/>
          </a:p>
          <a:p>
            <a:r>
              <a:rPr lang="en-US" dirty="0" smtClean="0"/>
              <a:t>Our APP plan</a:t>
            </a:r>
            <a:endParaRPr lang="en-US" dirty="0"/>
          </a:p>
          <a:p>
            <a:pPr marL="68580" indent="0">
              <a:buNone/>
            </a:pPr>
            <a:endParaRPr lang="tr-TR"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4412681" y="2924943"/>
            <a:ext cx="4731318" cy="3543921"/>
          </a:xfrm>
          <a:prstGeom prst="rect">
            <a:avLst/>
          </a:prstGeom>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4"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cstate="print"/>
          <a:srcRect l="18536" t="19261" r="20310" b="8829"/>
          <a:stretch>
            <a:fillRect/>
          </a:stretch>
        </p:blipFill>
        <p:spPr bwMode="auto">
          <a:xfrm>
            <a:off x="971600" y="1628800"/>
            <a:ext cx="7560840" cy="4998664"/>
          </a:xfrm>
          <a:prstGeom prst="rect">
            <a:avLst/>
          </a:prstGeom>
          <a:noFill/>
          <a:ln w="9525">
            <a:noFill/>
            <a:miter lim="800000"/>
            <a:headEnd/>
            <a:tailEnd/>
          </a:ln>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u="sng" dirty="0" smtClean="0"/>
              <a:t>Course </a:t>
            </a:r>
            <a:r>
              <a:rPr lang="tr-TR" b="1" u="sng" dirty="0" err="1"/>
              <a:t>D</a:t>
            </a:r>
            <a:r>
              <a:rPr lang="tr-TR" b="1" u="sng" dirty="0" err="1" smtClean="0"/>
              <a:t>escription</a:t>
            </a:r>
            <a:endParaRPr lang="tr-TR" dirty="0"/>
          </a:p>
        </p:txBody>
      </p:sp>
      <p:pic>
        <p:nvPicPr>
          <p:cNvPr id="33794" name="Picture 2"/>
          <p:cNvPicPr>
            <a:picLocks noChangeAspect="1" noChangeArrowheads="1"/>
          </p:cNvPicPr>
          <p:nvPr/>
        </p:nvPicPr>
        <p:blipFill>
          <a:blip r:embed="rId2" cstate="print"/>
          <a:srcRect r="31818"/>
          <a:stretch>
            <a:fillRect/>
          </a:stretch>
        </p:blipFill>
        <p:spPr bwMode="auto">
          <a:xfrm>
            <a:off x="1619672" y="2404576"/>
            <a:ext cx="6192688" cy="4264784"/>
          </a:xfrm>
          <a:prstGeom prst="rect">
            <a:avLst/>
          </a:prstGeom>
          <a:noFill/>
          <a:ln w="9525">
            <a:noFill/>
            <a:miter lim="800000"/>
            <a:headEnd/>
            <a:tailEnd/>
          </a:ln>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24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3801616" cy="4572000"/>
          </a:xfrm>
        </p:spPr>
        <p:txBody>
          <a:bodyPr>
            <a:normAutofit/>
          </a:bodyPr>
          <a:lstStyle/>
          <a:p>
            <a:pPr marL="68580" indent="0">
              <a:buNone/>
            </a:pPr>
            <a:r>
              <a:rPr lang="en-US" sz="1600" b="1" u="sng" dirty="0" smtClean="0">
                <a:solidFill>
                  <a:srgbClr val="FFFFFF"/>
                </a:solidFill>
              </a:rPr>
              <a:t>Step 1: Describe the Artwork</a:t>
            </a:r>
          </a:p>
          <a:p>
            <a:pPr>
              <a:buFont typeface="Wingdings" charset="2"/>
              <a:buChar char="§"/>
            </a:pPr>
            <a:r>
              <a:rPr lang="en-US" sz="1600" dirty="0" smtClean="0">
                <a:solidFill>
                  <a:srgbClr val="FFFFFF"/>
                </a:solidFill>
              </a:rPr>
              <a:t>Materials, shapes, lines are used?</a:t>
            </a:r>
            <a:br>
              <a:rPr lang="en-US" sz="1600" dirty="0" smtClean="0">
                <a:solidFill>
                  <a:srgbClr val="FFFFFF"/>
                </a:solidFill>
              </a:rPr>
            </a:br>
            <a:endParaRPr lang="en-US" sz="400" dirty="0" smtClean="0">
              <a:solidFill>
                <a:srgbClr val="FFFFFF"/>
              </a:solidFill>
            </a:endParaRPr>
          </a:p>
          <a:p>
            <a:pPr>
              <a:buNone/>
            </a:pPr>
            <a:r>
              <a:rPr lang="en-US" sz="1600" b="1" u="sng" dirty="0" smtClean="0">
                <a:solidFill>
                  <a:srgbClr val="FFFFFF"/>
                </a:solidFill>
              </a:rPr>
              <a:t>Step 2: Analyze &amp; Interpret</a:t>
            </a:r>
          </a:p>
          <a:p>
            <a:pPr>
              <a:buFont typeface="Wingdings" charset="2"/>
              <a:buChar char="§"/>
            </a:pPr>
            <a:r>
              <a:rPr lang="en-US" sz="1600" dirty="0" smtClean="0">
                <a:solidFill>
                  <a:srgbClr val="FFFFFF"/>
                </a:solidFill>
              </a:rPr>
              <a:t>Dominant </a:t>
            </a:r>
            <a:r>
              <a:rPr lang="en-US" sz="1600" dirty="0">
                <a:solidFill>
                  <a:srgbClr val="FFFFFF"/>
                </a:solidFill>
              </a:rPr>
              <a:t>shapes, forms and lines colors? </a:t>
            </a:r>
            <a:endParaRPr lang="en-US" sz="1600" dirty="0" smtClean="0">
              <a:solidFill>
                <a:srgbClr val="FFFFFF"/>
              </a:solidFill>
            </a:endParaRPr>
          </a:p>
          <a:p>
            <a:pPr>
              <a:buFont typeface="Wingdings" charset="2"/>
              <a:buChar char="§"/>
            </a:pPr>
            <a:r>
              <a:rPr lang="en-US" sz="1600" dirty="0" smtClean="0">
                <a:solidFill>
                  <a:srgbClr val="FFFFFF"/>
                </a:solidFill>
              </a:rPr>
              <a:t>Symbols used to convey meaning?</a:t>
            </a:r>
            <a:br>
              <a:rPr lang="en-US" sz="1600" dirty="0" smtClean="0">
                <a:solidFill>
                  <a:srgbClr val="FFFFFF"/>
                </a:solidFill>
              </a:rPr>
            </a:br>
            <a:endParaRPr lang="en-US" sz="400" dirty="0" smtClean="0">
              <a:solidFill>
                <a:srgbClr val="FFFFFF"/>
              </a:solidFill>
            </a:endParaRPr>
          </a:p>
          <a:p>
            <a:pPr>
              <a:buNone/>
            </a:pPr>
            <a:r>
              <a:rPr lang="en-US" sz="1600" b="1" u="sng" dirty="0" smtClean="0">
                <a:solidFill>
                  <a:srgbClr val="FFFFFF"/>
                </a:solidFill>
              </a:rPr>
              <a:t>Step 3: Judge and Evaluate </a:t>
            </a:r>
          </a:p>
          <a:p>
            <a:pPr lvl="0"/>
            <a:r>
              <a:rPr lang="en-US" sz="1600" dirty="0" smtClean="0">
                <a:solidFill>
                  <a:srgbClr val="FFFFFF"/>
                </a:solidFill>
              </a:rPr>
              <a:t>Artist successful in communicating </a:t>
            </a:r>
            <a:br>
              <a:rPr lang="en-US" sz="1600" dirty="0" smtClean="0">
                <a:solidFill>
                  <a:srgbClr val="FFFFFF"/>
                </a:solidFill>
              </a:rPr>
            </a:br>
            <a:r>
              <a:rPr lang="en-US" sz="1600" dirty="0" smtClean="0">
                <a:solidFill>
                  <a:srgbClr val="FFFFFF"/>
                </a:solidFill>
              </a:rPr>
              <a:t>his/her message? </a:t>
            </a:r>
          </a:p>
          <a:p>
            <a:pPr lvl="0"/>
            <a:r>
              <a:rPr lang="en-US" sz="1600" dirty="0">
                <a:solidFill>
                  <a:srgbClr val="FFFFFF"/>
                </a:solidFill>
              </a:rPr>
              <a:t>A</a:t>
            </a:r>
            <a:r>
              <a:rPr lang="en-US" sz="1600" dirty="0" smtClean="0">
                <a:solidFill>
                  <a:srgbClr val="FFFFFF"/>
                </a:solidFill>
              </a:rPr>
              <a:t>rtwork </a:t>
            </a:r>
            <a:r>
              <a:rPr lang="en-US" sz="1600" dirty="0">
                <a:solidFill>
                  <a:srgbClr val="FFFFFF"/>
                </a:solidFill>
              </a:rPr>
              <a:t>mean to you</a:t>
            </a:r>
            <a:r>
              <a:rPr lang="en-US" sz="1600" dirty="0" smtClean="0">
                <a:solidFill>
                  <a:srgbClr val="FFFFFF"/>
                </a:solidFill>
              </a:rPr>
              <a:t>, </a:t>
            </a:r>
            <a:r>
              <a:rPr lang="en-US" sz="1600" dirty="0">
                <a:solidFill>
                  <a:srgbClr val="FFFFFF"/>
                </a:solidFill>
              </a:rPr>
              <a:t>why?</a:t>
            </a:r>
          </a:p>
          <a:p>
            <a:pPr marL="514350" indent="-514350">
              <a:buNone/>
            </a:pPr>
            <a:endParaRPr lang="en-US" sz="400" b="1" u="sng" dirty="0" smtClean="0">
              <a:solidFill>
                <a:srgbClr val="FFFFFF"/>
              </a:solidFill>
            </a:endParaRPr>
          </a:p>
          <a:p>
            <a:pPr marL="0" indent="0">
              <a:buNone/>
            </a:pPr>
            <a:r>
              <a:rPr lang="en-US" sz="1600" b="1" u="sng" dirty="0" smtClean="0">
                <a:solidFill>
                  <a:srgbClr val="FFFFFF"/>
                </a:solidFill>
              </a:rPr>
              <a:t>Useful Vocabulary </a:t>
            </a:r>
            <a:r>
              <a:rPr lang="en-US" sz="1600" dirty="0" smtClean="0">
                <a:solidFill>
                  <a:srgbClr val="FFFFFF"/>
                </a:solidFill>
              </a:rPr>
              <a:t>- </a:t>
            </a:r>
            <a:r>
              <a:rPr lang="en-US" sz="1600" i="1" dirty="0" smtClean="0">
                <a:solidFill>
                  <a:srgbClr val="FFFFFF"/>
                </a:solidFill>
              </a:rPr>
              <a:t>medium, subject matter, color, lines, shapes, scale, perspective composition </a:t>
            </a:r>
            <a:endParaRPr lang="en-US" sz="3200" i="1" dirty="0"/>
          </a:p>
        </p:txBody>
      </p:sp>
      <p:pic>
        <p:nvPicPr>
          <p:cNvPr id="5" name="Picture 4" descr="jeff-koons-sculpture-1.jpg"/>
          <p:cNvPicPr>
            <a:picLocks noChangeAspect="1"/>
          </p:cNvPicPr>
          <p:nvPr/>
        </p:nvPicPr>
        <p:blipFill>
          <a:blip r:embed="rId2" cstate="print"/>
          <a:stretch>
            <a:fillRect/>
          </a:stretch>
        </p:blipFill>
        <p:spPr>
          <a:xfrm>
            <a:off x="7308304" y="2132856"/>
            <a:ext cx="1191750" cy="893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marilyn.jpg"/>
          <p:cNvPicPr>
            <a:picLocks noChangeAspect="1"/>
          </p:cNvPicPr>
          <p:nvPr/>
        </p:nvPicPr>
        <p:blipFill>
          <a:blip r:embed="rId3" cstate="print"/>
          <a:stretch>
            <a:fillRect/>
          </a:stretch>
        </p:blipFill>
        <p:spPr>
          <a:xfrm>
            <a:off x="6012160" y="4077072"/>
            <a:ext cx="1139551" cy="1139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048Velasquez-LasMeninas.jpg"/>
          <p:cNvPicPr>
            <a:picLocks noChangeAspect="1"/>
          </p:cNvPicPr>
          <p:nvPr/>
        </p:nvPicPr>
        <p:blipFill>
          <a:blip r:embed="rId4" cstate="print"/>
          <a:stretch>
            <a:fillRect/>
          </a:stretch>
        </p:blipFill>
        <p:spPr>
          <a:xfrm>
            <a:off x="5724128" y="1556792"/>
            <a:ext cx="1461931" cy="1096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Miro_Comp2_JM_1957.jpg"/>
          <p:cNvPicPr>
            <a:picLocks noChangeAspect="1"/>
          </p:cNvPicPr>
          <p:nvPr/>
        </p:nvPicPr>
        <p:blipFill>
          <a:blip r:embed="rId5" cstate="print"/>
          <a:stretch>
            <a:fillRect/>
          </a:stretch>
        </p:blipFill>
        <p:spPr>
          <a:xfrm>
            <a:off x="4860032" y="5373216"/>
            <a:ext cx="1747120" cy="1131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birth of venus.jpg"/>
          <p:cNvPicPr>
            <a:picLocks noChangeAspect="1"/>
          </p:cNvPicPr>
          <p:nvPr/>
        </p:nvPicPr>
        <p:blipFill>
          <a:blip r:embed="rId6" cstate="print"/>
          <a:stretch>
            <a:fillRect/>
          </a:stretch>
        </p:blipFill>
        <p:spPr>
          <a:xfrm>
            <a:off x="6804248" y="5373216"/>
            <a:ext cx="2160240" cy="111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Van_Gogh_Sunflowers_Neue_Pinakothek_8672.jpg"/>
          <p:cNvPicPr>
            <a:picLocks noChangeAspect="1"/>
          </p:cNvPicPr>
          <p:nvPr/>
        </p:nvPicPr>
        <p:blipFill>
          <a:blip r:embed="rId7" cstate="print"/>
          <a:stretch>
            <a:fillRect/>
          </a:stretch>
        </p:blipFill>
        <p:spPr>
          <a:xfrm>
            <a:off x="6228184" y="2780928"/>
            <a:ext cx="950690" cy="116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170px-Kooning_woman_v.jpg"/>
          <p:cNvPicPr>
            <a:picLocks noChangeAspect="1"/>
          </p:cNvPicPr>
          <p:nvPr/>
        </p:nvPicPr>
        <p:blipFill>
          <a:blip r:embed="rId8" cstate="print"/>
          <a:stretch>
            <a:fillRect/>
          </a:stretch>
        </p:blipFill>
        <p:spPr>
          <a:xfrm>
            <a:off x="7317614" y="3140968"/>
            <a:ext cx="1535649" cy="2095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15" name="Picture 14" descr="C:\Users\GMACFARLANE\Desktop\ku elc pdu small.jpg"/>
          <p:cNvPicPr>
            <a:picLocks noChangeAspect="1" noChangeArrowheads="1"/>
          </p:cNvPicPr>
          <p:nvPr/>
        </p:nvPicPr>
        <p:blipFill>
          <a:blip r:embed="rId9"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978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u="sng" dirty="0" smtClean="0"/>
              <a:t>Course </a:t>
            </a:r>
            <a:r>
              <a:rPr lang="tr-TR" b="1" u="sng" dirty="0" err="1"/>
              <a:t>D</a:t>
            </a:r>
            <a:r>
              <a:rPr lang="tr-TR" b="1" u="sng" dirty="0" err="1" smtClean="0"/>
              <a:t>escription</a:t>
            </a:r>
            <a:endParaRPr lang="tr-TR" dirty="0"/>
          </a:p>
        </p:txBody>
      </p:sp>
      <p:pic>
        <p:nvPicPr>
          <p:cNvPr id="4097" name="Picture 1"/>
          <p:cNvPicPr>
            <a:picLocks noChangeAspect="1" noChangeArrowheads="1"/>
          </p:cNvPicPr>
          <p:nvPr/>
        </p:nvPicPr>
        <p:blipFill>
          <a:blip r:embed="rId2" cstate="print"/>
          <a:stretch>
            <a:fillRect/>
          </a:stretch>
        </p:blipFill>
        <p:spPr bwMode="auto">
          <a:xfrm>
            <a:off x="2915816" y="2452274"/>
            <a:ext cx="3545701" cy="4073070"/>
          </a:xfrm>
          <a:prstGeom prst="rect">
            <a:avLst/>
          </a:prstGeom>
          <a:noFill/>
          <a:ln w="9525">
            <a:noFill/>
            <a:miter lim="800000"/>
            <a:headEnd/>
            <a:tailEnd/>
          </a:ln>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241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u="sng" dirty="0" smtClean="0"/>
              <a:t>Course </a:t>
            </a:r>
            <a:r>
              <a:rPr lang="tr-TR" b="1" u="sng" dirty="0" err="1"/>
              <a:t>D</a:t>
            </a:r>
            <a:r>
              <a:rPr lang="tr-TR" b="1" u="sng" dirty="0" err="1" smtClean="0"/>
              <a:t>escription</a:t>
            </a:r>
            <a:endParaRPr lang="tr-TR" dirty="0"/>
          </a:p>
        </p:txBody>
      </p:sp>
      <p:pic>
        <p:nvPicPr>
          <p:cNvPr id="5123" name="Picture 3"/>
          <p:cNvPicPr>
            <a:picLocks noChangeAspect="1" noChangeArrowheads="1"/>
          </p:cNvPicPr>
          <p:nvPr/>
        </p:nvPicPr>
        <p:blipFill>
          <a:blip r:embed="rId2" cstate="print"/>
          <a:stretch>
            <a:fillRect/>
          </a:stretch>
        </p:blipFill>
        <p:spPr bwMode="auto">
          <a:xfrm>
            <a:off x="971600" y="2420888"/>
            <a:ext cx="7524538" cy="4176464"/>
          </a:xfrm>
          <a:prstGeom prst="rect">
            <a:avLst/>
          </a:prstGeom>
          <a:noFill/>
          <a:ln w="9525">
            <a:noFill/>
            <a:miter lim="800000"/>
            <a:headEnd/>
            <a:tailEnd/>
          </a:ln>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241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4449688" cy="4572000"/>
          </a:xfrm>
        </p:spPr>
        <p:txBody>
          <a:bodyPr>
            <a:normAutofit/>
          </a:bodyPr>
          <a:lstStyle/>
          <a:p>
            <a:r>
              <a:rPr lang="en-US" b="1" u="sng" dirty="0" smtClean="0"/>
              <a:t>Methodology</a:t>
            </a:r>
            <a:endParaRPr lang="en-US" u="sng" dirty="0"/>
          </a:p>
          <a:p>
            <a:r>
              <a:rPr lang="en-US" dirty="0" smtClean="0"/>
              <a:t>Exam </a:t>
            </a:r>
            <a:r>
              <a:rPr lang="en-US" dirty="0"/>
              <a:t>Delivery</a:t>
            </a:r>
          </a:p>
          <a:p>
            <a:r>
              <a:rPr lang="en-US" dirty="0" smtClean="0"/>
              <a:t>Exam 1 - 145 students (18-20)</a:t>
            </a:r>
          </a:p>
          <a:p>
            <a:r>
              <a:rPr lang="en-US" dirty="0" smtClean="0"/>
              <a:t>50/50 male female </a:t>
            </a:r>
          </a:p>
          <a:p>
            <a:r>
              <a:rPr lang="en-US" dirty="0" smtClean="0"/>
              <a:t>N</a:t>
            </a:r>
            <a:r>
              <a:rPr lang="en-GB" dirty="0" smtClean="0"/>
              <a:t>o English </a:t>
            </a:r>
            <a:r>
              <a:rPr lang="en-GB" dirty="0"/>
              <a:t>proficiency </a:t>
            </a:r>
            <a:r>
              <a:rPr lang="en-GB" dirty="0" smtClean="0"/>
              <a:t>exam</a:t>
            </a:r>
            <a:endParaRPr lang="en-GB" dirty="0"/>
          </a:p>
          <a:p>
            <a:r>
              <a:rPr lang="en-GB" dirty="0" smtClean="0"/>
              <a:t>Exam 2 -101 students</a:t>
            </a:r>
            <a:endParaRPr lang="en-US" dirty="0"/>
          </a:p>
        </p:txBody>
      </p:sp>
      <p:pic>
        <p:nvPicPr>
          <p:cNvPr id="5" name="Picture 4"/>
          <p:cNvPicPr>
            <a:picLocks noChangeAspect="1"/>
          </p:cNvPicPr>
          <p:nvPr/>
        </p:nvPicPr>
        <p:blipFill>
          <a:blip r:embed="rId2" cstate="print"/>
          <a:stretch>
            <a:fillRect/>
          </a:stretch>
        </p:blipFill>
        <p:spPr>
          <a:xfrm>
            <a:off x="5877425" y="2636912"/>
            <a:ext cx="3087063" cy="3100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5097760" cy="4572000"/>
          </a:xfrm>
        </p:spPr>
        <p:txBody>
          <a:bodyPr>
            <a:normAutofit lnSpcReduction="10000"/>
          </a:bodyPr>
          <a:lstStyle/>
          <a:p>
            <a:r>
              <a:rPr lang="en-GB" sz="3600" b="1" u="sng" dirty="0" smtClean="0"/>
              <a:t>Analysis</a:t>
            </a:r>
            <a:endParaRPr lang="en-US" sz="3600" b="1" u="sng" dirty="0"/>
          </a:p>
          <a:p>
            <a:r>
              <a:rPr lang="en-GB" dirty="0" smtClean="0"/>
              <a:t>ETS </a:t>
            </a:r>
          </a:p>
          <a:p>
            <a:r>
              <a:rPr lang="en-US" dirty="0" smtClean="0"/>
              <a:t>Paired</a:t>
            </a:r>
            <a:r>
              <a:rPr lang="en-US" dirty="0"/>
              <a:t>-samples T test </a:t>
            </a:r>
            <a:r>
              <a:rPr lang="en-US" dirty="0" smtClean="0"/>
              <a:t> </a:t>
            </a:r>
            <a:br>
              <a:rPr lang="en-US" dirty="0" smtClean="0"/>
            </a:br>
            <a:r>
              <a:rPr lang="en-US" dirty="0" smtClean="0"/>
              <a:t>SPSS Version </a:t>
            </a:r>
            <a:r>
              <a:rPr lang="en-US" dirty="0"/>
              <a:t>13.0. </a:t>
            </a:r>
            <a:endParaRPr lang="en-US" dirty="0" smtClean="0"/>
          </a:p>
          <a:p>
            <a:r>
              <a:rPr lang="en-US" dirty="0" smtClean="0"/>
              <a:t>145 students </a:t>
            </a:r>
          </a:p>
          <a:p>
            <a:r>
              <a:rPr lang="en-US" dirty="0" smtClean="0"/>
              <a:t>44 not included - statistical outliers</a:t>
            </a:r>
            <a:br>
              <a:rPr lang="en-US" dirty="0" smtClean="0"/>
            </a:br>
            <a:r>
              <a:rPr lang="en-US" dirty="0" smtClean="0"/>
              <a:t>(1 or more sections blank)</a:t>
            </a:r>
          </a:p>
          <a:p>
            <a:r>
              <a:rPr lang="en-US" dirty="0" smtClean="0"/>
              <a:t>Language skills</a:t>
            </a:r>
            <a:endParaRPr lang="en-US" dirty="0"/>
          </a:p>
        </p:txBody>
      </p:sp>
      <p:pic>
        <p:nvPicPr>
          <p:cNvPr id="6" name="Picture 5"/>
          <p:cNvPicPr>
            <a:picLocks noChangeAspect="1"/>
          </p:cNvPicPr>
          <p:nvPr/>
        </p:nvPicPr>
        <p:blipFill>
          <a:blip r:embed="rId2" cstate="print"/>
          <a:stretch>
            <a:fillRect/>
          </a:stretch>
        </p:blipFill>
        <p:spPr>
          <a:xfrm>
            <a:off x="5868144" y="2575024"/>
            <a:ext cx="3086224" cy="308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9" name="Picture 8"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sp>
        <p:nvSpPr>
          <p:cNvPr id="3" name="Content Placeholder 2"/>
          <p:cNvSpPr>
            <a:spLocks noGrp="1"/>
          </p:cNvSpPr>
          <p:nvPr>
            <p:ph idx="1"/>
          </p:nvPr>
        </p:nvSpPr>
        <p:spPr/>
        <p:txBody>
          <a:bodyPr>
            <a:normAutofit lnSpcReduction="10000"/>
          </a:bodyPr>
          <a:lstStyle/>
          <a:p>
            <a:r>
              <a:rPr lang="tr-TR" b="1" u="sng" dirty="0" err="1" smtClean="0"/>
              <a:t>Today</a:t>
            </a:r>
            <a:r>
              <a:rPr lang="en-GB" b="1" u="sng" dirty="0" smtClean="0"/>
              <a:t>’s Outline</a:t>
            </a:r>
            <a:r>
              <a:rPr lang="en-GB" dirty="0" smtClean="0"/>
              <a:t/>
            </a:r>
            <a:br>
              <a:rPr lang="en-GB" dirty="0" smtClean="0"/>
            </a:br>
            <a:endParaRPr lang="tr-TR" dirty="0" smtClean="0"/>
          </a:p>
          <a:p>
            <a:r>
              <a:rPr lang="en-GB" dirty="0" smtClean="0"/>
              <a:t>Who are we ?</a:t>
            </a:r>
          </a:p>
          <a:p>
            <a:r>
              <a:rPr lang="en-GB" dirty="0" smtClean="0"/>
              <a:t>Literature Review</a:t>
            </a:r>
          </a:p>
          <a:p>
            <a:r>
              <a:rPr lang="en-GB" dirty="0" smtClean="0"/>
              <a:t>Course Evaluation</a:t>
            </a:r>
          </a:p>
          <a:p>
            <a:r>
              <a:rPr lang="en-GB" dirty="0" smtClean="0"/>
              <a:t>Course Design</a:t>
            </a:r>
          </a:p>
          <a:p>
            <a:r>
              <a:rPr lang="en-GB" dirty="0" smtClean="0"/>
              <a:t>Research Methodology &amp; Analysis</a:t>
            </a:r>
          </a:p>
          <a:p>
            <a:r>
              <a:rPr lang="en-GB" dirty="0" smtClean="0"/>
              <a:t>Results &amp; Conclusions</a:t>
            </a:r>
          </a:p>
          <a:p>
            <a:r>
              <a:rPr lang="en-GB" dirty="0" smtClean="0"/>
              <a:t>The Future</a:t>
            </a:r>
            <a:endParaRPr lang="tr-TR" dirty="0"/>
          </a:p>
        </p:txBody>
      </p:sp>
      <p:pic>
        <p:nvPicPr>
          <p:cNvPr id="4" name="Picture 3" descr="C:\Users\GMACFARLANE\Desktop\ku elc pdu small.jpg"/>
          <p:cNvPicPr>
            <a:picLocks noChangeAspect="1" noChangeArrowheads="1"/>
          </p:cNvPicPr>
          <p:nvPr/>
        </p:nvPicPr>
        <p:blipFill>
          <a:blip r:embed="rId2"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stretch>
            <a:fillRect/>
          </a:stretch>
        </p:blipFill>
        <p:spPr>
          <a:xfrm>
            <a:off x="5436096" y="2060848"/>
            <a:ext cx="3340100" cy="2425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a:p>
        </p:txBody>
      </p:sp>
      <p:graphicFrame>
        <p:nvGraphicFramePr>
          <p:cNvPr id="7" name="Object 6"/>
          <p:cNvGraphicFramePr>
            <a:graphicFrameLocks noChangeAspect="1"/>
          </p:cNvGraphicFramePr>
          <p:nvPr>
            <p:extLst>
              <p:ext uri="{D42A27DB-BD31-4B8C-83A1-F6EECF244321}">
                <p14:modId xmlns:p14="http://schemas.microsoft.com/office/powerpoint/2010/main" val="94289954"/>
              </p:ext>
            </p:extLst>
          </p:nvPr>
        </p:nvGraphicFramePr>
        <p:xfrm>
          <a:off x="683568" y="1746250"/>
          <a:ext cx="8064896" cy="3365500"/>
        </p:xfrm>
        <a:graphic>
          <a:graphicData uri="http://schemas.openxmlformats.org/presentationml/2006/ole">
            <mc:AlternateContent xmlns:mc="http://schemas.openxmlformats.org/markup-compatibility/2006">
              <mc:Choice xmlns:v="urn:schemas-microsoft-com:vml" Requires="v">
                <p:oleObj spid="_x0000_s6219" name="Document" r:id="rId4" imgW="6222771" imgH="3365376" progId="Word.Document.12">
                  <p:embed/>
                </p:oleObj>
              </mc:Choice>
              <mc:Fallback>
                <p:oleObj name="Document" r:id="rId4" imgW="6222771" imgH="3365376" progId="Word.Document.12">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746250"/>
                        <a:ext cx="8064896" cy="336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6"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r"/>
            <a:r>
              <a:rPr lang="en-US" b="1" u="sng" dirty="0" smtClean="0"/>
              <a:t>In February</a:t>
            </a:r>
            <a:endParaRPr lang="en-US" b="1" u="sng" dirty="0"/>
          </a:p>
          <a:p>
            <a:pPr algn="r"/>
            <a:r>
              <a:rPr lang="en-US" dirty="0" smtClean="0"/>
              <a:t>Average score 449</a:t>
            </a:r>
          </a:p>
          <a:p>
            <a:pPr algn="r"/>
            <a:r>
              <a:rPr lang="en-US" dirty="0" smtClean="0"/>
              <a:t>No 550</a:t>
            </a:r>
          </a:p>
          <a:p>
            <a:pPr algn="r"/>
            <a:r>
              <a:rPr lang="en-US" dirty="0" smtClean="0"/>
              <a:t>5 over 500 </a:t>
            </a:r>
          </a:p>
          <a:p>
            <a:pPr algn="r"/>
            <a:r>
              <a:rPr lang="en-US" dirty="0" smtClean="0"/>
              <a:t>Range</a:t>
            </a:r>
            <a:r>
              <a:rPr lang="en-US" dirty="0"/>
              <a:t>: 363 – 533 (170</a:t>
            </a:r>
            <a:r>
              <a:rPr lang="en-US" dirty="0" smtClean="0"/>
              <a:t>)</a:t>
            </a:r>
          </a:p>
          <a:p>
            <a:pPr algn="r"/>
            <a:r>
              <a:rPr lang="en-US" dirty="0"/>
              <a:t>55 scored lower than 450 </a:t>
            </a:r>
            <a:r>
              <a:rPr lang="en-US" dirty="0" smtClean="0"/>
              <a:t/>
            </a:r>
            <a:br>
              <a:rPr lang="en-US" dirty="0" smtClean="0"/>
            </a:br>
            <a:endParaRPr lang="en-US" dirty="0" smtClean="0"/>
          </a:p>
          <a:p>
            <a:r>
              <a:rPr lang="en-US" b="1" u="sng" dirty="0" smtClean="0"/>
              <a:t>In May </a:t>
            </a:r>
          </a:p>
          <a:p>
            <a:r>
              <a:rPr lang="en-US" dirty="0" smtClean="0"/>
              <a:t>Average score 492 </a:t>
            </a:r>
            <a:endParaRPr lang="en-US" b="1" u="sng" dirty="0" smtClean="0"/>
          </a:p>
          <a:p>
            <a:r>
              <a:rPr lang="en-US" dirty="0" smtClean="0"/>
              <a:t>10  -550 </a:t>
            </a:r>
          </a:p>
          <a:p>
            <a:r>
              <a:rPr lang="en-US" dirty="0" smtClean="0"/>
              <a:t>8 537 – </a:t>
            </a:r>
            <a:r>
              <a:rPr lang="en-US" dirty="0"/>
              <a:t>547 </a:t>
            </a:r>
            <a:endParaRPr lang="en-US" dirty="0" smtClean="0"/>
          </a:p>
          <a:p>
            <a:r>
              <a:rPr lang="en-US" dirty="0" smtClean="0"/>
              <a:t>45 over 500</a:t>
            </a:r>
          </a:p>
          <a:p>
            <a:r>
              <a:rPr lang="en-US" dirty="0"/>
              <a:t>R</a:t>
            </a:r>
            <a:r>
              <a:rPr lang="en-US" dirty="0" smtClean="0"/>
              <a:t>ange 353 – 593 (240) </a:t>
            </a:r>
          </a:p>
          <a:p>
            <a:r>
              <a:rPr lang="en-US" dirty="0" smtClean="0"/>
              <a:t>14 </a:t>
            </a:r>
            <a:r>
              <a:rPr lang="en-US" dirty="0"/>
              <a:t>scored lower than </a:t>
            </a:r>
            <a:r>
              <a:rPr lang="en-US" dirty="0" smtClean="0"/>
              <a:t>450</a:t>
            </a:r>
            <a:endParaRPr lang="en-US" dirty="0"/>
          </a:p>
          <a:p>
            <a:endParaRPr lang="tr-TR" dirty="0"/>
          </a:p>
        </p:txBody>
      </p:sp>
      <p:pic>
        <p:nvPicPr>
          <p:cNvPr id="5" name="Picture 4"/>
          <p:cNvPicPr>
            <a:picLocks noChangeAspect="1"/>
          </p:cNvPicPr>
          <p:nvPr/>
        </p:nvPicPr>
        <p:blipFill>
          <a:blip r:embed="rId2" cstate="print"/>
          <a:stretch>
            <a:fillRect/>
          </a:stretch>
        </p:blipFill>
        <p:spPr>
          <a:xfrm>
            <a:off x="755576" y="1772816"/>
            <a:ext cx="4036760" cy="2088232"/>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3" cstate="print"/>
          <a:stretch>
            <a:fillRect/>
          </a:stretch>
        </p:blipFill>
        <p:spPr>
          <a:xfrm>
            <a:off x="4932040" y="4149080"/>
            <a:ext cx="3971600" cy="2232248"/>
          </a:xfrm>
          <a:prstGeom prst="roundRect">
            <a:avLst>
              <a:gd name="adj" fmla="val 8594"/>
            </a:avLst>
          </a:prstGeom>
          <a:solidFill>
            <a:srgbClr val="FFFFFF">
              <a:shade val="85000"/>
            </a:srgbClr>
          </a:solidFill>
          <a:ln>
            <a:noFill/>
          </a:ln>
          <a:effectLst/>
        </p:spPr>
      </p:pic>
      <p:sp>
        <p:nvSpPr>
          <p:cNvPr id="8"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7" name="Picture 6" descr="C:\Users\GMACFARLANE\Desktop\ku elc pdu small.jpg"/>
          <p:cNvPicPr>
            <a:picLocks noChangeAspect="1" noChangeArrowheads="1"/>
          </p:cNvPicPr>
          <p:nvPr/>
        </p:nvPicPr>
        <p:blipFill>
          <a:blip r:embed="rId4"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smtClean="0"/>
              <a:t>Student </a:t>
            </a:r>
            <a:r>
              <a:rPr lang="en-US" sz="2000" b="1" u="sng" dirty="0"/>
              <a:t>promotion comparison with previous years </a:t>
            </a:r>
            <a:endParaRPr lang="en-US" sz="2000" u="sng" dirty="0"/>
          </a:p>
          <a:p>
            <a:pPr marL="68580" indent="0">
              <a:buNone/>
            </a:pPr>
            <a:r>
              <a:rPr lang="en-US" b="1" dirty="0"/>
              <a:t> </a:t>
            </a:r>
            <a:endParaRPr lang="en-US" dirty="0"/>
          </a:p>
          <a:p>
            <a:endParaRPr lang="tr-TR" dirty="0"/>
          </a:p>
        </p:txBody>
      </p:sp>
      <p:sp>
        <p:nvSpPr>
          <p:cNvPr id="8"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2"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graphicFrame>
        <p:nvGraphicFramePr>
          <p:cNvPr id="9" name="Chart 8"/>
          <p:cNvGraphicFramePr>
            <a:graphicFrameLocks/>
          </p:cNvGraphicFramePr>
          <p:nvPr>
            <p:extLst>
              <p:ext uri="{D42A27DB-BD31-4B8C-83A1-F6EECF244321}">
                <p14:modId xmlns:p14="http://schemas.microsoft.com/office/powerpoint/2010/main" val="987616056"/>
              </p:ext>
            </p:extLst>
          </p:nvPr>
        </p:nvGraphicFramePr>
        <p:xfrm>
          <a:off x="899592" y="2420888"/>
          <a:ext cx="7344816" cy="42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4377680" cy="4572000"/>
          </a:xfrm>
        </p:spPr>
        <p:txBody>
          <a:bodyPr>
            <a:normAutofit fontScale="85000" lnSpcReduction="20000"/>
          </a:bodyPr>
          <a:lstStyle/>
          <a:p>
            <a:r>
              <a:rPr lang="en-US" b="1" u="sng" dirty="0" smtClean="0"/>
              <a:t>Discussion</a:t>
            </a:r>
            <a:endParaRPr lang="en-US" b="1" u="sng" dirty="0"/>
          </a:p>
          <a:p>
            <a:r>
              <a:rPr lang="en-US" dirty="0"/>
              <a:t>S</a:t>
            </a:r>
            <a:r>
              <a:rPr lang="en-US" dirty="0" smtClean="0"/>
              <a:t>tructure </a:t>
            </a:r>
            <a:r>
              <a:rPr lang="en-US" dirty="0"/>
              <a:t>section </a:t>
            </a:r>
            <a:r>
              <a:rPr lang="en-US" dirty="0" smtClean="0"/>
              <a:t>- largest </a:t>
            </a:r>
            <a:r>
              <a:rPr lang="en-US" dirty="0"/>
              <a:t>score </a:t>
            </a:r>
            <a:r>
              <a:rPr lang="en-US" dirty="0" smtClean="0"/>
              <a:t>&amp; range increase </a:t>
            </a:r>
          </a:p>
          <a:p>
            <a:r>
              <a:rPr lang="en-US" dirty="0" smtClean="0"/>
              <a:t>Reading </a:t>
            </a:r>
          </a:p>
          <a:p>
            <a:r>
              <a:rPr lang="en-US" i="1" dirty="0" smtClean="0"/>
              <a:t>“</a:t>
            </a:r>
            <a:r>
              <a:rPr lang="en-GB" i="1" dirty="0"/>
              <a:t>Enhanced guided-practice on students’ productive skills through projects in and outside the classroom will improve their performance on an ideal test situation even when the test is designed to evaluate receptive skills” </a:t>
            </a:r>
            <a:endParaRPr lang="en-GB" i="1" dirty="0" smtClean="0"/>
          </a:p>
        </p:txBody>
      </p:sp>
      <p:pic>
        <p:nvPicPr>
          <p:cNvPr id="5" name="Picture 4"/>
          <p:cNvPicPr>
            <a:picLocks noChangeAspect="1"/>
          </p:cNvPicPr>
          <p:nvPr/>
        </p:nvPicPr>
        <p:blipFill>
          <a:blip r:embed="rId2" cstate="print"/>
          <a:stretch>
            <a:fillRect/>
          </a:stretch>
        </p:blipFill>
        <p:spPr>
          <a:xfrm>
            <a:off x="5285680" y="2608560"/>
            <a:ext cx="3606800" cy="226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u="sng" dirty="0" smtClean="0"/>
              <a:t>2013 - 2014</a:t>
            </a:r>
            <a:endParaRPr lang="tr-TR" b="1" u="sng" dirty="0"/>
          </a:p>
          <a:p>
            <a:r>
              <a:rPr lang="tr-TR" b="1" u="sng" dirty="0" smtClean="0"/>
              <a:t>KUEPE</a:t>
            </a:r>
            <a:r>
              <a:rPr lang="tr-TR" b="1" dirty="0" smtClean="0"/>
              <a:t> </a:t>
            </a:r>
            <a:r>
              <a:rPr lang="tr-TR" dirty="0" smtClean="0"/>
              <a:t>Reading</a:t>
            </a:r>
          </a:p>
          <a:p>
            <a:r>
              <a:rPr lang="en-GB" dirty="0" smtClean="0"/>
              <a:t>Writing</a:t>
            </a:r>
          </a:p>
          <a:p>
            <a:r>
              <a:rPr lang="en-GB" dirty="0" smtClean="0"/>
              <a:t>Speaking</a:t>
            </a:r>
          </a:p>
          <a:p>
            <a:r>
              <a:rPr lang="en-GB" dirty="0" smtClean="0"/>
              <a:t>Listening</a:t>
            </a:r>
          </a:p>
          <a:p>
            <a:r>
              <a:rPr lang="en-GB" dirty="0" smtClean="0"/>
              <a:t>Language in use</a:t>
            </a:r>
          </a:p>
        </p:txBody>
      </p:sp>
      <p:pic>
        <p:nvPicPr>
          <p:cNvPr id="5" name="Picture 4"/>
          <p:cNvPicPr>
            <a:picLocks noChangeAspect="1"/>
          </p:cNvPicPr>
          <p:nvPr/>
        </p:nvPicPr>
        <p:blipFill>
          <a:blip r:embed="rId2" cstate="print"/>
          <a:stretch>
            <a:fillRect/>
          </a:stretch>
        </p:blipFill>
        <p:spPr>
          <a:xfrm>
            <a:off x="4679404" y="2348880"/>
            <a:ext cx="4069060" cy="3046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u="sng" dirty="0" smtClean="0"/>
              <a:t>Plans for the future</a:t>
            </a:r>
          </a:p>
          <a:p>
            <a:r>
              <a:rPr lang="en-GB" dirty="0" smtClean="0"/>
              <a:t>Reviewing topics</a:t>
            </a:r>
          </a:p>
          <a:p>
            <a:r>
              <a:rPr lang="en-GB" dirty="0" smtClean="0"/>
              <a:t>Tasks – practise input </a:t>
            </a:r>
          </a:p>
          <a:p>
            <a:r>
              <a:rPr lang="en-GB" dirty="0" smtClean="0"/>
              <a:t>Speed Reading</a:t>
            </a:r>
          </a:p>
          <a:p>
            <a:endParaRPr lang="tr-TR" dirty="0" smtClean="0"/>
          </a:p>
          <a:p>
            <a:endParaRPr lang="tr-TR" b="1" u="sng" dirty="0" smtClean="0"/>
          </a:p>
          <a:p>
            <a:endParaRPr lang="tr-TR" dirty="0"/>
          </a:p>
        </p:txBody>
      </p:sp>
      <p:pic>
        <p:nvPicPr>
          <p:cNvPr id="5" name="Picture 4"/>
          <p:cNvPicPr>
            <a:picLocks noChangeAspect="1"/>
          </p:cNvPicPr>
          <p:nvPr/>
        </p:nvPicPr>
        <p:blipFill>
          <a:blip r:embed="rId2" cstate="print"/>
          <a:stretch>
            <a:fillRect/>
          </a:stretch>
        </p:blipFill>
        <p:spPr>
          <a:xfrm>
            <a:off x="5364088" y="2803161"/>
            <a:ext cx="3475980" cy="3716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u="sng" dirty="0" err="1" smtClean="0"/>
              <a:t>The</a:t>
            </a:r>
            <a:r>
              <a:rPr lang="tr-TR" b="1" u="sng" dirty="0" smtClean="0"/>
              <a:t> Court Case</a:t>
            </a:r>
            <a:endParaRPr lang="tr-TR"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780928"/>
            <a:ext cx="6264696" cy="3168352"/>
          </a:xfrm>
          <a:prstGeom prst="roundRect">
            <a:avLst>
              <a:gd name="adj" fmla="val 8594"/>
            </a:avLst>
          </a:prstGeom>
          <a:solidFill>
            <a:srgbClr val="FFFFFF">
              <a:shade val="85000"/>
            </a:srgbClr>
          </a:solidFill>
          <a:ln>
            <a:noFill/>
          </a:ln>
          <a:effectLst/>
        </p:spPr>
      </p:pic>
      <p:sp>
        <p:nvSpPr>
          <p:cNvPr id="8"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24070" t="20297" r="25014" b="9813"/>
          <a:stretch>
            <a:fillRect/>
          </a:stretch>
        </p:blipFill>
        <p:spPr bwMode="auto">
          <a:xfrm>
            <a:off x="827584" y="1556792"/>
            <a:ext cx="6624736" cy="5112568"/>
          </a:xfrm>
          <a:prstGeom prst="rect">
            <a:avLst/>
          </a:prstGeom>
          <a:noFill/>
          <a:ln w="9525">
            <a:noFill/>
            <a:miter lim="800000"/>
            <a:headEnd/>
            <a:tailEnd/>
          </a:ln>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5" name="Picture 4"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86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772400" cy="4813792"/>
          </a:xfrm>
        </p:spPr>
        <p:txBody>
          <a:bodyPr>
            <a:noAutofit/>
          </a:bodyPr>
          <a:lstStyle/>
          <a:p>
            <a:pPr>
              <a:buNone/>
            </a:pPr>
            <a:r>
              <a:rPr lang="en-US" sz="1600" b="1" u="sng" dirty="0" smtClean="0"/>
              <a:t>References</a:t>
            </a:r>
            <a:endParaRPr lang="tr-TR" sz="1600" dirty="0" smtClean="0"/>
          </a:p>
          <a:p>
            <a:pPr>
              <a:buNone/>
            </a:pPr>
            <a:endParaRPr lang="en-US" sz="1400" dirty="0" smtClean="0"/>
          </a:p>
          <a:p>
            <a:pPr>
              <a:buNone/>
            </a:pPr>
            <a:r>
              <a:rPr lang="en-US" sz="1400" dirty="0" smtClean="0"/>
              <a:t>Arnold, J. (ed.) (1999). </a:t>
            </a:r>
            <a:r>
              <a:rPr lang="en-US" sz="1400" i="1" dirty="0" smtClean="0"/>
              <a:t>Affect in language learning</a:t>
            </a:r>
            <a:r>
              <a:rPr lang="en-US" sz="1400" dirty="0" smtClean="0"/>
              <a:t>. Cambridge: Cambridge University Press.</a:t>
            </a:r>
            <a:endParaRPr lang="tr-TR" sz="1400" dirty="0" smtClean="0"/>
          </a:p>
          <a:p>
            <a:pPr>
              <a:buNone/>
            </a:pPr>
            <a:r>
              <a:rPr lang="en-US" sz="1400" dirty="0" smtClean="0"/>
              <a:t>Byrd, P. (1995). </a:t>
            </a:r>
            <a:r>
              <a:rPr lang="en-US" sz="1400" i="1" dirty="0" smtClean="0"/>
              <a:t>Materials writers guide</a:t>
            </a:r>
            <a:r>
              <a:rPr lang="en-US" sz="1400" dirty="0" smtClean="0"/>
              <a:t>. Rowley MA: Newbury House.</a:t>
            </a:r>
            <a:endParaRPr lang="tr-TR" sz="1400" dirty="0" smtClean="0"/>
          </a:p>
          <a:p>
            <a:pPr>
              <a:buNone/>
            </a:pPr>
            <a:r>
              <a:rPr lang="en-US" sz="1400" dirty="0" smtClean="0"/>
              <a:t>Byrd, P. (2001). Textbooks: Evaluation for selection and analysis for implementation. In M. </a:t>
            </a:r>
            <a:r>
              <a:rPr lang="en-US" sz="1400" dirty="0" err="1" smtClean="0"/>
              <a:t>Celce</a:t>
            </a:r>
            <a:r>
              <a:rPr lang="en-US" sz="1400" dirty="0" smtClean="0"/>
              <a:t>- Murcia (ed.), </a:t>
            </a:r>
            <a:r>
              <a:rPr lang="en-US" sz="1400" i="1" dirty="0" smtClean="0"/>
              <a:t>Teaching English as a second or foreign language</a:t>
            </a:r>
            <a:r>
              <a:rPr lang="en-US" sz="1400" dirty="0" smtClean="0"/>
              <a:t>. (3rd </a:t>
            </a:r>
            <a:r>
              <a:rPr lang="en-US" sz="1400" dirty="0" err="1" smtClean="0"/>
              <a:t>edn</a:t>
            </a:r>
            <a:r>
              <a:rPr lang="en-US" sz="1400" dirty="0" smtClean="0"/>
              <a:t>). Boston, MA: </a:t>
            </a:r>
            <a:r>
              <a:rPr lang="en-US" sz="1400" dirty="0" err="1" smtClean="0"/>
              <a:t>Heinle</a:t>
            </a:r>
            <a:r>
              <a:rPr lang="en-US" sz="1400" dirty="0" smtClean="0"/>
              <a:t> &amp; </a:t>
            </a:r>
            <a:r>
              <a:rPr lang="en-US" sz="1400" dirty="0" err="1" smtClean="0"/>
              <a:t>Heinle</a:t>
            </a:r>
            <a:r>
              <a:rPr lang="en-US" sz="1400" dirty="0" smtClean="0"/>
              <a:t>, 415–427.</a:t>
            </a:r>
            <a:endParaRPr lang="tr-TR" sz="1400" dirty="0" smtClean="0"/>
          </a:p>
          <a:p>
            <a:pPr>
              <a:buNone/>
            </a:pPr>
            <a:r>
              <a:rPr lang="en-US" sz="1400" dirty="0" err="1" smtClean="0"/>
              <a:t>Cunningsworth</a:t>
            </a:r>
            <a:r>
              <a:rPr lang="en-US" sz="1400" dirty="0" smtClean="0"/>
              <a:t>, A. (1984). </a:t>
            </a:r>
            <a:r>
              <a:rPr lang="en-US" sz="1400" i="1" dirty="0" smtClean="0"/>
              <a:t>Evaluating and selecting EFL teaching materials</a:t>
            </a:r>
            <a:r>
              <a:rPr lang="en-US" sz="1400" dirty="0" smtClean="0"/>
              <a:t>. London: Heinemann Educational Books. </a:t>
            </a:r>
            <a:endParaRPr lang="tr-TR" sz="1400" dirty="0" smtClean="0"/>
          </a:p>
          <a:p>
            <a:pPr>
              <a:buNone/>
            </a:pPr>
            <a:r>
              <a:rPr lang="en-US" sz="1400" dirty="0" smtClean="0"/>
              <a:t> Edge, J. &amp; S. Wharton (1998). Autonomy and development: Living in the materials world. In B.</a:t>
            </a:r>
            <a:r>
              <a:rPr lang="en-GB" sz="1400" dirty="0" smtClean="0"/>
              <a:t> </a:t>
            </a:r>
            <a:r>
              <a:rPr lang="en-US" sz="1400" dirty="0" smtClean="0"/>
              <a:t>Tomlinson (ed.), 295–310.</a:t>
            </a:r>
            <a:endParaRPr lang="tr-TR" sz="1400" dirty="0" smtClean="0"/>
          </a:p>
          <a:p>
            <a:pPr>
              <a:buNone/>
            </a:pPr>
            <a:r>
              <a:rPr lang="en-US" sz="1400" dirty="0" smtClean="0"/>
              <a:t>Hidalgo, A. C., D. Hall &amp; G. M. Jacobs (eds.) (1995). </a:t>
            </a:r>
            <a:r>
              <a:rPr lang="en-US" sz="1400" i="1" dirty="0" smtClean="0"/>
              <a:t>Getting started: Materials writers on materials writing</a:t>
            </a:r>
            <a:r>
              <a:rPr lang="en-US" sz="1400" dirty="0" smtClean="0"/>
              <a:t>. Singapore: SEAMEO Language Centre.</a:t>
            </a:r>
          </a:p>
          <a:p>
            <a:pPr>
              <a:buNone/>
            </a:pPr>
            <a:r>
              <a:rPr lang="en-US" sz="1400" dirty="0" smtClean="0"/>
              <a:t>Johnson, K. (2003). </a:t>
            </a:r>
            <a:r>
              <a:rPr lang="en-US" sz="1400" i="1" dirty="0" smtClean="0"/>
              <a:t>Designing language teaching tasks. </a:t>
            </a:r>
            <a:r>
              <a:rPr lang="en-US" sz="1400" dirty="0" smtClean="0"/>
              <a:t>Basingstoke: Palgrave Macmillan.</a:t>
            </a:r>
            <a:endParaRPr lang="tr-TR" sz="1400" dirty="0" smtClean="0"/>
          </a:p>
          <a:p>
            <a:pPr>
              <a:buNone/>
            </a:pPr>
            <a:r>
              <a:rPr lang="en-US" sz="1400" dirty="0" smtClean="0"/>
              <a:t>Jolly, D. &amp; R. Bolitho (2011). A framework for materials writing. In B. Tomlinson (ed.), 107–134.</a:t>
            </a:r>
            <a:endParaRPr lang="tr-TR" sz="1400" dirty="0" smtClean="0"/>
          </a:p>
          <a:p>
            <a:pPr>
              <a:buNone/>
            </a:pPr>
            <a:r>
              <a:rPr lang="en-US" sz="1400" dirty="0" smtClean="0"/>
              <a:t>Keller, J. M. (2010). </a:t>
            </a:r>
            <a:r>
              <a:rPr lang="en-US" sz="1400" i="1" dirty="0" smtClean="0"/>
              <a:t>Motivational design for learning and performance: The ARCS model approach</a:t>
            </a:r>
            <a:r>
              <a:rPr lang="en-US" sz="1400" dirty="0" smtClean="0"/>
              <a:t>. New York, NY: Springer.</a:t>
            </a:r>
            <a:endParaRPr lang="tr-TR" sz="1400" dirty="0" smtClean="0"/>
          </a:p>
        </p:txBody>
      </p:sp>
      <p:pic>
        <p:nvPicPr>
          <p:cNvPr id="5" name="Picture 4" descr="C:\Users\GMACFARLANE\Desktop\ku elc pdu small.jpg"/>
          <p:cNvPicPr>
            <a:picLocks noChangeAspect="1" noChangeArrowheads="1"/>
          </p:cNvPicPr>
          <p:nvPr/>
        </p:nvPicPr>
        <p:blipFill>
          <a:blip r:embed="rId2"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spTree>
    <p:extLst>
      <p:ext uri="{BB962C8B-B14F-4D97-AF65-F5344CB8AC3E}">
        <p14:creationId xmlns:p14="http://schemas.microsoft.com/office/powerpoint/2010/main" val="1203810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772400" cy="4813792"/>
          </a:xfrm>
        </p:spPr>
        <p:txBody>
          <a:bodyPr>
            <a:noAutofit/>
          </a:bodyPr>
          <a:lstStyle/>
          <a:p>
            <a:pPr>
              <a:buNone/>
            </a:pPr>
            <a:r>
              <a:rPr lang="en-US" sz="1400" dirty="0" smtClean="0"/>
              <a:t>Kolb D. A. (1984). </a:t>
            </a:r>
            <a:r>
              <a:rPr lang="en-US" sz="1400" i="1" dirty="0" smtClean="0"/>
              <a:t>Experiential Learning experience as a source of learning and development</a:t>
            </a:r>
            <a:r>
              <a:rPr lang="en-US" sz="1400" dirty="0" smtClean="0"/>
              <a:t>, New Jersey: Prentice Hall.</a:t>
            </a:r>
            <a:endParaRPr lang="tr-TR" sz="1400" dirty="0" smtClean="0"/>
          </a:p>
          <a:p>
            <a:pPr>
              <a:buNone/>
            </a:pPr>
            <a:r>
              <a:rPr lang="en-US" sz="1400" dirty="0" smtClean="0"/>
              <a:t>Krashen, S. 1999. </a:t>
            </a:r>
            <a:r>
              <a:rPr lang="en-US" sz="1400" i="1" dirty="0" smtClean="0"/>
              <a:t>Condemned without a Trial: Bogus Arguments Against Bilingual Education. </a:t>
            </a:r>
            <a:r>
              <a:rPr lang="en-US" sz="1400" dirty="0" smtClean="0"/>
              <a:t>Portsmouth, NH: Heinemann Publishing Company. </a:t>
            </a:r>
            <a:endParaRPr lang="tr-TR" sz="1400" dirty="0" smtClean="0"/>
          </a:p>
          <a:p>
            <a:pPr>
              <a:buNone/>
            </a:pPr>
            <a:r>
              <a:rPr lang="en-US" sz="1400" i="1" dirty="0" smtClean="0"/>
              <a:t>Longman dictionary of contemporary English </a:t>
            </a:r>
            <a:r>
              <a:rPr lang="en-US" sz="1400" dirty="0" smtClean="0"/>
              <a:t>(4th ed.)</a:t>
            </a:r>
            <a:r>
              <a:rPr lang="en-US" sz="1400" i="1" dirty="0" smtClean="0"/>
              <a:t>. </a:t>
            </a:r>
            <a:r>
              <a:rPr lang="en-US" sz="1400" dirty="0" smtClean="0"/>
              <a:t>(2003). Harlow, England: Longman </a:t>
            </a:r>
            <a:endParaRPr lang="tr-TR" sz="1400" dirty="0" smtClean="0"/>
          </a:p>
          <a:p>
            <a:pPr>
              <a:buNone/>
            </a:pPr>
            <a:r>
              <a:rPr lang="en-US" sz="1400" dirty="0" err="1" smtClean="0"/>
              <a:t>Maley</a:t>
            </a:r>
            <a:r>
              <a:rPr lang="en-US" sz="1400" dirty="0" smtClean="0"/>
              <a:t>, A. (1998). Squaring the circle – reconciling materials as constraint with materials as</a:t>
            </a:r>
            <a:r>
              <a:rPr lang="en-GB" sz="1400" dirty="0" smtClean="0"/>
              <a:t> </a:t>
            </a:r>
            <a:r>
              <a:rPr lang="en-US" sz="1400" dirty="0" smtClean="0"/>
              <a:t>empowerment. In B. Tomlinson (ed.), 279–294.</a:t>
            </a:r>
            <a:endParaRPr lang="tr-TR" sz="1400" dirty="0" smtClean="0"/>
          </a:p>
          <a:p>
            <a:pPr>
              <a:buNone/>
            </a:pPr>
            <a:r>
              <a:rPr lang="en-US" sz="1400" dirty="0" err="1" smtClean="0"/>
              <a:t>Maley</a:t>
            </a:r>
            <a:r>
              <a:rPr lang="en-US" sz="1400" dirty="0" smtClean="0"/>
              <a:t>, A. (2011). Squaring the circle – reconciling materials as constraint with materials as empowerment. In B. Tomlinson (ed.), 379–402.</a:t>
            </a:r>
          </a:p>
          <a:p>
            <a:pPr>
              <a:buNone/>
            </a:pPr>
            <a:r>
              <a:rPr lang="en-US" sz="1400" dirty="0" smtClean="0"/>
              <a:t>McGrath, Ian. (2001). </a:t>
            </a:r>
            <a:r>
              <a:rPr lang="en-US" sz="1400" i="1" dirty="0" smtClean="0"/>
              <a:t>Materials Evaluation and Design for Language Teaching. </a:t>
            </a:r>
            <a:r>
              <a:rPr lang="en-US" sz="1400" dirty="0" smtClean="0"/>
              <a:t>Edinburgh: Edinburgh University Press, 2001. </a:t>
            </a:r>
            <a:endParaRPr lang="tr-TR" sz="1400" dirty="0" smtClean="0"/>
          </a:p>
          <a:p>
            <a:pPr>
              <a:buNone/>
            </a:pPr>
            <a:r>
              <a:rPr lang="en-US" sz="1400" dirty="0" err="1" smtClean="0"/>
              <a:t>Mukundan</a:t>
            </a:r>
            <a:r>
              <a:rPr lang="en-US" sz="1400" dirty="0" smtClean="0"/>
              <a:t>, J. &amp; </a:t>
            </a:r>
            <a:r>
              <a:rPr lang="en-US" sz="1400" dirty="0" err="1" smtClean="0"/>
              <a:t>Ahour</a:t>
            </a:r>
            <a:r>
              <a:rPr lang="en-US" sz="1400" dirty="0" smtClean="0"/>
              <a:t>, T. (2010). A review of textbook evaluation checklists across four decades (1970-2008). In Tomlinson, B., </a:t>
            </a:r>
            <a:r>
              <a:rPr lang="en-US" sz="1400" dirty="0" err="1" smtClean="0"/>
              <a:t>Masuhara</a:t>
            </a:r>
            <a:r>
              <a:rPr lang="en-US" sz="1400" dirty="0" smtClean="0"/>
              <a:t>, H. (Eds.). </a:t>
            </a:r>
            <a:r>
              <a:rPr lang="en-US" sz="1400" i="1" dirty="0" smtClean="0"/>
              <a:t>Research for materials development in language learning: Evidence for best practice </a:t>
            </a:r>
            <a:r>
              <a:rPr lang="en-US" sz="1400" dirty="0" smtClean="0"/>
              <a:t>(pp. 336-352). London: Continuum.  </a:t>
            </a:r>
            <a:endParaRPr lang="tr-TR" sz="1400" dirty="0" smtClean="0"/>
          </a:p>
          <a:p>
            <a:pPr>
              <a:buNone/>
            </a:pPr>
            <a:r>
              <a:rPr lang="en-US" sz="1400" dirty="0" smtClean="0"/>
              <a:t>Prowse, P. (1998). How writers write: Testimony from authors. In B. Tomlinson (ed.), 130–145.</a:t>
            </a:r>
            <a:endParaRPr lang="tr-TR" sz="1400" dirty="0" smtClean="0"/>
          </a:p>
          <a:p>
            <a:pPr>
              <a:buNone/>
            </a:pPr>
            <a:r>
              <a:rPr lang="en-US" sz="1400" dirty="0" smtClean="0"/>
              <a:t>Sheldon, LE. (1987).  Introduction in ELT Textbooks and Materials: Problems in Evaluation and Development.</a:t>
            </a:r>
            <a:endParaRPr lang="tr-TR" sz="1400" dirty="0" smtClean="0"/>
          </a:p>
        </p:txBody>
      </p:sp>
      <p:pic>
        <p:nvPicPr>
          <p:cNvPr id="5" name="Picture 4" descr="C:\Users\GMACFARLANE\Desktop\ku elc pdu small.jpg"/>
          <p:cNvPicPr>
            <a:picLocks noChangeAspect="1" noChangeArrowheads="1"/>
          </p:cNvPicPr>
          <p:nvPr/>
        </p:nvPicPr>
        <p:blipFill>
          <a:blip r:embed="rId2"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spTree>
    <p:extLst>
      <p:ext uri="{BB962C8B-B14F-4D97-AF65-F5344CB8AC3E}">
        <p14:creationId xmlns:p14="http://schemas.microsoft.com/office/powerpoint/2010/main" val="120381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lc.ku.edu.tr/sites/elc.ku.edu.tr/files/photos/hcelebi_0.jpg"/>
          <p:cNvPicPr>
            <a:picLocks noChangeAspect="1" noChangeArrowheads="1"/>
          </p:cNvPicPr>
          <p:nvPr/>
        </p:nvPicPr>
        <p:blipFill>
          <a:blip r:embed="rId2" cstate="print"/>
          <a:srcRect l="10800" t="3600" r="16301" b="2801"/>
          <a:stretch>
            <a:fillRect/>
          </a:stretch>
        </p:blipFill>
        <p:spPr bwMode="auto">
          <a:xfrm>
            <a:off x="3923928" y="2060848"/>
            <a:ext cx="1944216"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0" name="Picture 4" descr="http://media-cache-ec0.pinimg.com/avatars/sakilinc_1361527512_140.jpg"/>
          <p:cNvPicPr>
            <a:picLocks noChangeAspect="1" noChangeArrowheads="1"/>
          </p:cNvPicPr>
          <p:nvPr/>
        </p:nvPicPr>
        <p:blipFill>
          <a:blip r:embed="rId3" cstate="print"/>
          <a:srcRect/>
          <a:stretch>
            <a:fillRect/>
          </a:stretch>
        </p:blipFill>
        <p:spPr bwMode="auto">
          <a:xfrm>
            <a:off x="6516216" y="2060848"/>
            <a:ext cx="1837556" cy="1837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2" name="Picture 6" descr="http://elc.ku.edu.tr/sites/elc.ku.edu.tr/files/photos/gmcfarlane_0.jpg"/>
          <p:cNvPicPr>
            <a:picLocks noChangeAspect="1" noChangeArrowheads="1"/>
          </p:cNvPicPr>
          <p:nvPr/>
        </p:nvPicPr>
        <p:blipFill>
          <a:blip r:embed="rId4" cstate="print"/>
          <a:srcRect l="16200" t="10800" r="16301" b="10001"/>
          <a:stretch>
            <a:fillRect/>
          </a:stretch>
        </p:blipFill>
        <p:spPr bwMode="auto">
          <a:xfrm>
            <a:off x="1403648" y="2060848"/>
            <a:ext cx="2088232" cy="1837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F:\DCIM\101MSDCF\DSC00001.JPG"/>
          <p:cNvPicPr>
            <a:picLocks noChangeAspect="1" noChangeArrowheads="1"/>
          </p:cNvPicPr>
          <p:nvPr/>
        </p:nvPicPr>
        <p:blipFill>
          <a:blip r:embed="rId5" cstate="print"/>
          <a:srcRect l="19879" t="9914" r="-1801" b="54076"/>
          <a:stretch>
            <a:fillRect/>
          </a:stretch>
        </p:blipFill>
        <p:spPr bwMode="auto">
          <a:xfrm>
            <a:off x="1547664" y="4149080"/>
            <a:ext cx="6552728" cy="2160240"/>
          </a:xfrm>
          <a:prstGeom prst="roundRect">
            <a:avLst>
              <a:gd name="adj" fmla="val 8594"/>
            </a:avLst>
          </a:prstGeom>
          <a:solidFill>
            <a:srgbClr val="FFFFFF">
              <a:shade val="85000"/>
            </a:srgbClr>
          </a:solidFill>
          <a:ln>
            <a:noFill/>
          </a:ln>
          <a:effectLst/>
        </p:spPr>
      </p:pic>
      <p:pic>
        <p:nvPicPr>
          <p:cNvPr id="13" name="Picture 12" descr="C:\Users\GMACFARLANE\Desktop\ku elc pdu small.jpg"/>
          <p:cNvPicPr>
            <a:picLocks noChangeAspect="1" noChangeArrowheads="1"/>
          </p:cNvPicPr>
          <p:nvPr/>
        </p:nvPicPr>
        <p:blipFill>
          <a:blip r:embed="rId6"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
        <p:nvSpPr>
          <p:cNvPr id="14"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772400" cy="4813792"/>
          </a:xfrm>
        </p:spPr>
        <p:txBody>
          <a:bodyPr>
            <a:noAutofit/>
          </a:bodyPr>
          <a:lstStyle/>
          <a:p>
            <a:pPr>
              <a:buNone/>
            </a:pPr>
            <a:r>
              <a:rPr lang="en-US" sz="1400" dirty="0" smtClean="0"/>
              <a:t>Tomlinson, B. (Ed.). (1996). </a:t>
            </a:r>
            <a:r>
              <a:rPr lang="en-US" sz="1400" i="1" dirty="0" smtClean="0"/>
              <a:t>Materials development in language teaching. </a:t>
            </a:r>
            <a:r>
              <a:rPr lang="en-US" sz="1400" dirty="0" smtClean="0"/>
              <a:t>Cambridge: Cambridge University Press. </a:t>
            </a:r>
            <a:endParaRPr lang="tr-TR" sz="1400" dirty="0" smtClean="0"/>
          </a:p>
          <a:p>
            <a:pPr>
              <a:buNone/>
            </a:pPr>
            <a:r>
              <a:rPr lang="en-US" sz="1400" dirty="0" smtClean="0"/>
              <a:t>Tomlinson, B. (ed.) (1998a). </a:t>
            </a:r>
            <a:r>
              <a:rPr lang="en-US" sz="1400" i="1" dirty="0" smtClean="0"/>
              <a:t>Materials development in language teaching</a:t>
            </a:r>
            <a:r>
              <a:rPr lang="en-US" sz="1400" dirty="0" smtClean="0"/>
              <a:t>. Cambridge: Cambridge University Press. </a:t>
            </a:r>
            <a:endParaRPr lang="tr-TR" sz="1400" dirty="0" smtClean="0"/>
          </a:p>
          <a:p>
            <a:pPr>
              <a:buNone/>
            </a:pPr>
            <a:r>
              <a:rPr lang="en-US" sz="1400" dirty="0" smtClean="0"/>
              <a:t>Tomlinson, B. (1998b). Introduction. In B. Tomlinson (ed.), 1–24.</a:t>
            </a:r>
            <a:endParaRPr lang="tr-TR" sz="1400" dirty="0" smtClean="0"/>
          </a:p>
          <a:p>
            <a:pPr>
              <a:buNone/>
            </a:pPr>
            <a:r>
              <a:rPr lang="en-US" sz="1400" dirty="0" smtClean="0"/>
              <a:t>Tomlinson, B. (2011). Principled procedures in materials development. In B. Tomlinson (ed.), 1–31.</a:t>
            </a:r>
            <a:endParaRPr lang="tr-TR" sz="1400" dirty="0" smtClean="0"/>
          </a:p>
          <a:p>
            <a:pPr>
              <a:buNone/>
            </a:pPr>
            <a:r>
              <a:rPr lang="en-US" sz="1400" dirty="0" smtClean="0"/>
              <a:t>Tomlinson, B. et al. (2001a). ELT Courses for Adults. </a:t>
            </a:r>
            <a:r>
              <a:rPr lang="en-US" sz="1400" i="1" dirty="0" smtClean="0"/>
              <a:t>ELT Journal, </a:t>
            </a:r>
            <a:r>
              <a:rPr lang="en-US" sz="1400" dirty="0" smtClean="0"/>
              <a:t>55(1) 80-101. </a:t>
            </a:r>
            <a:endParaRPr lang="tr-TR" sz="1400" dirty="0" smtClean="0"/>
          </a:p>
          <a:p>
            <a:pPr>
              <a:buNone/>
            </a:pPr>
            <a:r>
              <a:rPr lang="en-US" sz="1400" dirty="0" smtClean="0"/>
              <a:t>Tomlinson, B. (2001b). Connecting the mind: A multi-dimensional approach to teaching language through literature. </a:t>
            </a:r>
            <a:r>
              <a:rPr lang="en-US" sz="1400" i="1" dirty="0" smtClean="0"/>
              <a:t>The English Teacher </a:t>
            </a:r>
            <a:r>
              <a:rPr lang="en-US" sz="1400" dirty="0" smtClean="0"/>
              <a:t>4.2, 104–115.</a:t>
            </a:r>
            <a:endParaRPr lang="tr-TR" sz="1400" dirty="0" smtClean="0"/>
          </a:p>
          <a:p>
            <a:pPr>
              <a:buNone/>
            </a:pPr>
            <a:r>
              <a:rPr lang="en-US" sz="1400" dirty="0" smtClean="0"/>
              <a:t>Tomlinson, B. (2003). Humanizing the </a:t>
            </a:r>
            <a:r>
              <a:rPr lang="en-US" sz="1400" dirty="0" err="1" smtClean="0"/>
              <a:t>coursebook</a:t>
            </a:r>
            <a:r>
              <a:rPr lang="en-US" sz="1400" dirty="0" smtClean="0"/>
              <a:t>. In B. Tomlinson (ed.), 162–173.</a:t>
            </a:r>
            <a:endParaRPr lang="tr-TR" sz="1400" dirty="0" smtClean="0"/>
          </a:p>
          <a:p>
            <a:pPr>
              <a:buNone/>
            </a:pPr>
            <a:r>
              <a:rPr lang="en-US" sz="1400" dirty="0" smtClean="0"/>
              <a:t>Tomlinson, B.(2008)  ‘Language acquisition and language learning materials.’ In B. Tomlinson (ed.) </a:t>
            </a:r>
            <a:r>
              <a:rPr lang="en-US" sz="1400" u="sng" dirty="0" smtClean="0"/>
              <a:t>English Language Teaching Materials. </a:t>
            </a:r>
            <a:r>
              <a:rPr lang="en-US" sz="1400" dirty="0" smtClean="0"/>
              <a:t>London: Continuum, 3-14.</a:t>
            </a:r>
            <a:endParaRPr lang="tr-TR" sz="1400" dirty="0" smtClean="0"/>
          </a:p>
          <a:p>
            <a:pPr>
              <a:buNone/>
            </a:pPr>
            <a:endParaRPr lang="tr-TR" sz="1400" dirty="0" smtClean="0"/>
          </a:p>
          <a:p>
            <a:pPr>
              <a:buNone/>
            </a:pPr>
            <a:endParaRPr lang="tr-TR" sz="1400" dirty="0" smtClean="0"/>
          </a:p>
        </p:txBody>
      </p:sp>
      <p:pic>
        <p:nvPicPr>
          <p:cNvPr id="5" name="Picture 4" descr="C:\Users\GMACFARLANE\Desktop\ku elc pdu small.jpg"/>
          <p:cNvPicPr>
            <a:picLocks noChangeAspect="1" noChangeArrowheads="1"/>
          </p:cNvPicPr>
          <p:nvPr/>
        </p:nvPicPr>
        <p:blipFill>
          <a:blip r:embed="rId2"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spTree>
    <p:extLst>
      <p:ext uri="{BB962C8B-B14F-4D97-AF65-F5344CB8AC3E}">
        <p14:creationId xmlns:p14="http://schemas.microsoft.com/office/powerpoint/2010/main" val="1203810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b="1" u="sng" dirty="0" smtClean="0"/>
              <a:t>Student Profile</a:t>
            </a:r>
          </a:p>
          <a:p>
            <a:r>
              <a:rPr lang="en-GB" dirty="0" smtClean="0"/>
              <a:t>Pre</a:t>
            </a:r>
            <a:r>
              <a:rPr lang="en-GB" dirty="0"/>
              <a:t>-</a:t>
            </a:r>
            <a:r>
              <a:rPr lang="en-GB" dirty="0" smtClean="0"/>
              <a:t>intermediate</a:t>
            </a:r>
          </a:p>
          <a:p>
            <a:r>
              <a:rPr lang="en-GB" dirty="0" smtClean="0"/>
              <a:t>18 </a:t>
            </a:r>
            <a:r>
              <a:rPr lang="en-GB" dirty="0"/>
              <a:t>to </a:t>
            </a:r>
            <a:r>
              <a:rPr lang="en-GB" dirty="0" smtClean="0"/>
              <a:t>20 </a:t>
            </a:r>
          </a:p>
          <a:p>
            <a:r>
              <a:rPr lang="en-GB" dirty="0" smtClean="0"/>
              <a:t>Study Habits </a:t>
            </a:r>
          </a:p>
          <a:p>
            <a:r>
              <a:rPr lang="en-GB" dirty="0" smtClean="0"/>
              <a:t>LYS</a:t>
            </a:r>
          </a:p>
          <a:p>
            <a:r>
              <a:rPr lang="en-GB" dirty="0"/>
              <a:t>L</a:t>
            </a:r>
            <a:r>
              <a:rPr lang="en-GB" dirty="0" smtClean="0"/>
              <a:t>earner </a:t>
            </a:r>
            <a:r>
              <a:rPr lang="en-GB" dirty="0"/>
              <a:t>T</a:t>
            </a:r>
            <a:r>
              <a:rPr lang="en-GB" dirty="0" smtClean="0"/>
              <a:t>raining /Memorization</a:t>
            </a:r>
          </a:p>
          <a:p>
            <a:r>
              <a:rPr lang="en-GB" dirty="0" smtClean="0"/>
              <a:t>Grammar/Productive Skills</a:t>
            </a:r>
          </a:p>
          <a:p>
            <a:r>
              <a:rPr lang="en-GB" dirty="0" smtClean="0"/>
              <a:t>Receptive/ Emergence</a:t>
            </a:r>
            <a:endParaRPr lang="tr-TR" dirty="0"/>
          </a:p>
        </p:txBody>
      </p:sp>
      <p:pic>
        <p:nvPicPr>
          <p:cNvPr id="5" name="Picture 4"/>
          <p:cNvPicPr>
            <a:picLocks noChangeAspect="1"/>
          </p:cNvPicPr>
          <p:nvPr/>
        </p:nvPicPr>
        <p:blipFill>
          <a:blip r:embed="rId2" cstate="print"/>
          <a:stretch>
            <a:fillRect/>
          </a:stretch>
        </p:blipFill>
        <p:spPr>
          <a:xfrm>
            <a:off x="4572000" y="1844824"/>
            <a:ext cx="4081264" cy="2706056"/>
          </a:xfrm>
          <a:prstGeom prst="roundRect">
            <a:avLst>
              <a:gd name="adj" fmla="val 8594"/>
            </a:avLst>
          </a:prstGeom>
          <a:solidFill>
            <a:srgbClr val="FFFFFF">
              <a:shade val="85000"/>
            </a:srgbClr>
          </a:solidFill>
          <a:ln>
            <a:noFill/>
          </a:ln>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72816"/>
            <a:ext cx="3513584" cy="4582744"/>
          </a:xfrm>
        </p:spPr>
        <p:txBody>
          <a:bodyPr/>
          <a:lstStyle/>
          <a:p>
            <a:r>
              <a:rPr lang="en-GB" b="1" u="sng" dirty="0" smtClean="0"/>
              <a:t>Assessment</a:t>
            </a:r>
            <a:r>
              <a:rPr lang="en-GB" u="sng" dirty="0" smtClean="0"/>
              <a:t/>
            </a:r>
            <a:br>
              <a:rPr lang="en-GB" u="sng" dirty="0" smtClean="0"/>
            </a:br>
            <a:endParaRPr lang="en-GB" sz="1100" u="sng" dirty="0" smtClean="0"/>
          </a:p>
          <a:p>
            <a:r>
              <a:rPr lang="en-GB" dirty="0" smtClean="0"/>
              <a:t>Michigan </a:t>
            </a:r>
            <a:r>
              <a:rPr lang="en-GB" dirty="0"/>
              <a:t>Placement Test </a:t>
            </a:r>
            <a:endParaRPr lang="en-GB" dirty="0" smtClean="0"/>
          </a:p>
          <a:p>
            <a:r>
              <a:rPr lang="en-GB" dirty="0" smtClean="0"/>
              <a:t>4 levels </a:t>
            </a:r>
          </a:p>
          <a:p>
            <a:r>
              <a:rPr lang="en-GB" dirty="0"/>
              <a:t>TOEFL PBT </a:t>
            </a:r>
            <a:r>
              <a:rPr lang="en-GB" dirty="0" smtClean="0"/>
              <a:t>550   or IELT’s 6.5 </a:t>
            </a:r>
          </a:p>
          <a:p>
            <a:r>
              <a:rPr lang="en-GB" dirty="0" smtClean="0"/>
              <a:t>537/6</a:t>
            </a:r>
            <a:endParaRPr lang="tr-TR" dirty="0"/>
          </a:p>
        </p:txBody>
      </p:sp>
      <p:pic>
        <p:nvPicPr>
          <p:cNvPr id="5" name="Picture 4"/>
          <p:cNvPicPr>
            <a:picLocks noChangeAspect="1"/>
          </p:cNvPicPr>
          <p:nvPr/>
        </p:nvPicPr>
        <p:blipFill>
          <a:blip r:embed="rId2" cstate="print"/>
          <a:stretch>
            <a:fillRect/>
          </a:stretch>
        </p:blipFill>
        <p:spPr>
          <a:xfrm>
            <a:off x="4127628" y="2420888"/>
            <a:ext cx="4764852" cy="3312368"/>
          </a:xfrm>
          <a:prstGeom prst="roundRect">
            <a:avLst>
              <a:gd name="adj" fmla="val 8594"/>
            </a:avLst>
          </a:prstGeom>
          <a:solidFill>
            <a:srgbClr val="FFFFFF">
              <a:shade val="85000"/>
            </a:srgbClr>
          </a:solidFill>
          <a:ln>
            <a:noFill/>
          </a:ln>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4953744" cy="4572000"/>
          </a:xfrm>
        </p:spPr>
        <p:txBody>
          <a:bodyPr>
            <a:normAutofit lnSpcReduction="10000"/>
          </a:bodyPr>
          <a:lstStyle/>
          <a:p>
            <a:r>
              <a:rPr lang="en-US" b="1" u="sng" dirty="0" smtClean="0"/>
              <a:t>Our hypothesis:</a:t>
            </a:r>
            <a:endParaRPr lang="en-US" u="sng" dirty="0"/>
          </a:p>
          <a:p>
            <a:r>
              <a:rPr lang="en-GB" i="1" dirty="0"/>
              <a:t>“Enhanced guided practice </a:t>
            </a:r>
            <a:r>
              <a:rPr lang="en-GB" i="1" dirty="0" smtClean="0"/>
              <a:t>of </a:t>
            </a:r>
            <a:r>
              <a:rPr lang="en-GB" i="1" dirty="0"/>
              <a:t>students’ productive skills </a:t>
            </a:r>
            <a:r>
              <a:rPr lang="en-GB" b="1" i="1" dirty="0"/>
              <a:t>through projects </a:t>
            </a:r>
            <a:r>
              <a:rPr lang="en-GB" i="1" dirty="0"/>
              <a:t>in and outside the classroom will </a:t>
            </a:r>
            <a:r>
              <a:rPr lang="en-GB" b="1" i="1" dirty="0"/>
              <a:t>improve their performance </a:t>
            </a:r>
            <a:r>
              <a:rPr lang="en-GB" i="1" dirty="0"/>
              <a:t>on tests and increase scores even when the test is </a:t>
            </a:r>
            <a:r>
              <a:rPr lang="en-GB" b="1" i="1" dirty="0"/>
              <a:t>designed to evaluate </a:t>
            </a:r>
            <a:r>
              <a:rPr lang="en-GB" i="1" dirty="0"/>
              <a:t>receptive skills.”</a:t>
            </a:r>
            <a:endParaRPr lang="en-US" dirty="0"/>
          </a:p>
          <a:p>
            <a:pPr marL="68580" indent="0">
              <a:buNone/>
            </a:pPr>
            <a:endParaRPr lang="en-US" dirty="0"/>
          </a:p>
        </p:txBody>
      </p:sp>
      <p:pic>
        <p:nvPicPr>
          <p:cNvPr id="5" name="Picture 4"/>
          <p:cNvPicPr>
            <a:picLocks noChangeAspect="1"/>
          </p:cNvPicPr>
          <p:nvPr/>
        </p:nvPicPr>
        <p:blipFill>
          <a:blip r:embed="rId2" cstate="print"/>
          <a:stretch>
            <a:fillRect/>
          </a:stretch>
        </p:blipFill>
        <p:spPr>
          <a:xfrm>
            <a:off x="5940152" y="3164509"/>
            <a:ext cx="2929632" cy="3422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8" name="Picture 7"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330008" cy="4572000"/>
          </a:xfrm>
        </p:spPr>
        <p:txBody>
          <a:bodyPr>
            <a:normAutofit/>
          </a:bodyPr>
          <a:lstStyle/>
          <a:p>
            <a:r>
              <a:rPr lang="en-GB" b="1" u="sng" dirty="0" smtClean="0"/>
              <a:t>Literature Review</a:t>
            </a:r>
            <a:endParaRPr lang="en-GB" b="1" dirty="0"/>
          </a:p>
          <a:p>
            <a:r>
              <a:rPr lang="en-GB" dirty="0" smtClean="0"/>
              <a:t>An on-going </a:t>
            </a:r>
            <a:r>
              <a:rPr lang="en-GB" dirty="0"/>
              <a:t>critical examination, reflection and </a:t>
            </a:r>
            <a:r>
              <a:rPr lang="en-GB" dirty="0" smtClean="0"/>
              <a:t>experimentation of </a:t>
            </a:r>
            <a:r>
              <a:rPr lang="en-GB" dirty="0"/>
              <a:t>new </a:t>
            </a:r>
            <a:r>
              <a:rPr lang="en-GB" dirty="0" smtClean="0"/>
              <a:t>alternatives.</a:t>
            </a:r>
            <a:br>
              <a:rPr lang="en-GB" dirty="0" smtClean="0"/>
            </a:br>
            <a:endParaRPr lang="en-GB" dirty="0" smtClean="0"/>
          </a:p>
        </p:txBody>
      </p:sp>
      <p:pic>
        <p:nvPicPr>
          <p:cNvPr id="6" name="Picture 5"/>
          <p:cNvPicPr>
            <a:picLocks noChangeAspect="1"/>
          </p:cNvPicPr>
          <p:nvPr/>
        </p:nvPicPr>
        <p:blipFill>
          <a:blip r:embed="rId2" cstate="print"/>
          <a:stretch>
            <a:fillRect/>
          </a:stretch>
        </p:blipFill>
        <p:spPr>
          <a:xfrm>
            <a:off x="4211960" y="3970500"/>
            <a:ext cx="4386064" cy="2456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spTree>
    <p:extLst>
      <p:ext uri="{BB962C8B-B14F-4D97-AF65-F5344CB8AC3E}">
        <p14:creationId xmlns:p14="http://schemas.microsoft.com/office/powerpoint/2010/main" val="43914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386" r="100000"/>
                    </a14:imgEffect>
                  </a14:imgLayer>
                </a14:imgProps>
              </a:ext>
            </a:extLst>
          </a:blip>
          <a:stretch>
            <a:fillRect/>
          </a:stretch>
        </p:blipFill>
        <p:spPr>
          <a:xfrm>
            <a:off x="467544" y="2996952"/>
            <a:ext cx="3744416" cy="2912570"/>
          </a:xfrm>
          <a:prstGeom prst="rect">
            <a:avLst/>
          </a:prstGeom>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4"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3563888" y="2060848"/>
            <a:ext cx="5313784" cy="4608512"/>
          </a:xfrm>
        </p:spPr>
        <p:txBody>
          <a:bodyPr>
            <a:noAutofit/>
          </a:bodyPr>
          <a:lstStyle/>
          <a:p>
            <a:r>
              <a:rPr lang="en-US" sz="2100" dirty="0" smtClean="0"/>
              <a:t>1</a:t>
            </a:r>
            <a:r>
              <a:rPr lang="en-US" sz="2100" dirty="0"/>
              <a:t>) </a:t>
            </a:r>
            <a:r>
              <a:rPr lang="en-US" sz="2100" dirty="0" smtClean="0"/>
              <a:t>Language </a:t>
            </a:r>
            <a:r>
              <a:rPr lang="en-US" sz="2100" dirty="0"/>
              <a:t>experience needs to be contextualized and </a:t>
            </a:r>
            <a:r>
              <a:rPr lang="en-US" sz="2100" dirty="0" smtClean="0"/>
              <a:t>comprehensible. (</a:t>
            </a:r>
            <a:r>
              <a:rPr lang="en-US" sz="2100" dirty="0"/>
              <a:t>Krashen, 1999</a:t>
            </a:r>
            <a:r>
              <a:rPr lang="en-US" sz="2100" dirty="0" smtClean="0"/>
              <a:t>) </a:t>
            </a:r>
          </a:p>
          <a:p>
            <a:r>
              <a:rPr lang="en-US" sz="2100" dirty="0" smtClean="0"/>
              <a:t>2</a:t>
            </a:r>
            <a:r>
              <a:rPr lang="en-US" sz="2100" dirty="0"/>
              <a:t>) </a:t>
            </a:r>
            <a:r>
              <a:rPr lang="en-US" sz="2100" dirty="0" smtClean="0"/>
              <a:t>The </a:t>
            </a:r>
            <a:r>
              <a:rPr lang="en-US" sz="2100" dirty="0"/>
              <a:t>learner needs to be motivated, relaxed, positive and </a:t>
            </a:r>
            <a:r>
              <a:rPr lang="en-US" sz="2100" dirty="0" smtClean="0"/>
              <a:t>engage. (</a:t>
            </a:r>
            <a:r>
              <a:rPr lang="en-US" sz="2100" dirty="0"/>
              <a:t>Arnold 1999, Tomlinson 1998a, 2003</a:t>
            </a:r>
            <a:r>
              <a:rPr lang="en-US" sz="2100" dirty="0" smtClean="0"/>
              <a:t>) </a:t>
            </a:r>
          </a:p>
          <a:p>
            <a:r>
              <a:rPr lang="en-US" sz="2100" dirty="0" smtClean="0"/>
              <a:t>3</a:t>
            </a:r>
            <a:r>
              <a:rPr lang="en-US" sz="2100" dirty="0"/>
              <a:t>) </a:t>
            </a:r>
            <a:r>
              <a:rPr lang="en-US" sz="2100" dirty="0" smtClean="0"/>
              <a:t>The </a:t>
            </a:r>
            <a:r>
              <a:rPr lang="en-US" sz="2100" dirty="0"/>
              <a:t>language and discourse features for potential acquisition need to be salient, meaningful and frequently </a:t>
            </a:r>
            <a:r>
              <a:rPr lang="en-US" sz="2100" dirty="0" smtClean="0"/>
              <a:t>encountered. (</a:t>
            </a:r>
            <a:r>
              <a:rPr lang="en-US" sz="2100" dirty="0" err="1"/>
              <a:t>Maley</a:t>
            </a:r>
            <a:r>
              <a:rPr lang="en-US" sz="2100" dirty="0"/>
              <a:t> 1998, 2011; Tomlinson 1998b) </a:t>
            </a:r>
            <a:endParaRPr lang="en-US" sz="2100" dirty="0" smtClean="0"/>
          </a:p>
          <a:p>
            <a:r>
              <a:rPr lang="en-US" sz="2100" dirty="0" smtClean="0"/>
              <a:t>4</a:t>
            </a:r>
            <a:r>
              <a:rPr lang="en-US" sz="2100" dirty="0"/>
              <a:t>) D</a:t>
            </a:r>
            <a:r>
              <a:rPr lang="en-US" sz="2100" dirty="0" smtClean="0"/>
              <a:t>eep </a:t>
            </a:r>
            <a:r>
              <a:rPr lang="en-US" sz="2100" dirty="0"/>
              <a:t>and multi-dimensional processing of the </a:t>
            </a:r>
            <a:r>
              <a:rPr lang="en-US" sz="2100" dirty="0" smtClean="0"/>
              <a:t>language. (</a:t>
            </a:r>
            <a:r>
              <a:rPr lang="en-US" sz="2100" dirty="0"/>
              <a:t>Tomlinson, 2001b</a:t>
            </a:r>
            <a:r>
              <a:rPr lang="en-US" sz="2100" dirty="0" smtClean="0"/>
              <a:t>)</a:t>
            </a:r>
            <a:endParaRPr lang="en-US" sz="2100" dirty="0"/>
          </a:p>
        </p:txBody>
      </p:sp>
    </p:spTree>
    <p:extLst>
      <p:ext uri="{BB962C8B-B14F-4D97-AF65-F5344CB8AC3E}">
        <p14:creationId xmlns:p14="http://schemas.microsoft.com/office/powerpoint/2010/main" val="359546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1916832"/>
            <a:ext cx="4593704" cy="4572000"/>
          </a:xfrm>
        </p:spPr>
        <p:txBody>
          <a:bodyPr>
            <a:normAutofit fontScale="92500"/>
          </a:bodyPr>
          <a:lstStyle/>
          <a:p>
            <a:r>
              <a:rPr lang="en-US" i="1" dirty="0"/>
              <a:t>R</a:t>
            </a:r>
            <a:r>
              <a:rPr lang="en-US" i="1" dirty="0" smtClean="0"/>
              <a:t>ich </a:t>
            </a:r>
            <a:r>
              <a:rPr lang="en-US" i="1" dirty="0"/>
              <a:t>authentic use for the learners, and the principles of experiential learning </a:t>
            </a:r>
            <a:r>
              <a:rPr lang="en-US" dirty="0"/>
              <a:t>(Kolb, 1984) </a:t>
            </a:r>
            <a:r>
              <a:rPr lang="en-US" dirty="0" smtClean="0"/>
              <a:t>- </a:t>
            </a:r>
            <a:r>
              <a:rPr lang="en-US" dirty="0"/>
              <a:t>personal responses to the meaning of the text is </a:t>
            </a:r>
            <a:r>
              <a:rPr lang="en-US" dirty="0" smtClean="0"/>
              <a:t>ensured</a:t>
            </a:r>
            <a:endParaRPr lang="en-US" dirty="0"/>
          </a:p>
          <a:p>
            <a:r>
              <a:rPr lang="en-US" dirty="0" smtClean="0"/>
              <a:t>Keller </a:t>
            </a:r>
            <a:r>
              <a:rPr lang="en-US" dirty="0"/>
              <a:t>(2010) </a:t>
            </a:r>
            <a:r>
              <a:rPr lang="en-US" dirty="0" smtClean="0"/>
              <a:t>- </a:t>
            </a:r>
            <a:r>
              <a:rPr lang="en-US" i="1" dirty="0" smtClean="0"/>
              <a:t>motivation</a:t>
            </a:r>
            <a:r>
              <a:rPr lang="en-US" i="1" dirty="0"/>
              <a:t>, attention, relevance, confidence, and </a:t>
            </a:r>
            <a:r>
              <a:rPr lang="en-US" i="1" dirty="0" smtClean="0"/>
              <a:t>satisfaction</a:t>
            </a:r>
            <a:endParaRPr lang="en-US" dirty="0" smtClean="0"/>
          </a:p>
          <a:p>
            <a:r>
              <a:rPr lang="en-US" dirty="0" smtClean="0"/>
              <a:t>Generic </a:t>
            </a:r>
            <a:r>
              <a:rPr lang="en-US" dirty="0"/>
              <a:t>ELT </a:t>
            </a:r>
            <a:r>
              <a:rPr lang="en-US" dirty="0" smtClean="0"/>
              <a:t>materials</a:t>
            </a:r>
            <a:endParaRPr lang="tr-TR" dirty="0"/>
          </a:p>
        </p:txBody>
      </p:sp>
      <p:pic>
        <p:nvPicPr>
          <p:cNvPr id="5" name="Picture 4"/>
          <p:cNvPicPr>
            <a:picLocks noChangeAspect="1"/>
          </p:cNvPicPr>
          <p:nvPr/>
        </p:nvPicPr>
        <p:blipFill rotWithShape="1">
          <a:blip r:embed="rId2" cstate="print"/>
          <a:srcRect l="2851" t="5502" r="6556" b="9266"/>
          <a:stretch/>
        </p:blipFill>
        <p:spPr>
          <a:xfrm>
            <a:off x="921352" y="2345631"/>
            <a:ext cx="2979867" cy="2523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512064"/>
            <a:ext cx="7772400" cy="914400"/>
          </a:xfrm>
        </p:spPr>
        <p:txBody>
          <a:bodyPr/>
          <a:lstStyle/>
          <a:p>
            <a:r>
              <a:rPr lang="en-US" sz="2400" b="1" u="sng" dirty="0" smtClean="0"/>
              <a:t>The Classroom Interface: </a:t>
            </a:r>
            <a:r>
              <a:rPr lang="tr-TR" sz="2400" b="1" u="sng" dirty="0" smtClean="0"/>
              <a:t/>
            </a:r>
            <a:br>
              <a:rPr lang="tr-TR" sz="2400" b="1" u="sng" dirty="0" smtClean="0"/>
            </a:br>
            <a:r>
              <a:rPr lang="en-US" sz="2400" b="1" u="sng" dirty="0" smtClean="0"/>
              <a:t>Curriculum, Materials and Theory</a:t>
            </a:r>
            <a:r>
              <a:rPr lang="tr-TR" sz="2000" u="sng" dirty="0" smtClean="0"/>
              <a:t/>
            </a:r>
            <a:br>
              <a:rPr lang="tr-TR" sz="2000" u="sng" dirty="0" smtClean="0"/>
            </a:br>
            <a:r>
              <a:rPr lang="tr-TR" sz="2000" dirty="0" smtClean="0"/>
              <a:t/>
            </a:r>
            <a:br>
              <a:rPr lang="tr-TR" sz="2000" dirty="0" smtClean="0"/>
            </a:br>
            <a:endParaRPr lang="tr-TR" sz="2000" dirty="0"/>
          </a:p>
        </p:txBody>
      </p:sp>
      <p:pic>
        <p:nvPicPr>
          <p:cNvPr id="6" name="Picture 5" descr="C:\Users\GMACFARLANE\Desktop\ku elc pdu small.jpg"/>
          <p:cNvPicPr>
            <a:picLocks noChangeAspect="1" noChangeArrowheads="1"/>
          </p:cNvPicPr>
          <p:nvPr/>
        </p:nvPicPr>
        <p:blipFill>
          <a:blip r:embed="rId3" cstate="print"/>
          <a:srcRect/>
          <a:stretch>
            <a:fillRect/>
          </a:stretch>
        </p:blipFill>
        <p:spPr bwMode="auto">
          <a:xfrm>
            <a:off x="7380312" y="260648"/>
            <a:ext cx="1493158" cy="129614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4195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76">
      <a:dk1>
        <a:sysClr val="windowText" lastClr="000000"/>
      </a:dk1>
      <a:lt1>
        <a:sysClr val="window" lastClr="FFFFFF"/>
      </a:lt1>
      <a:dk2>
        <a:srgbClr val="4E5B6F"/>
      </a:dk2>
      <a:lt2>
        <a:srgbClr val="D6ECFF"/>
      </a:lt2>
      <a:accent1>
        <a:srgbClr val="7FD13B"/>
      </a:accent1>
      <a:accent2>
        <a:srgbClr val="FF0000"/>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984</TotalTime>
  <Words>910</Words>
  <Application>Microsoft Office PowerPoint</Application>
  <PresentationFormat>On-screen Show (4:3)</PresentationFormat>
  <Paragraphs>164</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Metro</vt:lpstr>
      <vt:lpstr>Document</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lpstr>The Classroom Interface:  Curriculum, Materials and Theory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Classroom Interface: Curriculum, Materials and Theory</dc:title>
  <dc:creator>GMACFARLANE</dc:creator>
  <cp:lastModifiedBy>alfredo</cp:lastModifiedBy>
  <cp:revision>118</cp:revision>
  <dcterms:created xsi:type="dcterms:W3CDTF">2014-06-17T08:01:51Z</dcterms:created>
  <dcterms:modified xsi:type="dcterms:W3CDTF">2014-07-16T12:23:55Z</dcterms:modified>
</cp:coreProperties>
</file>