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7" r:id="rId3"/>
    <p:sldId id="325" r:id="rId4"/>
    <p:sldId id="339" r:id="rId5"/>
    <p:sldId id="321" r:id="rId6"/>
    <p:sldId id="327" r:id="rId7"/>
    <p:sldId id="328" r:id="rId8"/>
    <p:sldId id="329" r:id="rId9"/>
    <p:sldId id="338" r:id="rId10"/>
    <p:sldId id="318" r:id="rId11"/>
    <p:sldId id="326" r:id="rId12"/>
    <p:sldId id="319" r:id="rId13"/>
    <p:sldId id="331" r:id="rId14"/>
    <p:sldId id="340" r:id="rId15"/>
    <p:sldId id="31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50" y="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9C345-2C45-4A58-ADA0-62356692672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50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8E1E0-8656-400F-BE60-2CD4AE3C6C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0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EC670-3B05-4BDA-A7DB-88A36A248A06}" type="datetimeFigureOut">
              <a:rPr lang="en-GB" smtClean="0"/>
              <a:pPr/>
              <a:t>01/07/2014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4CDE-ABAF-433E-8C94-35FF44B907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5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4CDE-ABAF-433E-8C94-35FF44B9078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835B54-66D4-4962-8CA3-5E481ABFD5DE}" type="datetimeFigureOut">
              <a:rPr lang="en-GB" smtClean="0"/>
              <a:pPr/>
              <a:t>01/07/2014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6B2D36-E142-464B-AF07-598C36611E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344816" cy="4032448"/>
          </a:xfrm>
        </p:spPr>
        <p:txBody>
          <a:bodyPr>
            <a:noAutofit/>
          </a:bodyPr>
          <a:lstStyle/>
          <a:p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b="1" dirty="0" smtClean="0">
                <a:effectLst/>
              </a:rPr>
              <a:t>The </a:t>
            </a:r>
            <a:r>
              <a:rPr lang="en-GB" sz="4800" b="1" dirty="0">
                <a:effectLst/>
              </a:rPr>
              <a:t>effect of visualisation on L2 learners’ recall of texts and the impact it has on subsequent learning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852936"/>
            <a:ext cx="6112768" cy="1872208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endParaRPr lang="en-GB" sz="11200" dirty="0" smtClean="0"/>
          </a:p>
          <a:p>
            <a:endParaRPr lang="en-GB" sz="11200" dirty="0" smtClean="0"/>
          </a:p>
          <a:p>
            <a:endParaRPr lang="en-GB" sz="11200" dirty="0" smtClean="0"/>
          </a:p>
          <a:p>
            <a:endParaRPr lang="en-GB" sz="11200" dirty="0" smtClean="0"/>
          </a:p>
          <a:p>
            <a:endParaRPr lang="en-GB" sz="11200" dirty="0" smtClean="0"/>
          </a:p>
          <a:p>
            <a:r>
              <a:rPr lang="en-GB" sz="11200" dirty="0" smtClean="0"/>
              <a:t>Danny </a:t>
            </a:r>
            <a:r>
              <a:rPr lang="en-GB" sz="11200" dirty="0" err="1" smtClean="0"/>
              <a:t>Norrington</a:t>
            </a:r>
            <a:r>
              <a:rPr lang="en-GB" sz="11200" dirty="0" smtClean="0"/>
              <a:t>-Davies</a:t>
            </a:r>
          </a:p>
          <a:p>
            <a:r>
              <a:rPr lang="en-GB" sz="11200" dirty="0" smtClean="0"/>
              <a:t>International House London</a:t>
            </a:r>
          </a:p>
          <a:p>
            <a:r>
              <a:rPr lang="en-GB" sz="11200" dirty="0" smtClean="0"/>
              <a:t>2014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sz="8000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>
              <a:buNone/>
            </a:pPr>
            <a:r>
              <a:rPr lang="en-GB" dirty="0" smtClean="0"/>
              <a:t>1) Do </a:t>
            </a:r>
            <a:r>
              <a:rPr lang="en-GB" dirty="0"/>
              <a:t>guided visualisation activities after reading narrative texts result in greater recall in subsequent text reconstructions?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8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marL="82296" lvl="0" indent="0">
              <a:buNone/>
            </a:pPr>
            <a:r>
              <a:rPr lang="en-GB" dirty="0" smtClean="0"/>
              <a:t>2</a:t>
            </a:r>
            <a:r>
              <a:rPr lang="en-GB" dirty="0"/>
              <a:t>) What impact does this treatment have on subsequent learning?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8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/>
              </a:rPr>
              <a:t>Limitations and implications for future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Small sample size</a:t>
            </a:r>
          </a:p>
          <a:p>
            <a:endParaRPr lang="en-GB" dirty="0"/>
          </a:p>
          <a:p>
            <a:r>
              <a:rPr lang="en-GB" dirty="0" smtClean="0"/>
              <a:t>The possibility of sampling errors</a:t>
            </a:r>
          </a:p>
          <a:p>
            <a:endParaRPr lang="en-GB" dirty="0"/>
          </a:p>
          <a:p>
            <a:r>
              <a:rPr lang="en-GB" dirty="0" smtClean="0"/>
              <a:t>NG staging</a:t>
            </a:r>
          </a:p>
          <a:p>
            <a:endParaRPr lang="en-GB" dirty="0"/>
          </a:p>
          <a:p>
            <a:r>
              <a:rPr lang="en-GB" dirty="0" smtClean="0"/>
              <a:t>Time to implement strategies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Pedagogical 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Helping learners to visualise as part of a course</a:t>
            </a:r>
          </a:p>
          <a:p>
            <a:endParaRPr lang="en-GB" dirty="0" smtClean="0"/>
          </a:p>
          <a:p>
            <a:r>
              <a:rPr lang="en-GB" dirty="0" smtClean="0"/>
              <a:t>Emphasize the importance of sensory experience in course design</a:t>
            </a:r>
          </a:p>
          <a:p>
            <a:endParaRPr lang="en-GB" dirty="0"/>
          </a:p>
          <a:p>
            <a:r>
              <a:rPr lang="en-GB" dirty="0" smtClean="0"/>
              <a:t>Pre-teaching difficult lexis or revisiting 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4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Matching the idea to principles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The text and tasks are language rich</a:t>
            </a:r>
          </a:p>
          <a:p>
            <a:r>
              <a:rPr lang="en-GB" dirty="0" smtClean="0"/>
              <a:t>Learners are affectively engaged</a:t>
            </a:r>
          </a:p>
          <a:p>
            <a:r>
              <a:rPr lang="en-GB" dirty="0" smtClean="0"/>
              <a:t>Learners are cognitively engaged</a:t>
            </a:r>
          </a:p>
          <a:p>
            <a:r>
              <a:rPr lang="en-GB" dirty="0" smtClean="0"/>
              <a:t>Learners are sometimes helped to pay attention to form</a:t>
            </a:r>
          </a:p>
          <a:p>
            <a:r>
              <a:rPr lang="en-GB" dirty="0" smtClean="0"/>
              <a:t>Learners are given opportunities to use the language for communication</a:t>
            </a:r>
          </a:p>
          <a:p>
            <a:endParaRPr lang="en-GB" dirty="0"/>
          </a:p>
          <a:p>
            <a:pPr algn="r"/>
            <a:r>
              <a:rPr lang="en-GB" sz="2000" dirty="0" smtClean="0"/>
              <a:t>Tomlinson 2014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147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/>
              </a:rPr>
              <a:t/>
            </a:r>
            <a:br>
              <a:rPr lang="en-GB" b="1" dirty="0" smtClean="0">
                <a:effectLst/>
              </a:rPr>
            </a:br>
            <a:r>
              <a:rPr lang="en-GB" b="1" dirty="0">
                <a:effectLst/>
              </a:rPr>
              <a:t/>
            </a:r>
            <a:br>
              <a:rPr lang="en-GB" b="1" dirty="0">
                <a:effectLst/>
              </a:rPr>
            </a:br>
            <a:r>
              <a:rPr lang="en-GB" b="1" dirty="0" smtClean="0">
                <a:effectLst/>
              </a:rPr>
              <a:t/>
            </a:r>
            <a:br>
              <a:rPr lang="en-GB" b="1" dirty="0" smtClean="0">
                <a:effectLst/>
              </a:rPr>
            </a:br>
            <a:r>
              <a:rPr lang="en-GB" b="1" dirty="0" smtClean="0">
                <a:effectLst/>
              </a:rPr>
              <a:t/>
            </a:r>
            <a:br>
              <a:rPr lang="en-GB" b="1" dirty="0" smtClean="0">
                <a:effectLst/>
              </a:rPr>
            </a:br>
            <a:r>
              <a:rPr lang="en-GB" b="1" dirty="0" smtClean="0">
                <a:effectLst/>
              </a:rPr>
              <a:t>The </a:t>
            </a:r>
            <a:r>
              <a:rPr lang="en-GB" b="1" dirty="0">
                <a:effectLst/>
              </a:rPr>
              <a:t>effect of visualisation on L2 learners’ recall of texts and the impact it has on subsequent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r>
              <a:rPr lang="en-GB" dirty="0" smtClean="0"/>
              <a:t>danny.norrington-davies@ihlondon.com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marL="82296" lvl="0" indent="0">
              <a:buNone/>
            </a:pPr>
            <a:r>
              <a:rPr lang="en-GB" dirty="0" smtClean="0"/>
              <a:t>1) Do </a:t>
            </a:r>
            <a:r>
              <a:rPr lang="en-GB" dirty="0"/>
              <a:t>guided visualisation activities after reading narrative texts result in greater recall in subsequent text reconstructions?</a:t>
            </a:r>
          </a:p>
          <a:p>
            <a:endParaRPr lang="en-GB" dirty="0"/>
          </a:p>
          <a:p>
            <a:pPr marL="82296" lvl="0" indent="0">
              <a:buNone/>
            </a:pPr>
            <a:r>
              <a:rPr lang="en-GB" dirty="0" smtClean="0"/>
              <a:t>2) What </a:t>
            </a:r>
            <a:r>
              <a:rPr lang="en-GB" dirty="0"/>
              <a:t>impact does this treatment have on subsequent learning?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4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Research methods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53618"/>
              </p:ext>
            </p:extLst>
          </p:nvPr>
        </p:nvGraphicFramePr>
        <p:xfrm>
          <a:off x="1403648" y="1124744"/>
          <a:ext cx="7499350" cy="5389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9675"/>
                <a:gridCol w="3749675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Visualising</a:t>
                      </a:r>
                      <a:r>
                        <a:rPr lang="en-GB" baseline="0" dirty="0" smtClean="0"/>
                        <a:t> group (VG)</a:t>
                      </a:r>
                    </a:p>
                    <a:p>
                      <a:pPr algn="ctr"/>
                      <a:r>
                        <a:rPr lang="en-GB" baseline="0" dirty="0" smtClean="0"/>
                        <a:t>14 students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Non-visualising</a:t>
                      </a:r>
                      <a:r>
                        <a:rPr lang="en-GB" baseline="0" dirty="0" smtClean="0"/>
                        <a:t> group (NG)</a:t>
                      </a:r>
                    </a:p>
                    <a:p>
                      <a:pPr algn="ctr"/>
                      <a:r>
                        <a:rPr lang="en-GB" baseline="0" dirty="0" smtClean="0"/>
                        <a:t>12 students</a:t>
                      </a:r>
                      <a:endParaRPr lang="en-GB" dirty="0"/>
                    </a:p>
                  </a:txBody>
                  <a:tcPr/>
                </a:tc>
              </a:tr>
              <a:tr h="79948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Predict</a:t>
                      </a:r>
                      <a:r>
                        <a:rPr lang="en-GB" sz="2000" baseline="0" dirty="0" smtClean="0"/>
                        <a:t> from the title what the story is about and </a:t>
                      </a:r>
                      <a:r>
                        <a:rPr lang="en-GB" sz="2000" baseline="0" dirty="0" smtClean="0"/>
                        <a:t>guess what happens next. Learners read the text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94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Discuss what happened next</a:t>
                      </a:r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/>
                        <a:t>Guided visualisation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Create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posters of their images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Discuss what happened next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Answer </a:t>
                      </a:r>
                      <a:r>
                        <a:rPr lang="en-GB" baseline="0" dirty="0" smtClean="0"/>
                        <a:t>comprehension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Work out the meaning of unknown lexis</a:t>
                      </a:r>
                      <a:endParaRPr lang="en-GB" dirty="0"/>
                    </a:p>
                  </a:txBody>
                  <a:tcPr/>
                </a:tc>
              </a:tr>
              <a:tr h="799485">
                <a:tc gridSpan="2">
                  <a:txBody>
                    <a:bodyPr/>
                    <a:lstStyle/>
                    <a:p>
                      <a:pPr algn="ctr"/>
                      <a:endParaRPr kumimoji="0" lang="en-GB" sz="1200" kern="1200" dirty="0" smtClean="0"/>
                    </a:p>
                    <a:p>
                      <a:pPr algn="ctr"/>
                      <a:r>
                        <a:rPr kumimoji="0" lang="en-GB" sz="1800" kern="1200" dirty="0" smtClean="0"/>
                        <a:t>5 days later: Text reconstruction</a:t>
                      </a:r>
                      <a:r>
                        <a:rPr kumimoji="0" lang="en-GB" sz="1800" kern="1200" baseline="0" dirty="0" smtClean="0"/>
                        <a:t> for both groups</a:t>
                      </a:r>
                      <a:endParaRPr kumimoji="0" lang="en-GB" sz="1200" kern="1200" dirty="0" smtClean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9485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Semi</a:t>
                      </a:r>
                      <a:r>
                        <a:rPr lang="en-GB" baseline="0" dirty="0" smtClean="0"/>
                        <a:t> structured interviews with highest and lowest scorer in each group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948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 weeks later: Semi</a:t>
                      </a:r>
                      <a:r>
                        <a:rPr lang="en-GB" baseline="0" dirty="0" smtClean="0"/>
                        <a:t> structured interviews with highest and lowest scorer in each group</a:t>
                      </a: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Example of a group poster</a:t>
            </a:r>
            <a:endParaRPr lang="en-GB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369" y="1447800"/>
            <a:ext cx="733081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63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Marking the text reconstructions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1) Propositions/idea units</a:t>
            </a:r>
          </a:p>
          <a:p>
            <a:endParaRPr lang="en-GB" dirty="0" smtClean="0"/>
          </a:p>
          <a:p>
            <a:endParaRPr lang="en-GB" sz="900" dirty="0"/>
          </a:p>
          <a:p>
            <a:pPr marL="82296" indent="0" algn="ctr">
              <a:buNone/>
            </a:pPr>
            <a:r>
              <a:rPr lang="en-GB" i="1" dirty="0" smtClean="0"/>
              <a:t>Few people came to visit</a:t>
            </a:r>
          </a:p>
          <a:p>
            <a:pPr algn="ctr"/>
            <a:endParaRPr lang="en-GB" i="1" dirty="0" smtClean="0"/>
          </a:p>
          <a:p>
            <a:pPr algn="ctr"/>
            <a:r>
              <a:rPr lang="en-GB" i="1" dirty="0" smtClean="0"/>
              <a:t>Many people didn’t visit the house (1 mark)</a:t>
            </a:r>
          </a:p>
          <a:p>
            <a:pPr algn="ctr"/>
            <a:r>
              <a:rPr lang="en-GB" i="1" dirty="0" smtClean="0"/>
              <a:t> No many people visited their house (1 mark)</a:t>
            </a:r>
          </a:p>
          <a:p>
            <a:pPr algn="ctr"/>
            <a:endParaRPr lang="en-GB" sz="1100" i="1" dirty="0" smtClean="0"/>
          </a:p>
          <a:p>
            <a:pPr algn="ctr"/>
            <a:endParaRPr lang="en-GB" dirty="0"/>
          </a:p>
          <a:p>
            <a:pPr algn="r"/>
            <a:r>
              <a:rPr lang="en-GB" sz="2400" dirty="0"/>
              <a:t>Pritchard </a:t>
            </a:r>
            <a:r>
              <a:rPr lang="en-GB" sz="2400" dirty="0" smtClean="0"/>
              <a:t>(1990</a:t>
            </a:r>
            <a:r>
              <a:rPr lang="en-GB" sz="2400" dirty="0"/>
              <a:t>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61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Marking the text reconstructions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2) Lexical items </a:t>
            </a:r>
          </a:p>
          <a:p>
            <a:endParaRPr lang="en-GB" dirty="0"/>
          </a:p>
          <a:p>
            <a:pPr marL="82296" indent="0" algn="ctr">
              <a:buNone/>
            </a:pPr>
            <a:r>
              <a:rPr lang="en-GB" i="1" dirty="0" smtClean="0"/>
              <a:t>Mrs Foster, stern looking in an </a:t>
            </a:r>
            <a:r>
              <a:rPr lang="en-GB" i="1" u="sng" dirty="0" smtClean="0"/>
              <a:t>ermine</a:t>
            </a:r>
            <a:r>
              <a:rPr lang="en-GB" i="1" dirty="0" smtClean="0"/>
              <a:t> </a:t>
            </a:r>
            <a:r>
              <a:rPr lang="en-GB" i="1" u="sng" dirty="0" smtClean="0"/>
              <a:t>fur </a:t>
            </a:r>
            <a:r>
              <a:rPr lang="en-GB" i="1" dirty="0" smtClean="0"/>
              <a:t>coat</a:t>
            </a:r>
          </a:p>
          <a:p>
            <a:pPr algn="ctr"/>
            <a:endParaRPr lang="en-GB" i="1" dirty="0"/>
          </a:p>
          <a:p>
            <a:pPr algn="ctr"/>
            <a:r>
              <a:rPr lang="en-GB" i="1" dirty="0" smtClean="0"/>
              <a:t>She </a:t>
            </a:r>
            <a:r>
              <a:rPr lang="en-GB" i="1" dirty="0"/>
              <a:t>wore a </a:t>
            </a:r>
            <a:r>
              <a:rPr lang="en-GB" i="1" u="sng" dirty="0"/>
              <a:t>fur</a:t>
            </a:r>
            <a:r>
              <a:rPr lang="en-GB" i="1" dirty="0"/>
              <a:t> coat made of </a:t>
            </a:r>
            <a:r>
              <a:rPr lang="en-GB" i="1" u="sng" dirty="0"/>
              <a:t>ermine</a:t>
            </a:r>
            <a:r>
              <a:rPr lang="en-GB" i="1" dirty="0"/>
              <a:t>’ </a:t>
            </a:r>
            <a:r>
              <a:rPr lang="en-GB" i="1" dirty="0" smtClean="0"/>
              <a:t>(2 marks)</a:t>
            </a:r>
          </a:p>
          <a:p>
            <a:pPr algn="ctr"/>
            <a:r>
              <a:rPr lang="en-GB" dirty="0" smtClean="0"/>
              <a:t>‘</a:t>
            </a:r>
            <a:r>
              <a:rPr lang="en-GB" i="1" dirty="0"/>
              <a:t>she was wearing a coat made from a type of animal</a:t>
            </a:r>
            <a:r>
              <a:rPr lang="en-GB" i="1" dirty="0" smtClean="0"/>
              <a:t>’ (0 marks)</a:t>
            </a:r>
            <a:endParaRPr lang="en-GB" dirty="0"/>
          </a:p>
          <a:p>
            <a:pPr algn="ctr"/>
            <a:endParaRPr lang="en-GB" i="1" dirty="0" smtClean="0"/>
          </a:p>
          <a:p>
            <a:pPr algn="ctr"/>
            <a:endParaRPr lang="en-GB" sz="1100" i="1" dirty="0" smtClean="0"/>
          </a:p>
          <a:p>
            <a:pPr algn="ctr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229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of the text reconstructions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GB" dirty="0" smtClean="0"/>
              <a:t>Lexical recall</a:t>
            </a:r>
          </a:p>
          <a:p>
            <a:endParaRPr lang="en-GB" dirty="0"/>
          </a:p>
          <a:p>
            <a:r>
              <a:rPr lang="en-GB" dirty="0"/>
              <a:t>VG (</a:t>
            </a:r>
            <a:r>
              <a:rPr lang="en-GB" i="1" dirty="0"/>
              <a:t>M </a:t>
            </a:r>
            <a:r>
              <a:rPr lang="en-GB" dirty="0"/>
              <a:t>= 7.07, </a:t>
            </a:r>
            <a:r>
              <a:rPr lang="en-GB" i="1" dirty="0"/>
              <a:t>SD = </a:t>
            </a:r>
            <a:r>
              <a:rPr lang="en-GB" dirty="0"/>
              <a:t>4.48</a:t>
            </a:r>
            <a:r>
              <a:rPr lang="en-GB" i="1" dirty="0"/>
              <a:t>)</a:t>
            </a:r>
            <a:r>
              <a:rPr lang="en-GB" dirty="0"/>
              <a:t> and the NG (</a:t>
            </a:r>
            <a:r>
              <a:rPr lang="en-GB" i="1" dirty="0"/>
              <a:t>M </a:t>
            </a:r>
            <a:r>
              <a:rPr lang="en-GB" dirty="0"/>
              <a:t>= </a:t>
            </a:r>
            <a:r>
              <a:rPr lang="en-GB" dirty="0" smtClean="0"/>
              <a:t>4.94</a:t>
            </a:r>
            <a:r>
              <a:rPr lang="en-GB" dirty="0"/>
              <a:t>, </a:t>
            </a:r>
            <a:r>
              <a:rPr lang="en-GB" i="1" dirty="0"/>
              <a:t>SD </a:t>
            </a:r>
            <a:r>
              <a:rPr lang="en-GB" dirty="0"/>
              <a:t>= 1.98), </a:t>
            </a:r>
            <a:r>
              <a:rPr lang="en-GB" i="1" dirty="0"/>
              <a:t>t</a:t>
            </a:r>
            <a:r>
              <a:rPr lang="en-GB" dirty="0"/>
              <a:t>(29) = 1.76, </a:t>
            </a:r>
            <a:r>
              <a:rPr lang="en-GB" b="1" i="1" dirty="0">
                <a:solidFill>
                  <a:srgbClr val="0000FF"/>
                </a:solidFill>
              </a:rPr>
              <a:t>p </a:t>
            </a:r>
            <a:r>
              <a:rPr lang="en-GB" b="1" dirty="0">
                <a:solidFill>
                  <a:srgbClr val="0000FF"/>
                </a:solidFill>
              </a:rPr>
              <a:t>= .</a:t>
            </a:r>
            <a:r>
              <a:rPr lang="en-GB" b="1" dirty="0" smtClean="0">
                <a:solidFill>
                  <a:srgbClr val="0000FF"/>
                </a:solidFill>
              </a:rPr>
              <a:t>088</a:t>
            </a:r>
          </a:p>
          <a:p>
            <a:endParaRPr lang="en-GB" b="1" dirty="0"/>
          </a:p>
          <a:p>
            <a:pPr marL="82296" indent="0">
              <a:buNone/>
            </a:pPr>
            <a:r>
              <a:rPr lang="en-GB" dirty="0" smtClean="0"/>
              <a:t>Lexis &amp; propositions combined</a:t>
            </a:r>
          </a:p>
          <a:p>
            <a:endParaRPr lang="en-GB" dirty="0"/>
          </a:p>
          <a:p>
            <a:r>
              <a:rPr lang="en-GB" dirty="0"/>
              <a:t>VG (</a:t>
            </a:r>
            <a:r>
              <a:rPr lang="en-GB" i="1" dirty="0"/>
              <a:t>M </a:t>
            </a:r>
            <a:r>
              <a:rPr lang="en-GB" dirty="0"/>
              <a:t>= 26.14, </a:t>
            </a:r>
            <a:r>
              <a:rPr lang="en-GB" i="1" dirty="0"/>
              <a:t>SD = </a:t>
            </a:r>
            <a:r>
              <a:rPr lang="en-GB" dirty="0"/>
              <a:t>5.44) and the NG (</a:t>
            </a:r>
            <a:r>
              <a:rPr lang="en-GB" i="1" dirty="0"/>
              <a:t>M </a:t>
            </a:r>
            <a:r>
              <a:rPr lang="en-GB" dirty="0"/>
              <a:t>= 21.12, </a:t>
            </a:r>
            <a:r>
              <a:rPr lang="en-GB" i="1" dirty="0"/>
              <a:t>SD </a:t>
            </a:r>
            <a:r>
              <a:rPr lang="en-GB" dirty="0"/>
              <a:t>= 5.38), </a:t>
            </a:r>
            <a:r>
              <a:rPr lang="en-GB" i="1" dirty="0"/>
              <a:t>t</a:t>
            </a:r>
            <a:r>
              <a:rPr lang="en-GB" dirty="0"/>
              <a:t>(29) = 1.83, </a:t>
            </a:r>
            <a:r>
              <a:rPr lang="en-GB" b="1" i="1" dirty="0">
                <a:solidFill>
                  <a:srgbClr val="0000FF"/>
                </a:solidFill>
              </a:rPr>
              <a:t>p </a:t>
            </a:r>
            <a:r>
              <a:rPr lang="en-GB" b="1" dirty="0">
                <a:solidFill>
                  <a:srgbClr val="0000FF"/>
                </a:solidFill>
              </a:rPr>
              <a:t>= .077</a:t>
            </a:r>
          </a:p>
        </p:txBody>
      </p:sp>
    </p:spTree>
    <p:extLst>
      <p:ext uri="{BB962C8B-B14F-4D97-AF65-F5344CB8AC3E}">
        <p14:creationId xmlns:p14="http://schemas.microsoft.com/office/powerpoint/2010/main" val="3786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nterview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participants claimed to use mental imagery when reconstructing the text</a:t>
            </a:r>
          </a:p>
          <a:p>
            <a:endParaRPr lang="en-GB" dirty="0" smtClean="0"/>
          </a:p>
          <a:p>
            <a:r>
              <a:rPr lang="en-GB" dirty="0" smtClean="0"/>
              <a:t>High image strength amongst the highest scorers</a:t>
            </a:r>
          </a:p>
          <a:p>
            <a:endParaRPr lang="en-GB" dirty="0"/>
          </a:p>
          <a:p>
            <a:r>
              <a:rPr lang="en-GB" dirty="0"/>
              <a:t>D</a:t>
            </a:r>
            <a:r>
              <a:rPr lang="en-GB" dirty="0" smtClean="0"/>
              <a:t>ifficulties </a:t>
            </a:r>
            <a:r>
              <a:rPr lang="en-GB" dirty="0"/>
              <a:t>caused by unknown lexis emerged as </a:t>
            </a:r>
            <a:r>
              <a:rPr lang="en-GB" dirty="0" smtClean="0"/>
              <a:t>a major theme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6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nterview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GB" dirty="0"/>
          </a:p>
          <a:p>
            <a:r>
              <a:rPr lang="en-GB" dirty="0"/>
              <a:t>3</a:t>
            </a:r>
            <a:r>
              <a:rPr lang="en-GB" dirty="0" smtClean="0"/>
              <a:t> participants reported consciously using visualisation techniques at word and text level</a:t>
            </a:r>
          </a:p>
          <a:p>
            <a:endParaRPr lang="en-GB" dirty="0"/>
          </a:p>
          <a:p>
            <a:r>
              <a:rPr lang="en-GB" dirty="0" smtClean="0"/>
              <a:t>All reported continued difficulties caused by unknown lexis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3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2417</TotalTime>
  <Words>470</Words>
  <Application>Microsoft Office PowerPoint</Application>
  <PresentationFormat>On-screen Show (4:3)</PresentationFormat>
  <Paragraphs>125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     The effect of visualisation on L2 learners’ recall of texts and the impact it has on subsequent learning</vt:lpstr>
      <vt:lpstr>Research questions</vt:lpstr>
      <vt:lpstr> Research methods  </vt:lpstr>
      <vt:lpstr>Example of a group poster</vt:lpstr>
      <vt:lpstr>Marking the text reconstructions</vt:lpstr>
      <vt:lpstr>Marking the text reconstructions</vt:lpstr>
      <vt:lpstr>Results of the text reconstructions</vt:lpstr>
      <vt:lpstr>Interview data</vt:lpstr>
      <vt:lpstr>Interview data</vt:lpstr>
      <vt:lpstr>Discussion</vt:lpstr>
      <vt:lpstr>Discussion</vt:lpstr>
      <vt:lpstr>Limitations and implications for future research</vt:lpstr>
      <vt:lpstr>Pedagogical implications</vt:lpstr>
      <vt:lpstr>Matching the idea to principles </vt:lpstr>
      <vt:lpstr>    The effect of visualisation on L2 learners’ recall of texts and the impact it has on subsequent learning</vt:lpstr>
    </vt:vector>
  </TitlesOfParts>
  <Company>International House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Reinvestigating the Noticing Function of Output</dc:title>
  <dc:creator>Ben Darby</dc:creator>
  <cp:lastModifiedBy>Danny Norrington-Davies</cp:lastModifiedBy>
  <cp:revision>279</cp:revision>
  <cp:lastPrinted>2014-06-23T08:27:03Z</cp:lastPrinted>
  <dcterms:created xsi:type="dcterms:W3CDTF">2012-11-05T11:29:51Z</dcterms:created>
  <dcterms:modified xsi:type="dcterms:W3CDTF">2014-07-01T08:53:32Z</dcterms:modified>
</cp:coreProperties>
</file>