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7" r:id="rId8"/>
    <p:sldId id="266" r:id="rId9"/>
    <p:sldId id="273" r:id="rId10"/>
    <p:sldId id="268" r:id="rId11"/>
    <p:sldId id="269" r:id="rId12"/>
    <p:sldId id="265" r:id="rId13"/>
    <p:sldId id="270" r:id="rId14"/>
    <p:sldId id="271" r:id="rId15"/>
    <p:sldId id="258" r:id="rId16"/>
    <p:sldId id="259" r:id="rId17"/>
    <p:sldId id="272" r:id="rId18"/>
    <p:sldId id="276" r:id="rId19"/>
    <p:sldId id="277" r:id="rId20"/>
    <p:sldId id="278" r:id="rId21"/>
    <p:sldId id="279" r:id="rId22"/>
    <p:sldId id="274" r:id="rId23"/>
    <p:sldId id="275" r:id="rId24"/>
    <p:sldId id="2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AB31B9-5181-4DFD-AE27-43C0C03E28E6}" type="datetimeFigureOut">
              <a:rPr lang="en-GB" smtClean="0"/>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250249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B31B9-5181-4DFD-AE27-43C0C03E28E6}" type="datetimeFigureOut">
              <a:rPr lang="en-GB" smtClean="0"/>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210296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B31B9-5181-4DFD-AE27-43C0C03E28E6}" type="datetimeFigureOut">
              <a:rPr lang="en-GB" smtClean="0"/>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82124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B31B9-5181-4DFD-AE27-43C0C03E28E6}" type="datetimeFigureOut">
              <a:rPr lang="en-GB" smtClean="0"/>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101317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B31B9-5181-4DFD-AE27-43C0C03E28E6}" type="datetimeFigureOut">
              <a:rPr lang="en-GB" smtClean="0"/>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4181026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AB31B9-5181-4DFD-AE27-43C0C03E28E6}" type="datetimeFigureOut">
              <a:rPr lang="en-GB" smtClean="0"/>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83609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AB31B9-5181-4DFD-AE27-43C0C03E28E6}" type="datetimeFigureOut">
              <a:rPr lang="en-GB" smtClean="0"/>
              <a:t>24/06/2014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102874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AB31B9-5181-4DFD-AE27-43C0C03E28E6}" type="datetimeFigureOut">
              <a:rPr lang="en-GB" smtClean="0"/>
              <a:t>24/06/2014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290532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B31B9-5181-4DFD-AE27-43C0C03E28E6}" type="datetimeFigureOut">
              <a:rPr lang="en-GB" smtClean="0"/>
              <a:t>24/06/2014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239646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B31B9-5181-4DFD-AE27-43C0C03E28E6}" type="datetimeFigureOut">
              <a:rPr lang="en-GB" smtClean="0"/>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343396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B31B9-5181-4DFD-AE27-43C0C03E28E6}" type="datetimeFigureOut">
              <a:rPr lang="en-GB" smtClean="0"/>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0B188-94AB-4626-AAF2-621C575C7506}" type="slidenum">
              <a:rPr lang="en-GB" smtClean="0"/>
              <a:t>‹#›</a:t>
            </a:fld>
            <a:endParaRPr lang="en-GB"/>
          </a:p>
        </p:txBody>
      </p:sp>
    </p:spTree>
    <p:extLst>
      <p:ext uri="{BB962C8B-B14F-4D97-AF65-F5344CB8AC3E}">
        <p14:creationId xmlns:p14="http://schemas.microsoft.com/office/powerpoint/2010/main" val="196604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B31B9-5181-4DFD-AE27-43C0C03E28E6}" type="datetimeFigureOut">
              <a:rPr lang="en-GB" smtClean="0"/>
              <a:t>24/06/2014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0B188-94AB-4626-AAF2-621C575C7506}" type="slidenum">
              <a:rPr lang="en-GB" smtClean="0"/>
              <a:t>‹#›</a:t>
            </a:fld>
            <a:endParaRPr lang="en-GB"/>
          </a:p>
        </p:txBody>
      </p:sp>
    </p:spTree>
    <p:extLst>
      <p:ext uri="{BB962C8B-B14F-4D97-AF65-F5344CB8AC3E}">
        <p14:creationId xmlns:p14="http://schemas.microsoft.com/office/powerpoint/2010/main" val="320681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elamoo@yahoo.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hecreativitygroup.weebly.com/" TargetMode="External"/><Relationship Id="rId2" Type="http://schemas.openxmlformats.org/officeDocument/2006/relationships/hyperlink" Target="mailto:yelamoo@yahoo.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“More </a:t>
            </a:r>
            <a:r>
              <a:rPr lang="en-GB" sz="3200" b="1" i="1" dirty="0">
                <a:latin typeface="Times New Roman" panose="02020603050405020304" pitchFamily="18" charset="0"/>
                <a:cs typeface="Times New Roman" panose="02020603050405020304" pitchFamily="18" charset="0"/>
              </a:rPr>
              <a:t>R</a:t>
            </a:r>
            <a:r>
              <a:rPr lang="en-GB" sz="3200" b="1" i="1" dirty="0" smtClean="0">
                <a:latin typeface="Times New Roman" panose="02020603050405020304" pitchFamily="18" charset="0"/>
                <a:cs typeface="Times New Roman" panose="02020603050405020304" pitchFamily="18" charset="0"/>
              </a:rPr>
              <a:t>esearch is Needed” </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Who says?</a:t>
            </a:r>
            <a:endParaRPr lang="en-GB" sz="3200" b="1"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85000" lnSpcReduction="20000"/>
          </a:bodyPr>
          <a:lstStyle/>
          <a:p>
            <a:endParaRPr lang="en-GB" dirty="0" smtClean="0"/>
          </a:p>
          <a:p>
            <a:r>
              <a:rPr lang="en-GB" sz="3800" b="1" i="1" dirty="0" smtClean="0">
                <a:latin typeface="Times New Roman" panose="02020603050405020304" pitchFamily="18" charset="0"/>
                <a:cs typeface="Times New Roman" panose="02020603050405020304" pitchFamily="18" charset="0"/>
              </a:rPr>
              <a:t>Alan Maley</a:t>
            </a:r>
          </a:p>
          <a:p>
            <a:endParaRPr lang="en-GB" sz="3200" b="1" i="1" dirty="0" smtClean="0">
              <a:latin typeface="Times New Roman" panose="02020603050405020304" pitchFamily="18" charset="0"/>
              <a:cs typeface="Times New Roman" panose="02020603050405020304" pitchFamily="18" charset="0"/>
            </a:endParaRPr>
          </a:p>
          <a:p>
            <a:r>
              <a:rPr lang="en-GB" sz="3200" b="1" i="1" dirty="0" smtClean="0">
                <a:latin typeface="Times New Roman" panose="02020603050405020304" pitchFamily="18" charset="0"/>
                <a:cs typeface="Times New Roman" panose="02020603050405020304" pitchFamily="18" charset="0"/>
                <a:hlinkClick r:id="rId2"/>
              </a:rPr>
              <a:t>yelamoo@yahoo.co.uk</a:t>
            </a:r>
            <a:r>
              <a:rPr lang="en-GB" sz="3200" b="1" i="1" dirty="0" smtClean="0">
                <a:latin typeface="Times New Roman" panose="02020603050405020304" pitchFamily="18" charset="0"/>
                <a:cs typeface="Times New Roman" panose="02020603050405020304" pitchFamily="18" charset="0"/>
              </a:rPr>
              <a:t> </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87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slim pickings. Ten generalizations from SLA research.  </a:t>
            </a:r>
            <a:r>
              <a:rPr lang="en-GB" sz="3200" b="1" i="1" dirty="0" err="1" smtClean="0">
                <a:latin typeface="Times New Roman" panose="02020603050405020304" pitchFamily="18" charset="0"/>
                <a:cs typeface="Times New Roman" panose="02020603050405020304" pitchFamily="18" charset="0"/>
              </a:rPr>
              <a:t>Lightbown</a:t>
            </a:r>
            <a:r>
              <a:rPr lang="en-GB" sz="3200" b="1" i="1" dirty="0" smtClean="0">
                <a:latin typeface="Times New Roman" panose="02020603050405020304" pitchFamily="18" charset="0"/>
                <a:cs typeface="Times New Roman" panose="02020603050405020304" pitchFamily="18" charset="0"/>
              </a:rPr>
              <a:t> 2000.      Cost ~ Benefit, anyone?</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GB" b="1" i="1" dirty="0" smtClean="0">
                <a:latin typeface="Times New Roman" panose="02020603050405020304" pitchFamily="18" charset="0"/>
                <a:cs typeface="Times New Roman" panose="02020603050405020304" pitchFamily="18" charset="0"/>
              </a:rPr>
              <a:t>Adults and adolescents can ‘acquire a second language’</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The learner creates a systematic interlanguage…</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There are predictable sequences in L2 acquisition</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Practice does not make perfect</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Knowing a language rule does not mean one will be able to use it in communicative interaction</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Isolated error correction is usually ineffective in changing language behaviour</a:t>
            </a:r>
          </a:p>
          <a:p>
            <a:pPr marL="514350" indent="-514350">
              <a:buAutoNum type="arabicPeriod"/>
            </a:pPr>
            <a:r>
              <a:rPr lang="en-GB" b="1" i="1" dirty="0" smtClean="0">
                <a:latin typeface="Times New Roman" panose="02020603050405020304" pitchFamily="18" charset="0"/>
                <a:cs typeface="Times New Roman" panose="02020603050405020304" pitchFamily="18" charset="0"/>
              </a:rPr>
              <a:t>For most adult </a:t>
            </a:r>
            <a:r>
              <a:rPr lang="en-GB" b="1" i="1" dirty="0" err="1" smtClean="0">
                <a:latin typeface="Times New Roman" panose="02020603050405020304" pitchFamily="18" charset="0"/>
                <a:cs typeface="Times New Roman" panose="02020603050405020304" pitchFamily="18" charset="0"/>
              </a:rPr>
              <a:t>Ls</a:t>
            </a:r>
            <a:r>
              <a:rPr lang="en-GB" b="1" i="1" dirty="0" smtClean="0">
                <a:latin typeface="Times New Roman" panose="02020603050405020304" pitchFamily="18" charset="0"/>
                <a:cs typeface="Times New Roman" panose="02020603050405020304" pitchFamily="18" charset="0"/>
              </a:rPr>
              <a:t>, acquisition stops before the L has attained  native-like mastery of the target language</a:t>
            </a:r>
          </a:p>
          <a:p>
            <a:pPr marL="0" indent="0">
              <a:buNone/>
            </a:pP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092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continued</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b="1" i="1" dirty="0" smtClean="0">
                <a:latin typeface="Times New Roman" panose="02020603050405020304" pitchFamily="18" charset="0"/>
                <a:cs typeface="Times New Roman" panose="02020603050405020304" pitchFamily="18" charset="0"/>
              </a:rPr>
              <a:t>8. One cannot achieve native-like…command of a second language in one hour a day.</a:t>
            </a:r>
          </a:p>
          <a:p>
            <a:pPr marL="0" indent="0">
              <a:buNone/>
            </a:pPr>
            <a:r>
              <a:rPr lang="en-GB" b="1" i="1" dirty="0" smtClean="0">
                <a:latin typeface="Times New Roman" panose="02020603050405020304" pitchFamily="18" charset="0"/>
                <a:cs typeface="Times New Roman" panose="02020603050405020304" pitchFamily="18" charset="0"/>
              </a:rPr>
              <a:t>9. The learner’s task is enormous because language is enormously complex.</a:t>
            </a:r>
          </a:p>
          <a:p>
            <a:pPr marL="0" indent="0">
              <a:buNone/>
            </a:pPr>
            <a:r>
              <a:rPr lang="en-GB" b="1" i="1" dirty="0" smtClean="0">
                <a:latin typeface="Times New Roman" panose="02020603050405020304" pitchFamily="18" charset="0"/>
                <a:cs typeface="Times New Roman" panose="02020603050405020304" pitchFamily="18" charset="0"/>
              </a:rPr>
              <a:t>10. A learner’s ability to understand language in a meaningful context exceeds their ability to comprehend de-contextualised language and to produce language of comparable complexity and accuracy</a:t>
            </a:r>
            <a:r>
              <a:rPr lang="en-GB" b="1" i="1" dirty="0" smtClean="0">
                <a:latin typeface="Times New Roman" panose="02020603050405020304" pitchFamily="18" charset="0"/>
                <a:cs typeface="Times New Roman" panose="02020603050405020304" pitchFamily="18" charset="0"/>
              </a:rPr>
              <a:t>.</a:t>
            </a:r>
          </a:p>
          <a:p>
            <a:pPr marL="0" indent="0">
              <a:buNone/>
            </a:pPr>
            <a:endParaRPr lang="en-GB" b="1" i="1" dirty="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Is that all?</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44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Research findings are </a:t>
            </a:r>
            <a:r>
              <a:rPr lang="en-GB" sz="3200" b="1" i="1" dirty="0" smtClean="0">
                <a:latin typeface="Times New Roman" panose="02020603050405020304" pitchFamily="18" charset="0"/>
                <a:cs typeface="Times New Roman" panose="02020603050405020304" pitchFamily="18" charset="0"/>
              </a:rPr>
              <a:t>inaccessible: clinical diagnosis</a:t>
            </a:r>
            <a:r>
              <a:rPr lang="en-GB" sz="3200" b="1" i="1" dirty="0">
                <a:latin typeface="Times New Roman" panose="02020603050405020304" pitchFamily="18" charset="0"/>
                <a:cs typeface="Times New Roman" panose="02020603050405020304" pitchFamily="18" charset="0"/>
              </a:rPr>
              <a:t>.</a:t>
            </a:r>
            <a:endParaRPr lang="en-GB" sz="3200" dirty="0"/>
          </a:p>
        </p:txBody>
      </p:sp>
      <p:sp>
        <p:nvSpPr>
          <p:cNvPr id="3" name="Content Placeholder 2"/>
          <p:cNvSpPr>
            <a:spLocks noGrp="1"/>
          </p:cNvSpPr>
          <p:nvPr>
            <p:ph idx="1"/>
          </p:nvPr>
        </p:nvSpPr>
        <p:spPr/>
        <p:txBody>
          <a:bodyPr>
            <a:normAutofit fontScale="92500" lnSpcReduction="10000"/>
          </a:bodyPr>
          <a:lstStyle/>
          <a:p>
            <a:r>
              <a:rPr lang="en-GB" b="1" i="1" dirty="0" err="1">
                <a:latin typeface="Times New Roman" panose="02020603050405020304" pitchFamily="18" charset="0"/>
                <a:cs typeface="Times New Roman" panose="02020603050405020304" pitchFamily="18" charset="0"/>
              </a:rPr>
              <a:t>Citational</a:t>
            </a:r>
            <a:r>
              <a:rPr lang="en-GB" b="1" i="1" dirty="0">
                <a:latin typeface="Times New Roman" panose="02020603050405020304" pitchFamily="18" charset="0"/>
                <a:cs typeface="Times New Roman" panose="02020603050405020304" pitchFamily="18" charset="0"/>
              </a:rPr>
              <a:t> thrombosis</a:t>
            </a:r>
          </a:p>
          <a:p>
            <a:r>
              <a:rPr lang="en-GB" b="1" i="1" dirty="0">
                <a:latin typeface="Times New Roman" panose="02020603050405020304" pitchFamily="18" charset="0"/>
                <a:cs typeface="Times New Roman" panose="02020603050405020304" pitchFamily="18" charset="0"/>
              </a:rPr>
              <a:t>Syntactical constipation</a:t>
            </a:r>
          </a:p>
          <a:p>
            <a:r>
              <a:rPr lang="en-GB" b="1" i="1" dirty="0">
                <a:latin typeface="Times New Roman" panose="02020603050405020304" pitchFamily="18" charset="0"/>
                <a:cs typeface="Times New Roman" panose="02020603050405020304" pitchFamily="18" charset="0"/>
              </a:rPr>
              <a:t>Lexical incontinence</a:t>
            </a:r>
          </a:p>
          <a:p>
            <a:r>
              <a:rPr lang="en-GB" b="1" i="1" dirty="0">
                <a:latin typeface="Times New Roman" panose="02020603050405020304" pitchFamily="18" charset="0"/>
                <a:cs typeface="Times New Roman" panose="02020603050405020304" pitchFamily="18" charset="0"/>
              </a:rPr>
              <a:t>Stylistic obesity</a:t>
            </a:r>
          </a:p>
          <a:p>
            <a:r>
              <a:rPr lang="en-GB" b="1" i="1" dirty="0">
                <a:latin typeface="Times New Roman" panose="02020603050405020304" pitchFamily="18" charset="0"/>
                <a:cs typeface="Times New Roman" panose="02020603050405020304" pitchFamily="18" charset="0"/>
              </a:rPr>
              <a:t>Textual </a:t>
            </a:r>
            <a:r>
              <a:rPr lang="en-GB" b="1" i="1" dirty="0" smtClean="0">
                <a:latin typeface="Times New Roman" panose="02020603050405020304" pitchFamily="18" charset="0"/>
                <a:cs typeface="Times New Roman" panose="02020603050405020304" pitchFamily="18" charset="0"/>
              </a:rPr>
              <a:t>indigestion</a:t>
            </a:r>
          </a:p>
          <a:p>
            <a:r>
              <a:rPr lang="en-GB" b="1" i="1" dirty="0" smtClean="0">
                <a:latin typeface="Times New Roman" panose="02020603050405020304" pitchFamily="18" charset="0"/>
                <a:cs typeface="Times New Roman" panose="02020603050405020304" pitchFamily="18" charset="0"/>
              </a:rPr>
              <a:t>Cognitive arterial sclerosis</a:t>
            </a:r>
          </a:p>
          <a:p>
            <a:r>
              <a:rPr lang="en-GB" b="1" i="1" smtClean="0">
                <a:latin typeface="Times New Roman" panose="02020603050405020304" pitchFamily="18" charset="0"/>
                <a:cs typeface="Times New Roman" panose="02020603050405020304" pitchFamily="18" charset="0"/>
              </a:rPr>
              <a:t>Affective anaemia</a:t>
            </a:r>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pPr marL="0" indent="0">
              <a:buNone/>
            </a:pPr>
            <a:r>
              <a:rPr lang="en-GB" b="1" i="1" dirty="0">
                <a:latin typeface="Times New Roman" panose="02020603050405020304" pitchFamily="18" charset="0"/>
                <a:cs typeface="Times New Roman" panose="02020603050405020304" pitchFamily="18" charset="0"/>
              </a:rPr>
              <a:t>‘Words easy to be understood do often hit the mark when high and learned ones do only pierce the air.’ John Bunyan</a:t>
            </a:r>
          </a:p>
          <a:p>
            <a:endParaRPr lang="en-GB" dirty="0"/>
          </a:p>
        </p:txBody>
      </p:sp>
    </p:spTree>
    <p:extLst>
      <p:ext uri="{BB962C8B-B14F-4D97-AF65-F5344CB8AC3E}">
        <p14:creationId xmlns:p14="http://schemas.microsoft.com/office/powerpoint/2010/main" val="3335955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Useful results but little up-take.</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b="1" i="1" dirty="0" smtClean="0">
                <a:latin typeface="Times New Roman" panose="02020603050405020304" pitchFamily="18" charset="0"/>
                <a:cs typeface="Times New Roman" panose="02020603050405020304" pitchFamily="18" charset="0"/>
              </a:rPr>
              <a:t>Even when research provides useful insights based on empirical data, </a:t>
            </a:r>
            <a:r>
              <a:rPr lang="en-GB" b="1" i="1" dirty="0" smtClean="0">
                <a:latin typeface="Times New Roman" panose="02020603050405020304" pitchFamily="18" charset="0"/>
                <a:cs typeface="Times New Roman" panose="02020603050405020304" pitchFamily="18" charset="0"/>
              </a:rPr>
              <a:t>these are </a:t>
            </a:r>
            <a:r>
              <a:rPr lang="en-GB" b="1" i="1" dirty="0" smtClean="0">
                <a:latin typeface="Times New Roman" panose="02020603050405020304" pitchFamily="18" charset="0"/>
                <a:cs typeface="Times New Roman" panose="02020603050405020304" pitchFamily="18" charset="0"/>
              </a:rPr>
              <a:t>routinely ignored.   Examples:</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Flanders’ two-thirds rule</a:t>
            </a:r>
          </a:p>
          <a:p>
            <a:r>
              <a:rPr lang="en-GB" b="1" i="1" dirty="0" smtClean="0">
                <a:latin typeface="Times New Roman" panose="02020603050405020304" pitchFamily="18" charset="0"/>
                <a:cs typeface="Times New Roman" panose="02020603050405020304" pitchFamily="18" charset="0"/>
              </a:rPr>
              <a:t>Best starting age for learning an L2. (</a:t>
            </a:r>
            <a:r>
              <a:rPr lang="en-GB" b="1" i="1" dirty="0" err="1" smtClean="0">
                <a:latin typeface="Times New Roman" panose="02020603050405020304" pitchFamily="18" charset="0"/>
                <a:cs typeface="Times New Roman" panose="02020603050405020304" pitchFamily="18" charset="0"/>
              </a:rPr>
              <a:t>Lightbown</a:t>
            </a:r>
            <a:r>
              <a:rPr lang="en-GB" b="1" i="1" dirty="0" smtClean="0">
                <a:latin typeface="Times New Roman" panose="02020603050405020304" pitchFamily="18" charset="0"/>
                <a:cs typeface="Times New Roman" panose="02020603050405020304" pitchFamily="18" charset="0"/>
              </a:rPr>
              <a:t> and </a:t>
            </a:r>
            <a:r>
              <a:rPr lang="en-GB" b="1" i="1" dirty="0" err="1" smtClean="0">
                <a:latin typeface="Times New Roman" panose="02020603050405020304" pitchFamily="18" charset="0"/>
                <a:cs typeface="Times New Roman" panose="02020603050405020304" pitchFamily="18" charset="0"/>
              </a:rPr>
              <a:t>Spada</a:t>
            </a:r>
            <a:r>
              <a:rPr lang="en-GB" b="1" i="1" dirty="0" smtClean="0">
                <a:latin typeface="Times New Roman" panose="02020603050405020304" pitchFamily="18" charset="0"/>
                <a:cs typeface="Times New Roman" panose="02020603050405020304" pitchFamily="18" charset="0"/>
              </a:rPr>
              <a:t> 2006)</a:t>
            </a:r>
          </a:p>
          <a:p>
            <a:r>
              <a:rPr lang="en-GB" b="1" i="1" dirty="0" smtClean="0">
                <a:latin typeface="Times New Roman" panose="02020603050405020304" pitchFamily="18" charset="0"/>
                <a:cs typeface="Times New Roman" panose="02020603050405020304" pitchFamily="18" charset="0"/>
              </a:rPr>
              <a:t>Extensive reading research. (Day and </a:t>
            </a:r>
            <a:r>
              <a:rPr lang="en-GB" b="1" i="1" dirty="0" err="1" smtClean="0">
                <a:latin typeface="Times New Roman" panose="02020603050405020304" pitchFamily="18" charset="0"/>
                <a:cs typeface="Times New Roman" panose="02020603050405020304" pitchFamily="18" charset="0"/>
              </a:rPr>
              <a:t>Bamford</a:t>
            </a:r>
            <a:r>
              <a:rPr lang="en-GB" b="1" i="1" dirty="0" smtClean="0">
                <a:latin typeface="Times New Roman" panose="02020603050405020304" pitchFamily="18" charset="0"/>
                <a:cs typeface="Times New Roman" panose="02020603050405020304" pitchFamily="18" charset="0"/>
              </a:rPr>
              <a:t> 1998, </a:t>
            </a:r>
            <a:r>
              <a:rPr lang="en-GB" b="1" i="1" dirty="0" err="1" smtClean="0">
                <a:latin typeface="Times New Roman" panose="02020603050405020304" pitchFamily="18" charset="0"/>
                <a:cs typeface="Times New Roman" panose="02020603050405020304" pitchFamily="18" charset="0"/>
              </a:rPr>
              <a:t>Krashen</a:t>
            </a:r>
            <a:r>
              <a:rPr lang="en-GB" b="1" i="1" dirty="0" smtClean="0">
                <a:latin typeface="Times New Roman" panose="02020603050405020304" pitchFamily="18" charset="0"/>
                <a:cs typeface="Times New Roman" panose="02020603050405020304" pitchFamily="18" charset="0"/>
              </a:rPr>
              <a:t> 2004)</a:t>
            </a:r>
          </a:p>
          <a:p>
            <a:endParaRPr lang="en-GB" dirty="0"/>
          </a:p>
          <a:p>
            <a:endParaRPr lang="en-GB" dirty="0"/>
          </a:p>
        </p:txBody>
      </p:sp>
    </p:spTree>
    <p:extLst>
      <p:ext uri="{BB962C8B-B14F-4D97-AF65-F5344CB8AC3E}">
        <p14:creationId xmlns:p14="http://schemas.microsoft.com/office/powerpoint/2010/main" val="225811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Changes in ELT have not been research-driven anyway</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GB" b="1" i="1" dirty="0" smtClean="0">
                <a:latin typeface="Times New Roman" panose="02020603050405020304" pitchFamily="18" charset="0"/>
                <a:cs typeface="Times New Roman" panose="02020603050405020304" pitchFamily="18" charset="0"/>
              </a:rPr>
              <a:t>Most of the ‘big advances’, ‘new ideas’, etc. of the past 50 years have been on the basis of informed hunch and practical ‘suck it and see’.  (The work of Wilkins, </a:t>
            </a:r>
            <a:r>
              <a:rPr lang="en-GB" b="1" i="1" dirty="0" err="1" smtClean="0">
                <a:latin typeface="Times New Roman" panose="02020603050405020304" pitchFamily="18" charset="0"/>
                <a:cs typeface="Times New Roman" panose="02020603050405020304" pitchFamily="18" charset="0"/>
              </a:rPr>
              <a:t>Widdowson</a:t>
            </a:r>
            <a:r>
              <a:rPr lang="en-GB" b="1" i="1" dirty="0" smtClean="0">
                <a:latin typeface="Times New Roman" panose="02020603050405020304" pitchFamily="18" charset="0"/>
                <a:cs typeface="Times New Roman" panose="02020603050405020304" pitchFamily="18" charset="0"/>
              </a:rPr>
              <a:t>, </a:t>
            </a:r>
            <a:r>
              <a:rPr lang="en-GB" b="1" i="1" dirty="0" err="1" smtClean="0">
                <a:latin typeface="Times New Roman" panose="02020603050405020304" pitchFamily="18" charset="0"/>
                <a:cs typeface="Times New Roman" panose="02020603050405020304" pitchFamily="18" charset="0"/>
              </a:rPr>
              <a:t>Brumfit</a:t>
            </a:r>
            <a:r>
              <a:rPr lang="en-GB" b="1" i="1" dirty="0" smtClean="0">
                <a:latin typeface="Times New Roman" panose="02020603050405020304" pitchFamily="18" charset="0"/>
                <a:cs typeface="Times New Roman" panose="02020603050405020304" pitchFamily="18" charset="0"/>
              </a:rPr>
              <a:t>, etc. is more about inspirational reflection and mediating new ideas than about research)</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ELT is the province of Connectors, Mavens and Salesmen (Gladwell 2000)</a:t>
            </a:r>
          </a:p>
          <a:p>
            <a:endParaRPr lang="en-GB" b="1" i="1" dirty="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It has also been driven by publishing, ministerial policy and exams.</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5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Why research is rarely taken up by teachers</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Insufficient t</a:t>
            </a:r>
            <a:r>
              <a:rPr lang="en-GB" sz="3200" b="1" i="1" dirty="0" smtClean="0">
                <a:latin typeface="Times New Roman" panose="02020603050405020304" pitchFamily="18" charset="0"/>
                <a:cs typeface="Times New Roman" panose="02020603050405020304" pitchFamily="18" charset="0"/>
              </a:rPr>
              <a:t>ime</a:t>
            </a:r>
            <a:endParaRPr lang="en-GB" sz="3200" b="1" i="1" dirty="0" smtClean="0">
              <a:latin typeface="Times New Roman" panose="02020603050405020304" pitchFamily="18" charset="0"/>
              <a:cs typeface="Times New Roman" panose="02020603050405020304" pitchFamily="18" charset="0"/>
            </a:endParaRPr>
          </a:p>
          <a:p>
            <a:r>
              <a:rPr lang="en-GB" sz="3200" b="1" i="1" dirty="0" smtClean="0">
                <a:latin typeface="Times New Roman" panose="02020603050405020304" pitchFamily="18" charset="0"/>
                <a:cs typeface="Times New Roman" panose="02020603050405020304" pitchFamily="18" charset="0"/>
              </a:rPr>
              <a:t>Accessibility</a:t>
            </a:r>
          </a:p>
          <a:p>
            <a:r>
              <a:rPr lang="en-GB" sz="3200" b="1" i="1" dirty="0" smtClean="0">
                <a:latin typeface="Times New Roman" panose="02020603050405020304" pitchFamily="18" charset="0"/>
                <a:cs typeface="Times New Roman" panose="02020603050405020304" pitchFamily="18" charset="0"/>
              </a:rPr>
              <a:t>Curricular constraints</a:t>
            </a:r>
          </a:p>
          <a:p>
            <a:r>
              <a:rPr lang="en-GB" sz="3200" b="1" i="1" dirty="0" smtClean="0">
                <a:latin typeface="Times New Roman" panose="02020603050405020304" pitchFamily="18" charset="0"/>
                <a:cs typeface="Times New Roman" panose="02020603050405020304" pitchFamily="18" charset="0"/>
              </a:rPr>
              <a:t>Cultural issues</a:t>
            </a:r>
          </a:p>
          <a:p>
            <a:r>
              <a:rPr lang="en-GB" sz="3200" b="1" i="1" dirty="0" smtClean="0">
                <a:latin typeface="Times New Roman" panose="02020603050405020304" pitchFamily="18" charset="0"/>
                <a:cs typeface="Times New Roman" panose="02020603050405020304" pitchFamily="18" charset="0"/>
              </a:rPr>
              <a:t>Apathy/conservatism. </a:t>
            </a:r>
            <a:endParaRPr lang="en-GB" sz="3200" b="1" i="1" dirty="0">
              <a:latin typeface="Times New Roman" panose="02020603050405020304" pitchFamily="18" charset="0"/>
              <a:cs typeface="Times New Roman" panose="02020603050405020304" pitchFamily="18" charset="0"/>
            </a:endParaRPr>
          </a:p>
          <a:p>
            <a:r>
              <a:rPr lang="en-GB" sz="3200" b="1" i="1" dirty="0" smtClean="0">
                <a:latin typeface="Times New Roman" panose="02020603050405020304" pitchFamily="18" charset="0"/>
                <a:cs typeface="Times New Roman" panose="02020603050405020304" pitchFamily="18" charset="0"/>
              </a:rPr>
              <a:t>‘</a:t>
            </a:r>
            <a:r>
              <a:rPr lang="en-GB" sz="3200" b="1" i="1" dirty="0" err="1" smtClean="0">
                <a:latin typeface="Times New Roman" panose="02020603050405020304" pitchFamily="18" charset="0"/>
                <a:cs typeface="Times New Roman" panose="02020603050405020304" pitchFamily="18" charset="0"/>
              </a:rPr>
              <a:t>Wot’s</a:t>
            </a:r>
            <a:r>
              <a:rPr lang="en-GB" sz="3200" b="1" i="1" dirty="0" smtClean="0">
                <a:latin typeface="Times New Roman" panose="02020603050405020304" pitchFamily="18" charset="0"/>
                <a:cs typeface="Times New Roman" panose="02020603050405020304" pitchFamily="18" charset="0"/>
              </a:rPr>
              <a:t> </a:t>
            </a:r>
            <a:r>
              <a:rPr lang="en-GB" sz="3200" b="1" i="1" dirty="0" err="1" smtClean="0">
                <a:latin typeface="Times New Roman" panose="02020603050405020304" pitchFamily="18" charset="0"/>
                <a:cs typeface="Times New Roman" panose="02020603050405020304" pitchFamily="18" charset="0"/>
              </a:rPr>
              <a:t>dat</a:t>
            </a:r>
            <a:r>
              <a:rPr lang="en-GB" sz="3200" b="1" i="1" dirty="0" smtClean="0">
                <a:latin typeface="Times New Roman" panose="02020603050405020304" pitchFamily="18" charset="0"/>
                <a:cs typeface="Times New Roman" panose="02020603050405020304" pitchFamily="18" charset="0"/>
              </a:rPr>
              <a:t> got </a:t>
            </a:r>
            <a:r>
              <a:rPr lang="en-GB" sz="3200" b="1" i="1" dirty="0" err="1" smtClean="0">
                <a:latin typeface="Times New Roman" panose="02020603050405020304" pitchFamily="18" charset="0"/>
                <a:cs typeface="Times New Roman" panose="02020603050405020304" pitchFamily="18" charset="0"/>
              </a:rPr>
              <a:t>ter</a:t>
            </a:r>
            <a:r>
              <a:rPr lang="en-GB" sz="3200" b="1" i="1" dirty="0" smtClean="0">
                <a:latin typeface="Times New Roman" panose="02020603050405020304" pitchFamily="18" charset="0"/>
                <a:cs typeface="Times New Roman" panose="02020603050405020304" pitchFamily="18" charset="0"/>
              </a:rPr>
              <a:t> do </a:t>
            </a:r>
            <a:r>
              <a:rPr lang="en-GB" sz="3200" b="1" i="1" dirty="0" err="1" smtClean="0">
                <a:latin typeface="Times New Roman" panose="02020603050405020304" pitchFamily="18" charset="0"/>
                <a:cs typeface="Times New Roman" panose="02020603050405020304" pitchFamily="18" charset="0"/>
              </a:rPr>
              <a:t>wiv</a:t>
            </a:r>
            <a:r>
              <a:rPr lang="en-GB" sz="3200" b="1" i="1" dirty="0" smtClean="0">
                <a:latin typeface="Times New Roman" panose="02020603050405020304" pitchFamily="18" charset="0"/>
                <a:cs typeface="Times New Roman" panose="02020603050405020304" pitchFamily="18" charset="0"/>
              </a:rPr>
              <a:t> me?’</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75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Some negative effects of the unequal power relationship</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i="1" dirty="0" smtClean="0">
                <a:latin typeface="Times New Roman" panose="02020603050405020304" pitchFamily="18" charset="0"/>
                <a:cs typeface="Times New Roman" panose="02020603050405020304" pitchFamily="18" charset="0"/>
              </a:rPr>
              <a:t>Misplaced feelings of superiority in the research community.</a:t>
            </a:r>
          </a:p>
          <a:p>
            <a:r>
              <a:rPr lang="en-GB" b="1" i="1" dirty="0" smtClean="0">
                <a:latin typeface="Times New Roman" panose="02020603050405020304" pitchFamily="18" charset="0"/>
                <a:cs typeface="Times New Roman" panose="02020603050405020304" pitchFamily="18" charset="0"/>
              </a:rPr>
              <a:t>Correspondingly low self-esteem among teachers.</a:t>
            </a:r>
          </a:p>
          <a:p>
            <a:r>
              <a:rPr lang="en-GB" b="1" i="1" dirty="0" smtClean="0">
                <a:latin typeface="Times New Roman" panose="02020603050405020304" pitchFamily="18" charset="0"/>
                <a:cs typeface="Times New Roman" panose="02020603050405020304" pitchFamily="18" charset="0"/>
              </a:rPr>
              <a:t>Hence </a:t>
            </a:r>
            <a:r>
              <a:rPr lang="en-GB" b="1" i="1" dirty="0" smtClean="0">
                <a:latin typeface="Times New Roman" panose="02020603050405020304" pitchFamily="18" charset="0"/>
                <a:cs typeface="Times New Roman" panose="02020603050405020304" pitchFamily="18" charset="0"/>
              </a:rPr>
              <a:t>teachers are </a:t>
            </a:r>
            <a:r>
              <a:rPr lang="en-GB" b="1" i="1" dirty="0" smtClean="0">
                <a:latin typeface="Times New Roman" panose="02020603050405020304" pitchFamily="18" charset="0"/>
                <a:cs typeface="Times New Roman" panose="02020603050405020304" pitchFamily="18" charset="0"/>
              </a:rPr>
              <a:t>tempted out of what they are good at into research, with consequent loss of competent teachers. </a:t>
            </a:r>
          </a:p>
          <a:p>
            <a:r>
              <a:rPr lang="en-GB" b="1" i="1" dirty="0" smtClean="0">
                <a:latin typeface="Times New Roman" panose="02020603050405020304" pitchFamily="18" charset="0"/>
                <a:cs typeface="Times New Roman" panose="02020603050405020304" pitchFamily="18" charset="0"/>
              </a:rPr>
              <a:t>And promotion of real talent can be blocked by the gatekeepers (PhD treadmills etc.) </a:t>
            </a:r>
          </a:p>
          <a:p>
            <a:r>
              <a:rPr lang="en-GB" b="1" i="1" dirty="0" smtClean="0">
                <a:latin typeface="Times New Roman" panose="02020603050405020304" pitchFamily="18" charset="0"/>
                <a:cs typeface="Times New Roman" panose="02020603050405020304" pitchFamily="18" charset="0"/>
              </a:rPr>
              <a:t>Mistaken idea that TD should be based on action-research</a:t>
            </a:r>
          </a:p>
          <a:p>
            <a:r>
              <a:rPr lang="en-GB" b="1" i="1" dirty="0" smtClean="0">
                <a:latin typeface="Times New Roman" panose="02020603050405020304" pitchFamily="18" charset="0"/>
                <a:cs typeface="Times New Roman" panose="02020603050405020304" pitchFamily="18" charset="0"/>
              </a:rPr>
              <a:t>Trivialisation, ‘pseudo-research’ and unnecessary duplication of research efforts.</a:t>
            </a:r>
          </a:p>
          <a:p>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300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Some a</a:t>
            </a:r>
            <a:r>
              <a:rPr lang="en-GB" sz="3200" b="1" i="1" dirty="0" smtClean="0">
                <a:latin typeface="Times New Roman" panose="02020603050405020304" pitchFamily="18" charset="0"/>
                <a:cs typeface="Times New Roman" panose="02020603050405020304" pitchFamily="18" charset="0"/>
              </a:rPr>
              <a:t>lternatives </a:t>
            </a:r>
            <a:r>
              <a:rPr lang="en-GB" sz="3200" b="1" i="1" dirty="0" smtClean="0">
                <a:latin typeface="Times New Roman" panose="02020603050405020304" pitchFamily="18" charset="0"/>
                <a:cs typeface="Times New Roman" panose="02020603050405020304" pitchFamily="18" charset="0"/>
              </a:rPr>
              <a:t>to research for teacher development</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GB" b="1" i="1" dirty="0" smtClean="0">
                <a:latin typeface="Times New Roman" panose="02020603050405020304" pitchFamily="18" charset="0"/>
                <a:cs typeface="Times New Roman" panose="02020603050405020304" pitchFamily="18" charset="0"/>
              </a:rPr>
              <a:t>‘Talking shops’  (Aoki 2002)</a:t>
            </a:r>
          </a:p>
          <a:p>
            <a:r>
              <a:rPr lang="en-GB" b="1" i="1" dirty="0" smtClean="0">
                <a:latin typeface="Times New Roman" panose="02020603050405020304" pitchFamily="18" charset="0"/>
                <a:cs typeface="Times New Roman" panose="02020603050405020304" pitchFamily="18" charset="0"/>
              </a:rPr>
              <a:t>Attitude of ‘Inquiry’ (Maley 2003)</a:t>
            </a:r>
          </a:p>
          <a:p>
            <a:r>
              <a:rPr lang="en-GB" b="1" i="1" dirty="0" smtClean="0">
                <a:latin typeface="Times New Roman" panose="02020603050405020304" pitchFamily="18" charset="0"/>
                <a:cs typeface="Times New Roman" panose="02020603050405020304" pitchFamily="18" charset="0"/>
              </a:rPr>
              <a:t>Materials development (Tomlinson 2014)</a:t>
            </a:r>
          </a:p>
          <a:p>
            <a:r>
              <a:rPr lang="en-GB" b="1" i="1" dirty="0" smtClean="0">
                <a:latin typeface="Times New Roman" panose="02020603050405020304" pitchFamily="18" charset="0"/>
                <a:cs typeface="Times New Roman" panose="02020603050405020304" pitchFamily="18" charset="0"/>
              </a:rPr>
              <a:t>Mediation (Ur 2014)</a:t>
            </a:r>
          </a:p>
          <a:p>
            <a:r>
              <a:rPr lang="en-GB" b="1" i="1" dirty="0" smtClean="0">
                <a:latin typeface="Times New Roman" panose="02020603050405020304" pitchFamily="18" charset="0"/>
                <a:cs typeface="Times New Roman" panose="02020603050405020304" pitchFamily="18" charset="0"/>
              </a:rPr>
              <a:t>Exploring ‘preparedness’ (Underhill and Maley 2012, Underhill 2014)</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62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or inquiry?  </a:t>
            </a:r>
            <a:r>
              <a:rPr lang="en-GB" sz="3200" b="1" i="1" dirty="0">
                <a:latin typeface="Times New Roman" panose="02020603050405020304" pitchFamily="18" charset="0"/>
                <a:cs typeface="Times New Roman" panose="02020603050405020304" pitchFamily="18" charset="0"/>
              </a:rPr>
              <a:t>P</a:t>
            </a:r>
            <a:r>
              <a:rPr lang="en-GB" sz="3200" b="1" i="1" dirty="0" smtClean="0">
                <a:latin typeface="Times New Roman" panose="02020603050405020304" pitchFamily="18" charset="0"/>
                <a:cs typeface="Times New Roman" panose="02020603050405020304" pitchFamily="18" charset="0"/>
              </a:rPr>
              <a:t>urpose</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GB" sz="2400" b="1" i="1" dirty="0" smtClean="0">
                <a:latin typeface="Times New Roman" panose="02020603050405020304" pitchFamily="18" charset="0"/>
                <a:cs typeface="Times New Roman" panose="02020603050405020304" pitchFamily="18" charset="0"/>
              </a:rPr>
              <a:t>Research                                                    Inquiry</a:t>
            </a:r>
          </a:p>
          <a:p>
            <a:pPr marL="0" indent="0">
              <a:buNone/>
            </a:pPr>
            <a:endParaRPr lang="en-GB" sz="2400" b="1" i="1" dirty="0">
              <a:latin typeface="Times New Roman" panose="02020603050405020304" pitchFamily="18" charset="0"/>
              <a:cs typeface="Times New Roman" panose="02020603050405020304" pitchFamily="18" charset="0"/>
            </a:endParaRPr>
          </a:p>
          <a:p>
            <a:pPr marL="0" indent="0">
              <a:buNone/>
            </a:pPr>
            <a:r>
              <a:rPr lang="en-GB" sz="2400" b="1" i="1" dirty="0" smtClean="0">
                <a:latin typeface="Times New Roman" panose="02020603050405020304" pitchFamily="18" charset="0"/>
                <a:cs typeface="Times New Roman" panose="02020603050405020304" pitchFamily="18" charset="0"/>
              </a:rPr>
              <a:t>Theory-building                                         Problem-solving                          </a:t>
            </a:r>
          </a:p>
          <a:p>
            <a:pPr marL="0" indent="0">
              <a:buNone/>
            </a:pPr>
            <a:r>
              <a:rPr lang="en-GB" sz="2400" b="1" i="1" dirty="0" smtClean="0">
                <a:latin typeface="Times New Roman" panose="02020603050405020304" pitchFamily="18" charset="0"/>
                <a:cs typeface="Times New Roman" panose="02020603050405020304" pitchFamily="18" charset="0"/>
              </a:rPr>
              <a:t>Future value                                              Immediate value</a:t>
            </a:r>
          </a:p>
          <a:p>
            <a:pPr marL="0" indent="0">
              <a:buNone/>
            </a:pPr>
            <a:r>
              <a:rPr lang="en-GB" sz="2400" b="1" i="1" dirty="0" smtClean="0">
                <a:latin typeface="Times New Roman" panose="02020603050405020304" pitchFamily="18" charset="0"/>
                <a:cs typeface="Times New Roman" panose="02020603050405020304" pitchFamily="18" charset="0"/>
              </a:rPr>
              <a:t>Academic                                                   Pragmatic</a:t>
            </a:r>
          </a:p>
          <a:p>
            <a:pPr marL="0" indent="0">
              <a:buNone/>
            </a:pPr>
            <a:r>
              <a:rPr lang="en-GB" sz="2400" b="1" i="1" dirty="0" smtClean="0">
                <a:latin typeface="Times New Roman" panose="02020603050405020304" pitchFamily="18" charset="0"/>
                <a:cs typeface="Times New Roman" panose="02020603050405020304" pitchFamily="18" charset="0"/>
              </a:rPr>
              <a:t>Global                                                         Local                                                        </a:t>
            </a:r>
          </a:p>
          <a:p>
            <a:pPr marL="0" indent="0">
              <a:buNone/>
            </a:pPr>
            <a:r>
              <a:rPr lang="en-GB" sz="2400" b="1" i="1" dirty="0" smtClean="0">
                <a:latin typeface="Times New Roman" panose="02020603050405020304" pitchFamily="18" charset="0"/>
                <a:cs typeface="Times New Roman" panose="02020603050405020304" pitchFamily="18" charset="0"/>
              </a:rPr>
              <a:t>Commitment to research                           Commitment to learners</a:t>
            </a:r>
          </a:p>
          <a:p>
            <a:pPr marL="0" indent="0">
              <a:buNone/>
            </a:pPr>
            <a:r>
              <a:rPr lang="en-GB" sz="2400" b="1" i="1" dirty="0" smtClean="0">
                <a:latin typeface="Times New Roman" panose="02020603050405020304" pitchFamily="18" charset="0"/>
                <a:cs typeface="Times New Roman" panose="02020603050405020304" pitchFamily="18" charset="0"/>
              </a:rPr>
              <a:t>community</a:t>
            </a:r>
          </a:p>
          <a:p>
            <a:pPr marL="0" indent="0">
              <a:buNone/>
            </a:pPr>
            <a:r>
              <a:rPr lang="en-GB" sz="2400" b="1" i="1" dirty="0" smtClean="0">
                <a:latin typeface="Times New Roman" panose="02020603050405020304" pitchFamily="18" charset="0"/>
                <a:cs typeface="Times New Roman" panose="02020603050405020304" pitchFamily="18" charset="0"/>
              </a:rPr>
              <a:t>Sense of certainty                                       Sense of plausibility</a:t>
            </a:r>
          </a:p>
          <a:p>
            <a:pPr marL="0" indent="0">
              <a:buNone/>
            </a:pPr>
            <a:endParaRPr lang="en-GB"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119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or Inquiry: Who does it?</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b="1" i="1" dirty="0" smtClean="0">
                <a:latin typeface="Times New Roman" panose="02020603050405020304" pitchFamily="18" charset="0"/>
                <a:cs typeface="Times New Roman" panose="02020603050405020304" pitchFamily="18" charset="0"/>
              </a:rPr>
              <a:t>By outsiders (Them)                            By insiders (Us)</a:t>
            </a:r>
            <a:endParaRPr lang="en-GB" b="1" i="1" dirty="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By ‘experts’                                          By practitioners</a:t>
            </a:r>
          </a:p>
          <a:p>
            <a:pPr marL="0" indent="0">
              <a:buNone/>
            </a:pPr>
            <a:r>
              <a:rPr lang="en-GB" b="1" i="1" dirty="0" smtClean="0">
                <a:latin typeface="Times New Roman" panose="02020603050405020304" pitchFamily="18" charset="0"/>
                <a:cs typeface="Times New Roman" panose="02020603050405020304" pitchFamily="18" charset="0"/>
              </a:rPr>
              <a:t>‘impersonal’                                         Personal</a:t>
            </a:r>
          </a:p>
          <a:p>
            <a:pPr marL="0" indent="0">
              <a:buNone/>
            </a:pPr>
            <a:r>
              <a:rPr lang="en-GB" b="1" i="1" dirty="0" smtClean="0">
                <a:latin typeface="Times New Roman" panose="02020603050405020304" pitchFamily="18" charset="0"/>
                <a:cs typeface="Times New Roman" panose="02020603050405020304" pitchFamily="18" charset="0"/>
              </a:rPr>
              <a:t>Top-down                                              Bottom-up</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59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and teaching.  What’s the problem?</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GB" b="1" i="1" dirty="0" smtClean="0">
                <a:latin typeface="Times New Roman" panose="02020603050405020304" pitchFamily="18" charset="0"/>
                <a:cs typeface="Times New Roman" panose="02020603050405020304" pitchFamily="18" charset="0"/>
              </a:rPr>
              <a:t>Research is presented as essential for better language teaching. There is no necessary connection between research and teaching.</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It is therefore given higher status.  This is unjustifiable and it serves the interests of research communities, not teachers.</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Research is widely touted as valuable for TD.  It </a:t>
            </a:r>
            <a:r>
              <a:rPr lang="en-GB" b="1" i="1" dirty="0" err="1" smtClean="0">
                <a:latin typeface="Times New Roman" panose="02020603050405020304" pitchFamily="18" charset="0"/>
                <a:cs typeface="Times New Roman" panose="02020603050405020304" pitchFamily="18" charset="0"/>
              </a:rPr>
              <a:t>ain’t</a:t>
            </a:r>
            <a:r>
              <a:rPr lang="en-GB" b="1" i="1" dirty="0" smtClean="0">
                <a:latin typeface="Times New Roman" panose="02020603050405020304" pitchFamily="18" charset="0"/>
                <a:cs typeface="Times New Roman" panose="02020603050405020304" pitchFamily="18" charset="0"/>
              </a:rPr>
              <a:t> necessarily so.</a:t>
            </a:r>
          </a:p>
          <a:p>
            <a:endParaRPr lang="en-GB" b="1" i="1" dirty="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There are issues with SLA (and other ) research itself.  Not always what it’s cracked up to be.</a:t>
            </a:r>
          </a:p>
          <a:p>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397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or Inquiry: How is it done (and for how long)?</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b="1" i="1" dirty="0" smtClean="0">
                <a:latin typeface="Times New Roman" panose="02020603050405020304" pitchFamily="18" charset="0"/>
                <a:cs typeface="Times New Roman" panose="02020603050405020304" pitchFamily="18" charset="0"/>
              </a:rPr>
              <a:t>Closed-ended                                    Open-ended</a:t>
            </a:r>
          </a:p>
          <a:p>
            <a:pPr marL="0" indent="0">
              <a:buNone/>
            </a:pPr>
            <a:r>
              <a:rPr lang="en-GB" b="1" i="1" dirty="0" smtClean="0">
                <a:latin typeface="Times New Roman" panose="02020603050405020304" pitchFamily="18" charset="0"/>
                <a:cs typeface="Times New Roman" panose="02020603050405020304" pitchFamily="18" charset="0"/>
              </a:rPr>
              <a:t>Finite                                                 Continuing</a:t>
            </a:r>
          </a:p>
          <a:p>
            <a:pPr marL="0" indent="0">
              <a:buNone/>
            </a:pPr>
            <a:r>
              <a:rPr lang="en-GB" b="1" i="1" dirty="0" smtClean="0">
                <a:latin typeface="Times New Roman" panose="02020603050405020304" pitchFamily="18" charset="0"/>
                <a:cs typeface="Times New Roman" panose="02020603050405020304" pitchFamily="18" charset="0"/>
              </a:rPr>
              <a:t>Narrow-focus                                    Holistic</a:t>
            </a:r>
          </a:p>
          <a:p>
            <a:pPr marL="0" indent="0">
              <a:buNone/>
            </a:pPr>
            <a:r>
              <a:rPr lang="en-GB" b="1" i="1" dirty="0" err="1" smtClean="0">
                <a:latin typeface="Times New Roman" panose="02020603050405020304" pitchFamily="18" charset="0"/>
                <a:cs typeface="Times New Roman" panose="02020603050405020304" pitchFamily="18" charset="0"/>
              </a:rPr>
              <a:t>Generalisable</a:t>
            </a:r>
            <a:r>
              <a:rPr lang="en-GB" b="1" i="1" dirty="0" smtClean="0">
                <a:latin typeface="Times New Roman" panose="02020603050405020304" pitchFamily="18" charset="0"/>
                <a:cs typeface="Times New Roman" panose="02020603050405020304" pitchFamily="18" charset="0"/>
              </a:rPr>
              <a:t>                                    Particularised</a:t>
            </a:r>
          </a:p>
          <a:p>
            <a:pPr marL="0" indent="0">
              <a:buNone/>
            </a:pPr>
            <a:r>
              <a:rPr lang="en-GB" b="1" i="1" dirty="0" smtClean="0">
                <a:latin typeface="Times New Roman" panose="02020603050405020304" pitchFamily="18" charset="0"/>
                <a:cs typeface="Times New Roman" panose="02020603050405020304" pitchFamily="18" charset="0"/>
              </a:rPr>
              <a:t>Segregated                                         Integrated</a:t>
            </a:r>
          </a:p>
          <a:p>
            <a:pPr marL="0" indent="0">
              <a:buNone/>
            </a:pPr>
            <a:r>
              <a:rPr lang="en-GB" b="1" i="1" dirty="0" smtClean="0">
                <a:latin typeface="Times New Roman" panose="02020603050405020304" pitchFamily="18" charset="0"/>
                <a:cs typeface="Times New Roman" panose="02020603050405020304" pitchFamily="18" charset="0"/>
              </a:rPr>
              <a:t>Scientific                                            Intuitive</a:t>
            </a:r>
          </a:p>
          <a:p>
            <a:pPr marL="0" indent="0">
              <a:buNone/>
            </a:pPr>
            <a:r>
              <a:rPr lang="en-GB" b="1" i="1" dirty="0" smtClean="0">
                <a:latin typeface="Times New Roman" panose="02020603050405020304" pitchFamily="18" charset="0"/>
                <a:cs typeface="Times New Roman" panose="02020603050405020304" pitchFamily="18" charset="0"/>
              </a:rPr>
              <a:t>Epochal                                              Incremental</a:t>
            </a:r>
          </a:p>
          <a:p>
            <a:pPr marL="0" indent="0">
              <a:buNone/>
            </a:pP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91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Some questions to think about:</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i="1" dirty="0" smtClean="0">
                <a:latin typeface="Times New Roman" panose="02020603050405020304" pitchFamily="18" charset="0"/>
                <a:cs typeface="Times New Roman" panose="02020603050405020304" pitchFamily="18" charset="0"/>
              </a:rPr>
              <a:t>Research is predicated on the credo that all conclusions should be empirically justified.  Has </a:t>
            </a:r>
            <a:r>
              <a:rPr lang="en-GB" b="1" i="1" dirty="0">
                <a:latin typeface="Times New Roman" panose="02020603050405020304" pitchFamily="18" charset="0"/>
                <a:cs typeface="Times New Roman" panose="02020603050405020304" pitchFamily="18" charset="0"/>
              </a:rPr>
              <a:t>t</a:t>
            </a:r>
            <a:r>
              <a:rPr lang="en-GB" b="1" i="1" dirty="0" smtClean="0">
                <a:latin typeface="Times New Roman" panose="02020603050405020304" pitchFamily="18" charset="0"/>
                <a:cs typeface="Times New Roman" panose="02020603050405020304" pitchFamily="18" charset="0"/>
              </a:rPr>
              <a:t>he assumption that research in ELT is of prime value ever been empirically tested?</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In what sense, if any,  can the social sciences be considered science?</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Do we need more information or more inspiration?  More data or more wisdom?</a:t>
            </a:r>
          </a:p>
          <a:p>
            <a:endParaRPr lang="en-GB" b="1" i="1" dirty="0" smtClean="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0164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Some references</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GB" b="1" dirty="0" smtClean="0">
                <a:latin typeface="Times New Roman" panose="02020603050405020304" pitchFamily="18" charset="0"/>
                <a:cs typeface="Times New Roman" panose="02020603050405020304" pitchFamily="18" charset="0"/>
              </a:rPr>
              <a:t>Aoki, Naoko (2002)  An alternative way for teachers to develop.  </a:t>
            </a:r>
            <a:r>
              <a:rPr lang="en-GB" b="1" i="1" dirty="0" smtClean="0">
                <a:latin typeface="Times New Roman" panose="02020603050405020304" pitchFamily="18" charset="0"/>
                <a:cs typeface="Times New Roman" panose="02020603050405020304" pitchFamily="18" charset="0"/>
              </a:rPr>
              <a:t>The Teacher Trainer</a:t>
            </a:r>
            <a:r>
              <a:rPr lang="en-GB"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Vol</a:t>
            </a:r>
            <a:r>
              <a:rPr lang="en-GB" b="1" dirty="0" smtClean="0">
                <a:latin typeface="Times New Roman" panose="02020603050405020304" pitchFamily="18" charset="0"/>
                <a:cs typeface="Times New Roman" panose="02020603050405020304" pitchFamily="18" charset="0"/>
              </a:rPr>
              <a:t> 16, No 2, Summer 2002 :10-11</a:t>
            </a:r>
          </a:p>
          <a:p>
            <a:pPr marL="0" indent="0">
              <a:buNone/>
            </a:pPr>
            <a:r>
              <a:rPr lang="en-GB" b="1" dirty="0" smtClean="0">
                <a:latin typeface="Times New Roman" panose="02020603050405020304" pitchFamily="18" charset="0"/>
                <a:cs typeface="Times New Roman" panose="02020603050405020304" pitchFamily="18" charset="0"/>
              </a:rPr>
              <a:t>Day, R. and J. </a:t>
            </a:r>
            <a:r>
              <a:rPr lang="en-GB" b="1" dirty="0" err="1" smtClean="0">
                <a:latin typeface="Times New Roman" panose="02020603050405020304" pitchFamily="18" charset="0"/>
                <a:cs typeface="Times New Roman" panose="02020603050405020304" pitchFamily="18" charset="0"/>
              </a:rPr>
              <a:t>Bamford</a:t>
            </a:r>
            <a:r>
              <a:rPr lang="en-GB" b="1" dirty="0" smtClean="0">
                <a:latin typeface="Times New Roman" panose="02020603050405020304" pitchFamily="18" charset="0"/>
                <a:cs typeface="Times New Roman" panose="02020603050405020304" pitchFamily="18" charset="0"/>
              </a:rPr>
              <a:t>  (1998) </a:t>
            </a:r>
            <a:r>
              <a:rPr lang="en-GB" b="1" i="1" dirty="0" smtClean="0">
                <a:latin typeface="Times New Roman" panose="02020603050405020304" pitchFamily="18" charset="0"/>
                <a:cs typeface="Times New Roman" panose="02020603050405020304" pitchFamily="18" charset="0"/>
              </a:rPr>
              <a:t>Extensive Reading in the the Second Language Classroom</a:t>
            </a:r>
            <a:r>
              <a:rPr lang="en-GB" b="1" dirty="0" smtClean="0">
                <a:latin typeface="Times New Roman" panose="02020603050405020304" pitchFamily="18" charset="0"/>
                <a:cs typeface="Times New Roman" panose="02020603050405020304" pitchFamily="18" charset="0"/>
              </a:rPr>
              <a:t>.  Cambridge University Press.</a:t>
            </a:r>
          </a:p>
          <a:p>
            <a:pPr marL="0" indent="0">
              <a:buNone/>
            </a:pPr>
            <a:r>
              <a:rPr lang="en-GB" b="1" dirty="0" smtClean="0">
                <a:latin typeface="Times New Roman" panose="02020603050405020304" pitchFamily="18" charset="0"/>
                <a:cs typeface="Times New Roman" panose="02020603050405020304" pitchFamily="18" charset="0"/>
              </a:rPr>
              <a:t>Gladwell, M. (2000) </a:t>
            </a:r>
            <a:r>
              <a:rPr lang="en-GB" b="1" i="1" dirty="0" smtClean="0">
                <a:latin typeface="Times New Roman" panose="02020603050405020304" pitchFamily="18" charset="0"/>
                <a:cs typeface="Times New Roman" panose="02020603050405020304" pitchFamily="18" charset="0"/>
              </a:rPr>
              <a:t>The Tipping Point</a:t>
            </a:r>
            <a:r>
              <a:rPr lang="en-GB" b="1" dirty="0" smtClean="0">
                <a:latin typeface="Times New Roman" panose="02020603050405020304" pitchFamily="18" charset="0"/>
                <a:cs typeface="Times New Roman" panose="02020603050405020304" pitchFamily="18" charset="0"/>
              </a:rPr>
              <a:t>. Abacus.</a:t>
            </a:r>
          </a:p>
          <a:p>
            <a:pPr marL="0" indent="0">
              <a:buNone/>
            </a:pPr>
            <a:r>
              <a:rPr lang="en-GB" b="1" dirty="0" err="1" smtClean="0">
                <a:latin typeface="Times New Roman" panose="02020603050405020304" pitchFamily="18" charset="0"/>
                <a:cs typeface="Times New Roman" panose="02020603050405020304" pitchFamily="18" charset="0"/>
              </a:rPr>
              <a:t>Kahneman</a:t>
            </a:r>
            <a:r>
              <a:rPr lang="en-GB" b="1" dirty="0" smtClean="0">
                <a:latin typeface="Times New Roman" panose="02020603050405020304" pitchFamily="18" charset="0"/>
                <a:cs typeface="Times New Roman" panose="02020603050405020304" pitchFamily="18" charset="0"/>
              </a:rPr>
              <a:t>, D. (2011)  </a:t>
            </a:r>
            <a:r>
              <a:rPr lang="en-GB" b="1" i="1" dirty="0" smtClean="0">
                <a:latin typeface="Times New Roman" panose="02020603050405020304" pitchFamily="18" charset="0"/>
                <a:cs typeface="Times New Roman" panose="02020603050405020304" pitchFamily="18" charset="0"/>
              </a:rPr>
              <a:t>Thinking , Fast and Slow.  </a:t>
            </a:r>
            <a:r>
              <a:rPr lang="en-GB" b="1" dirty="0" smtClean="0">
                <a:latin typeface="Times New Roman" panose="02020603050405020304" pitchFamily="18" charset="0"/>
                <a:cs typeface="Times New Roman" panose="02020603050405020304" pitchFamily="18" charset="0"/>
              </a:rPr>
              <a:t>Allen </a:t>
            </a:r>
            <a:r>
              <a:rPr lang="en-GB" b="1" dirty="0">
                <a:latin typeface="Times New Roman" panose="02020603050405020304" pitchFamily="18" charset="0"/>
                <a:cs typeface="Times New Roman" panose="02020603050405020304" pitchFamily="18" charset="0"/>
              </a:rPr>
              <a:t>L</a:t>
            </a:r>
            <a:r>
              <a:rPr lang="en-GB" b="1" dirty="0" smtClean="0">
                <a:latin typeface="Times New Roman" panose="02020603050405020304" pitchFamily="18" charset="0"/>
                <a:cs typeface="Times New Roman" panose="02020603050405020304" pitchFamily="18" charset="0"/>
              </a:rPr>
              <a:t>ane, Penguin</a:t>
            </a:r>
          </a:p>
          <a:p>
            <a:pPr marL="0" indent="0">
              <a:buNone/>
            </a:pPr>
            <a:r>
              <a:rPr lang="en-GB" b="1" dirty="0" err="1" smtClean="0">
                <a:latin typeface="Times New Roman" panose="02020603050405020304" pitchFamily="18" charset="0"/>
                <a:cs typeface="Times New Roman" panose="02020603050405020304" pitchFamily="18" charset="0"/>
              </a:rPr>
              <a:t>Krashen</a:t>
            </a:r>
            <a:r>
              <a:rPr lang="en-GB" b="1" dirty="0" smtClean="0">
                <a:latin typeface="Times New Roman" panose="02020603050405020304" pitchFamily="18" charset="0"/>
                <a:cs typeface="Times New Roman" panose="02020603050405020304" pitchFamily="18" charset="0"/>
              </a:rPr>
              <a:t>, S. D. (2004 second ed.) </a:t>
            </a:r>
            <a:r>
              <a:rPr lang="en-GB" b="1" i="1" dirty="0" smtClean="0">
                <a:latin typeface="Times New Roman" panose="02020603050405020304" pitchFamily="18" charset="0"/>
                <a:cs typeface="Times New Roman" panose="02020603050405020304" pitchFamily="18" charset="0"/>
              </a:rPr>
              <a:t>The Power of Reading: insights from the research</a:t>
            </a:r>
            <a:r>
              <a:rPr lang="en-GB" b="1" dirty="0" smtClean="0">
                <a:latin typeface="Times New Roman" panose="02020603050405020304" pitchFamily="18" charset="0"/>
                <a:cs typeface="Times New Roman" panose="02020603050405020304" pitchFamily="18" charset="0"/>
              </a:rPr>
              <a:t>. Heinemann.</a:t>
            </a:r>
          </a:p>
          <a:p>
            <a:pPr marL="0" indent="0">
              <a:buNone/>
            </a:pPr>
            <a:r>
              <a:rPr lang="en-GB" b="1" dirty="0" err="1" smtClean="0">
                <a:latin typeface="Times New Roman" panose="02020603050405020304" pitchFamily="18" charset="0"/>
                <a:cs typeface="Times New Roman" panose="02020603050405020304" pitchFamily="18" charset="0"/>
              </a:rPr>
              <a:t>Lightbown</a:t>
            </a:r>
            <a:r>
              <a:rPr lang="en-GB" b="1" dirty="0" smtClean="0">
                <a:latin typeface="Times New Roman" panose="02020603050405020304" pitchFamily="18" charset="0"/>
                <a:cs typeface="Times New Roman" panose="02020603050405020304" pitchFamily="18" charset="0"/>
              </a:rPr>
              <a:t>, P.M. (2000) Anniversary Article: Classroom SLA Research and Second Language Teaching.  </a:t>
            </a:r>
            <a:r>
              <a:rPr lang="en-GB" b="1" i="1" dirty="0" smtClean="0">
                <a:latin typeface="Times New Roman" panose="02020603050405020304" pitchFamily="18" charset="0"/>
                <a:cs typeface="Times New Roman" panose="02020603050405020304" pitchFamily="18" charset="0"/>
              </a:rPr>
              <a:t>Applied Linguistics </a:t>
            </a:r>
            <a:r>
              <a:rPr lang="en-GB" b="1" dirty="0" smtClean="0">
                <a:latin typeface="Times New Roman" panose="02020603050405020304" pitchFamily="18" charset="0"/>
                <a:cs typeface="Times New Roman" panose="02020603050405020304" pitchFamily="18" charset="0"/>
              </a:rPr>
              <a:t>21/4:431-462.</a:t>
            </a:r>
          </a:p>
        </p:txBody>
      </p:sp>
    </p:spTree>
    <p:extLst>
      <p:ext uri="{BB962C8B-B14F-4D97-AF65-F5344CB8AC3E}">
        <p14:creationId xmlns:p14="http://schemas.microsoft.com/office/powerpoint/2010/main" val="3162750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sz="3200" b="1" i="1" dirty="0" smtClean="0">
                <a:latin typeface="Times New Roman" panose="02020603050405020304" pitchFamily="18" charset="0"/>
                <a:cs typeface="Times New Roman" panose="02020603050405020304" pitchFamily="18" charset="0"/>
              </a:rPr>
              <a:t>more references</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dirty="0" err="1">
                <a:latin typeface="Times New Roman" panose="02020603050405020304" pitchFamily="18" charset="0"/>
                <a:cs typeface="Times New Roman" panose="02020603050405020304" pitchFamily="18" charset="0"/>
              </a:rPr>
              <a:t>Lightbown</a:t>
            </a:r>
            <a:r>
              <a:rPr lang="en-GB" b="1" dirty="0">
                <a:latin typeface="Times New Roman" panose="02020603050405020304" pitchFamily="18" charset="0"/>
                <a:cs typeface="Times New Roman" panose="02020603050405020304" pitchFamily="18" charset="0"/>
              </a:rPr>
              <a:t>, P.M. and N. </a:t>
            </a:r>
            <a:r>
              <a:rPr lang="en-GB" b="1" dirty="0" err="1">
                <a:latin typeface="Times New Roman" panose="02020603050405020304" pitchFamily="18" charset="0"/>
                <a:cs typeface="Times New Roman" panose="02020603050405020304" pitchFamily="18" charset="0"/>
              </a:rPr>
              <a:t>Spada</a:t>
            </a:r>
            <a:r>
              <a:rPr lang="en-GB" b="1" dirty="0">
                <a:latin typeface="Times New Roman" panose="02020603050405020304" pitchFamily="18" charset="0"/>
                <a:cs typeface="Times New Roman" panose="02020603050405020304" pitchFamily="18" charset="0"/>
              </a:rPr>
              <a:t>. (2006 3</a:t>
            </a:r>
            <a:r>
              <a:rPr lang="en-GB" b="1" baseline="30000" dirty="0">
                <a:latin typeface="Times New Roman" panose="02020603050405020304" pitchFamily="18" charset="0"/>
                <a:cs typeface="Times New Roman" panose="02020603050405020304" pitchFamily="18" charset="0"/>
              </a:rPr>
              <a:t>rd</a:t>
            </a:r>
            <a:r>
              <a:rPr lang="en-GB" b="1" dirty="0">
                <a:latin typeface="Times New Roman" panose="02020603050405020304" pitchFamily="18" charset="0"/>
                <a:cs typeface="Times New Roman" panose="02020603050405020304" pitchFamily="18" charset="0"/>
              </a:rPr>
              <a:t> edition) </a:t>
            </a:r>
            <a:r>
              <a:rPr lang="en-GB" b="1" i="1" dirty="0">
                <a:latin typeface="Times New Roman" panose="02020603050405020304" pitchFamily="18" charset="0"/>
                <a:cs typeface="Times New Roman" panose="02020603050405020304" pitchFamily="18" charset="0"/>
              </a:rPr>
              <a:t>How Languages Are Learned. </a:t>
            </a:r>
            <a:r>
              <a:rPr lang="en-GB" b="1" dirty="0">
                <a:latin typeface="Times New Roman" panose="02020603050405020304" pitchFamily="18" charset="0"/>
                <a:cs typeface="Times New Roman" panose="02020603050405020304" pitchFamily="18" charset="0"/>
              </a:rPr>
              <a:t> Oxford University Press</a:t>
            </a:r>
          </a:p>
          <a:p>
            <a:pPr marL="0" indent="0">
              <a:buNone/>
            </a:pPr>
            <a:r>
              <a:rPr lang="en-GB" b="1" dirty="0">
                <a:latin typeface="Times New Roman" panose="02020603050405020304" pitchFamily="18" charset="0"/>
                <a:cs typeface="Times New Roman" panose="02020603050405020304" pitchFamily="18" charset="0"/>
              </a:rPr>
              <a:t>Maley, A (2003) a Modest Proposal: from research to inquiry.  </a:t>
            </a:r>
            <a:r>
              <a:rPr lang="en-GB" b="1" i="1" dirty="0">
                <a:latin typeface="Times New Roman" panose="02020603050405020304" pitchFamily="18" charset="0"/>
                <a:cs typeface="Times New Roman" panose="02020603050405020304" pitchFamily="18" charset="0"/>
              </a:rPr>
              <a:t>Humanising Language Teaching.  </a:t>
            </a:r>
            <a:r>
              <a:rPr lang="en-GB" b="1" dirty="0">
                <a:latin typeface="Times New Roman" panose="02020603050405020304" pitchFamily="18" charset="0"/>
                <a:cs typeface="Times New Roman" panose="02020603050405020304" pitchFamily="18" charset="0"/>
              </a:rPr>
              <a:t>Year 5, Issue 5, Nov. 2003</a:t>
            </a:r>
          </a:p>
          <a:p>
            <a:pPr marL="0" indent="0">
              <a:buNone/>
            </a:pPr>
            <a:r>
              <a:rPr lang="en-GB" b="1" dirty="0">
                <a:latin typeface="Times New Roman" panose="02020603050405020304" pitchFamily="18" charset="0"/>
                <a:cs typeface="Times New Roman" panose="02020603050405020304" pitchFamily="18" charset="0"/>
              </a:rPr>
              <a:t>Tomlinson, B. (2014) Teacher growth through materials Development. </a:t>
            </a:r>
            <a:r>
              <a:rPr lang="en-GB" b="1" i="1" dirty="0">
                <a:latin typeface="Times New Roman" panose="02020603050405020304" pitchFamily="18" charset="0"/>
                <a:cs typeface="Times New Roman" panose="02020603050405020304" pitchFamily="18" charset="0"/>
              </a:rPr>
              <a:t>TESOL Teacher Education and Development: Special number of EJALELT</a:t>
            </a:r>
            <a:r>
              <a:rPr lang="en-GB" b="1" dirty="0">
                <a:latin typeface="Times New Roman" panose="02020603050405020304" pitchFamily="18" charset="0"/>
                <a:cs typeface="Times New Roman" panose="02020603050405020304" pitchFamily="18" charset="0"/>
              </a:rPr>
              <a:t> 3 (2)</a:t>
            </a:r>
          </a:p>
          <a:p>
            <a:pPr marL="0" indent="0">
              <a:buNone/>
            </a:pPr>
            <a:r>
              <a:rPr lang="en-GB" b="1" dirty="0">
                <a:latin typeface="Times New Roman" panose="02020603050405020304" pitchFamily="18" charset="0"/>
                <a:cs typeface="Times New Roman" panose="02020603050405020304" pitchFamily="18" charset="0"/>
              </a:rPr>
              <a:t>Underhill, A. (2014) Training for the unpredictable. </a:t>
            </a:r>
            <a:r>
              <a:rPr lang="en-GB" b="1" i="1" dirty="0">
                <a:latin typeface="Times New Roman" panose="02020603050405020304" pitchFamily="18" charset="0"/>
                <a:cs typeface="Times New Roman" panose="02020603050405020304" pitchFamily="18" charset="0"/>
              </a:rPr>
              <a:t>TESOL Teacher Education and Development: Special number of EJALELT</a:t>
            </a:r>
            <a:r>
              <a:rPr lang="en-GB" b="1" dirty="0">
                <a:latin typeface="Times New Roman" panose="02020603050405020304" pitchFamily="18" charset="0"/>
                <a:cs typeface="Times New Roman" panose="02020603050405020304" pitchFamily="18" charset="0"/>
              </a:rPr>
              <a:t> 3 (2)</a:t>
            </a:r>
          </a:p>
          <a:p>
            <a:pPr marL="0" indent="0">
              <a:buNone/>
            </a:pPr>
            <a:r>
              <a:rPr lang="en-GB" b="1" dirty="0">
                <a:latin typeface="Times New Roman" panose="02020603050405020304" pitchFamily="18" charset="0"/>
                <a:cs typeface="Times New Roman" panose="02020603050405020304" pitchFamily="18" charset="0"/>
              </a:rPr>
              <a:t>Underhill, A and </a:t>
            </a:r>
            <a:r>
              <a:rPr lang="en-GB" b="1" dirty="0" err="1">
                <a:latin typeface="Times New Roman" panose="02020603050405020304" pitchFamily="18" charset="0"/>
                <a:cs typeface="Times New Roman" panose="02020603050405020304" pitchFamily="18" charset="0"/>
              </a:rPr>
              <a:t>A.Maley</a:t>
            </a:r>
            <a:r>
              <a:rPr lang="en-GB" b="1" dirty="0">
                <a:latin typeface="Times New Roman" panose="02020603050405020304" pitchFamily="18" charset="0"/>
                <a:cs typeface="Times New Roman" panose="02020603050405020304" pitchFamily="18" charset="0"/>
              </a:rPr>
              <a:t> (2012) Expect the unexpected.  </a:t>
            </a:r>
            <a:r>
              <a:rPr lang="en-GB" b="1" i="1" dirty="0">
                <a:latin typeface="Times New Roman" panose="02020603050405020304" pitchFamily="18" charset="0"/>
                <a:cs typeface="Times New Roman" panose="02020603050405020304" pitchFamily="18" charset="0"/>
              </a:rPr>
              <a:t>English Teaching Professional</a:t>
            </a:r>
            <a:r>
              <a:rPr lang="en-GB" b="1" dirty="0">
                <a:latin typeface="Times New Roman" panose="02020603050405020304" pitchFamily="18" charset="0"/>
                <a:cs typeface="Times New Roman" panose="02020603050405020304" pitchFamily="18" charset="0"/>
              </a:rPr>
              <a:t>. Issue 82, Sept. 2012</a:t>
            </a:r>
          </a:p>
          <a:p>
            <a:pPr marL="0" indent="0">
              <a:buNone/>
            </a:pPr>
            <a:r>
              <a:rPr lang="en-GB" b="1" dirty="0">
                <a:latin typeface="Times New Roman" panose="02020603050405020304" pitchFamily="18" charset="0"/>
                <a:cs typeface="Times New Roman" panose="02020603050405020304" pitchFamily="18" charset="0"/>
              </a:rPr>
              <a:t>Ur, P (2014) Practice and Research-based Theory in English Teacher Development. </a:t>
            </a:r>
            <a:r>
              <a:rPr lang="en-GB" b="1" i="1" dirty="0">
                <a:latin typeface="Times New Roman" panose="02020603050405020304" pitchFamily="18" charset="0"/>
                <a:cs typeface="Times New Roman" panose="02020603050405020304" pitchFamily="18" charset="0"/>
              </a:rPr>
              <a:t>TESOL Teacher Education and Development: Special number of EJALELT</a:t>
            </a:r>
            <a:r>
              <a:rPr lang="en-GB" b="1" dirty="0">
                <a:latin typeface="Times New Roman" panose="02020603050405020304" pitchFamily="18" charset="0"/>
                <a:cs typeface="Times New Roman" panose="02020603050405020304" pitchFamily="18" charset="0"/>
              </a:rPr>
              <a:t> 3 (2)</a:t>
            </a:r>
          </a:p>
          <a:p>
            <a:pPr marL="0" indent="0">
              <a:buNone/>
            </a:pPr>
            <a:endParaRPr lang="en-GB" b="1" dirty="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91042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275" y="134937"/>
            <a:ext cx="10431449" cy="1690688"/>
          </a:xfrm>
        </p:spPr>
        <p:txBody>
          <a:bodyPr>
            <a:normAutofit fontScale="90000"/>
          </a:bodyPr>
          <a:lstStyle/>
          <a:p>
            <a:pPr algn="ctr"/>
            <a:r>
              <a:rPr lang="en-GB" sz="3200" b="1" i="1" dirty="0" smtClean="0">
                <a:latin typeface="Times New Roman" panose="02020603050405020304" pitchFamily="18" charset="0"/>
                <a:cs typeface="Times New Roman" panose="02020603050405020304" pitchFamily="18" charset="0"/>
              </a:rPr>
              <a:t/>
            </a:r>
            <a:br>
              <a:rPr lang="en-GB" sz="3200" b="1" i="1" dirty="0" smtClean="0">
                <a:latin typeface="Times New Roman" panose="02020603050405020304" pitchFamily="18" charset="0"/>
                <a:cs typeface="Times New Roman" panose="02020603050405020304" pitchFamily="18" charset="0"/>
              </a:rPr>
            </a:br>
            <a:r>
              <a:rPr lang="en-GB" sz="3200" b="1" i="1" dirty="0">
                <a:latin typeface="Times New Roman" panose="02020603050405020304" pitchFamily="18" charset="0"/>
                <a:cs typeface="Times New Roman" panose="02020603050405020304" pitchFamily="18" charset="0"/>
              </a:rPr>
              <a:t/>
            </a:r>
            <a:br>
              <a:rPr lang="en-GB" sz="3200" b="1" i="1" dirty="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Thank </a:t>
            </a:r>
            <a:r>
              <a:rPr lang="en-GB" sz="3200" b="1" i="1" smtClean="0">
                <a:latin typeface="Times New Roman" panose="02020603050405020304" pitchFamily="18" charset="0"/>
                <a:cs typeface="Times New Roman" panose="02020603050405020304" pitchFamily="18" charset="0"/>
              </a:rPr>
              <a:t>you for</a:t>
            </a:r>
            <a:br>
              <a:rPr lang="en-GB" sz="3200" b="1" i="1" smtClean="0">
                <a:latin typeface="Times New Roman" panose="02020603050405020304" pitchFamily="18" charset="0"/>
                <a:cs typeface="Times New Roman" panose="02020603050405020304" pitchFamily="18" charset="0"/>
              </a:rPr>
            </a:br>
            <a:r>
              <a:rPr lang="en-GB" sz="3200" b="1" i="1" smtClean="0">
                <a:latin typeface="Times New Roman" panose="02020603050405020304" pitchFamily="18" charset="0"/>
                <a:cs typeface="Times New Roman" panose="02020603050405020304" pitchFamily="18" charset="0"/>
              </a:rPr>
              <a:t>listening.</a:t>
            </a:r>
            <a:r>
              <a:rPr lang="en-GB" sz="3200" b="1" i="1" dirty="0" smtClean="0">
                <a:latin typeface="Times New Roman" panose="02020603050405020304" pitchFamily="18" charset="0"/>
                <a:cs typeface="Times New Roman" panose="02020603050405020304" pitchFamily="18" charset="0"/>
              </a:rPr>
              <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Alan Maley</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rPr>
              <a:t/>
            </a:r>
            <a:br>
              <a:rPr lang="en-GB" sz="3200" b="1" i="1" dirty="0" smtClean="0">
                <a:latin typeface="Times New Roman" panose="02020603050405020304" pitchFamily="18" charset="0"/>
                <a:cs typeface="Times New Roman" panose="02020603050405020304" pitchFamily="18" charset="0"/>
              </a:rPr>
            </a:br>
            <a:r>
              <a:rPr lang="en-GB" sz="3200" b="1" i="1" dirty="0" smtClean="0">
                <a:latin typeface="Times New Roman" panose="02020603050405020304" pitchFamily="18" charset="0"/>
                <a:cs typeface="Times New Roman" panose="02020603050405020304" pitchFamily="18" charset="0"/>
                <a:hlinkClick r:id="rId2"/>
              </a:rPr>
              <a:t>yelamoo@yahoo.co.uk</a:t>
            </a:r>
            <a:r>
              <a:rPr lang="en-GB" sz="3200" b="1" i="1" dirty="0" smtClean="0">
                <a:latin typeface="Times New Roman" panose="02020603050405020304" pitchFamily="18" charset="0"/>
                <a:cs typeface="Times New Roman" panose="02020603050405020304" pitchFamily="18" charset="0"/>
              </a:rPr>
              <a:t> </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endParaRPr lang="en-GB" sz="3200" b="1" i="1" dirty="0" smtClean="0">
              <a:latin typeface="Times New Roman" panose="02020603050405020304" pitchFamily="18" charset="0"/>
              <a:cs typeface="Times New Roman" panose="02020603050405020304" pitchFamily="18" charset="0"/>
            </a:endParaRPr>
          </a:p>
          <a:p>
            <a:pPr marL="0" indent="0" algn="ctr">
              <a:buNone/>
            </a:pPr>
            <a:endParaRPr lang="en-GB" sz="3200" b="1" i="1" dirty="0">
              <a:latin typeface="Times New Roman" panose="02020603050405020304" pitchFamily="18" charset="0"/>
              <a:cs typeface="Times New Roman" panose="02020603050405020304" pitchFamily="18" charset="0"/>
            </a:endParaRPr>
          </a:p>
          <a:p>
            <a:pPr marL="0" indent="0" algn="ctr">
              <a:buNone/>
            </a:pPr>
            <a:endParaRPr lang="en-GB" sz="3200" b="1" i="1" smtClean="0">
              <a:latin typeface="Times New Roman" panose="02020603050405020304" pitchFamily="18" charset="0"/>
              <a:cs typeface="Times New Roman" panose="02020603050405020304" pitchFamily="18" charset="0"/>
            </a:endParaRPr>
          </a:p>
          <a:p>
            <a:pPr marL="0" indent="0" algn="ctr">
              <a:buNone/>
            </a:pPr>
            <a:r>
              <a:rPr lang="en-GB" sz="3200" b="1" i="1" smtClean="0">
                <a:latin typeface="Times New Roman" panose="02020603050405020304" pitchFamily="18" charset="0"/>
                <a:cs typeface="Times New Roman" panose="02020603050405020304" pitchFamily="18" charset="0"/>
              </a:rPr>
              <a:t>The </a:t>
            </a:r>
            <a:r>
              <a:rPr lang="en-GB" sz="3200" b="1" i="1" dirty="0" smtClean="0">
                <a:latin typeface="Times New Roman" panose="02020603050405020304" pitchFamily="18" charset="0"/>
                <a:cs typeface="Times New Roman" panose="02020603050405020304" pitchFamily="18" charset="0"/>
              </a:rPr>
              <a:t>‘C’ Group</a:t>
            </a:r>
          </a:p>
          <a:p>
            <a:pPr marL="0" indent="0" algn="ctr">
              <a:buNone/>
            </a:pPr>
            <a:endParaRPr lang="en-GB" sz="3200" b="1" i="1" dirty="0">
              <a:latin typeface="Times New Roman" panose="02020603050405020304" pitchFamily="18" charset="0"/>
              <a:cs typeface="Times New Roman" panose="02020603050405020304" pitchFamily="18" charset="0"/>
            </a:endParaRPr>
          </a:p>
          <a:p>
            <a:pPr marL="0" indent="0" algn="ctr">
              <a:buNone/>
            </a:pPr>
            <a:r>
              <a:rPr lang="en-GB" sz="3200" b="1" i="1" dirty="0" smtClean="0">
                <a:latin typeface="Times New Roman" panose="02020603050405020304" pitchFamily="18" charset="0"/>
                <a:cs typeface="Times New Roman" panose="02020603050405020304" pitchFamily="18" charset="0"/>
                <a:hlinkClick r:id="rId3"/>
              </a:rPr>
              <a:t>http://thecreativitygroup.weebly.com</a:t>
            </a:r>
            <a:endParaRPr lang="en-GB" sz="3200" b="1" i="1" dirty="0" smtClean="0">
              <a:latin typeface="Times New Roman" panose="02020603050405020304" pitchFamily="18" charset="0"/>
              <a:cs typeface="Times New Roman" panose="02020603050405020304" pitchFamily="18" charset="0"/>
            </a:endParaRPr>
          </a:p>
          <a:p>
            <a:pPr marL="0" indent="0" algn="ctr">
              <a:buNone/>
            </a:pP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7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This is not to say that research is useless BUT</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i="1" dirty="0" smtClean="0">
                <a:latin typeface="Times New Roman" panose="02020603050405020304" pitchFamily="18" charset="0"/>
                <a:cs typeface="Times New Roman" panose="02020603050405020304" pitchFamily="18" charset="0"/>
              </a:rPr>
              <a:t>Research and Teaching are different and should be kept apart. (Ur 2014)</a:t>
            </a:r>
          </a:p>
          <a:p>
            <a:r>
              <a:rPr lang="en-GB" b="1" i="1" dirty="0" smtClean="0">
                <a:latin typeface="Times New Roman" panose="02020603050405020304" pitchFamily="18" charset="0"/>
                <a:cs typeface="Times New Roman" panose="02020603050405020304" pitchFamily="18" charset="0"/>
              </a:rPr>
              <a:t>Teaching is not an inferior form of activity.  The current awe in which research is held is damaging both to research and to teaching.</a:t>
            </a:r>
          </a:p>
          <a:p>
            <a:r>
              <a:rPr lang="en-GB" b="1" i="1" dirty="0" smtClean="0">
                <a:latin typeface="Times New Roman" panose="02020603050405020304" pitchFamily="18" charset="0"/>
                <a:cs typeface="Times New Roman" panose="02020603050405020304" pitchFamily="18" charset="0"/>
              </a:rPr>
              <a:t>There are other ways to develop teaching and teachers. (Aoki 2002) </a:t>
            </a:r>
          </a:p>
          <a:p>
            <a:r>
              <a:rPr lang="en-GB" b="1" i="1" dirty="0" smtClean="0">
                <a:latin typeface="Times New Roman" panose="02020603050405020304" pitchFamily="18" charset="0"/>
                <a:cs typeface="Times New Roman" panose="02020603050405020304" pitchFamily="18" charset="0"/>
              </a:rPr>
              <a:t>Some research is more relevant / useful than others.(corpus studies,</a:t>
            </a:r>
          </a:p>
          <a:p>
            <a:pPr marL="0" indent="0">
              <a:buNone/>
            </a:pPr>
            <a:r>
              <a:rPr lang="en-GB" b="1" i="1" dirty="0">
                <a:latin typeface="Times New Roman" panose="02020603050405020304" pitchFamily="18" charset="0"/>
                <a:cs typeface="Times New Roman" panose="02020603050405020304" pitchFamily="18" charset="0"/>
              </a:rPr>
              <a:t> </a:t>
            </a:r>
            <a:r>
              <a:rPr lang="en-GB" b="1" i="1" dirty="0" smtClean="0">
                <a:latin typeface="Times New Roman" panose="02020603050405020304" pitchFamily="18" charset="0"/>
                <a:cs typeface="Times New Roman" panose="02020603050405020304" pitchFamily="18" charset="0"/>
              </a:rPr>
              <a:t>classroom research?)</a:t>
            </a:r>
          </a:p>
          <a:p>
            <a:endParaRPr lang="en-GB" b="1" i="1" dirty="0" smtClean="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Research and Teaching: Divergent Priorities.</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  </a:t>
            </a:r>
            <a:r>
              <a:rPr lang="en-GB" b="1" i="1" dirty="0" smtClean="0">
                <a:latin typeface="Times New Roman" panose="02020603050405020304" pitchFamily="18" charset="0"/>
                <a:cs typeface="Times New Roman" panose="02020603050405020304" pitchFamily="18" charset="0"/>
              </a:rPr>
              <a:t>Researchers                                         Teachers</a:t>
            </a:r>
          </a:p>
          <a:p>
            <a:pPr marL="0" indent="0">
              <a:buNone/>
            </a:pPr>
            <a:endParaRPr lang="en-GB" b="1" i="1" dirty="0" smtClean="0">
              <a:latin typeface="Times New Roman" panose="02020603050405020304" pitchFamily="18" charset="0"/>
              <a:cs typeface="Times New Roman" panose="02020603050405020304" pitchFamily="18" charset="0"/>
            </a:endParaRPr>
          </a:p>
          <a:p>
            <a:r>
              <a:rPr lang="en-GB" b="1" i="1" dirty="0">
                <a:latin typeface="Times New Roman" panose="02020603050405020304" pitchFamily="18" charset="0"/>
                <a:cs typeface="Times New Roman" panose="02020603050405020304" pitchFamily="18" charset="0"/>
              </a:rPr>
              <a:t>a</a:t>
            </a:r>
            <a:r>
              <a:rPr lang="en-GB" b="1" i="1" dirty="0" smtClean="0">
                <a:latin typeface="Times New Roman" panose="02020603050405020304" pitchFamily="18" charset="0"/>
                <a:cs typeface="Times New Roman" panose="02020603050405020304" pitchFamily="18" charset="0"/>
              </a:rPr>
              <a:t>bstract thought (future)                real-time action (present)</a:t>
            </a:r>
          </a:p>
          <a:p>
            <a:r>
              <a:rPr lang="en-GB" b="1" i="1" dirty="0" smtClean="0">
                <a:latin typeface="Times New Roman" panose="02020603050405020304" pitchFamily="18" charset="0"/>
                <a:cs typeface="Times New Roman" panose="02020603050405020304" pitchFamily="18" charset="0"/>
              </a:rPr>
              <a:t>d-mode                                             </a:t>
            </a:r>
            <a:r>
              <a:rPr lang="en-GB" b="1" i="1" dirty="0" err="1" smtClean="0">
                <a:latin typeface="Times New Roman" panose="02020603050405020304" pitchFamily="18" charset="0"/>
                <a:cs typeface="Times New Roman" panose="02020603050405020304" pitchFamily="18" charset="0"/>
              </a:rPr>
              <a:t>i</a:t>
            </a:r>
            <a:r>
              <a:rPr lang="en-GB" b="1" i="1" dirty="0" smtClean="0">
                <a:latin typeface="Times New Roman" panose="02020603050405020304" pitchFamily="18" charset="0"/>
                <a:cs typeface="Times New Roman" panose="02020603050405020304" pitchFamily="18" charset="0"/>
              </a:rPr>
              <a:t>-mode (</a:t>
            </a:r>
            <a:r>
              <a:rPr lang="en-GB" b="1" i="1" dirty="0" err="1" smtClean="0">
                <a:latin typeface="Times New Roman" panose="02020603050405020304" pitchFamily="18" charset="0"/>
                <a:cs typeface="Times New Roman" panose="02020603050405020304" pitchFamily="18" charset="0"/>
              </a:rPr>
              <a:t>Kahneman</a:t>
            </a:r>
            <a:r>
              <a:rPr lang="en-GB" b="1" i="1" dirty="0" smtClean="0">
                <a:latin typeface="Times New Roman" panose="02020603050405020304" pitchFamily="18" charset="0"/>
                <a:cs typeface="Times New Roman" panose="02020603050405020304" pitchFamily="18" charset="0"/>
              </a:rPr>
              <a:t>)</a:t>
            </a:r>
          </a:p>
          <a:p>
            <a:r>
              <a:rPr lang="en-GB" b="1" i="1" dirty="0">
                <a:latin typeface="Times New Roman" panose="02020603050405020304" pitchFamily="18" charset="0"/>
                <a:cs typeface="Times New Roman" panose="02020603050405020304" pitchFamily="18" charset="0"/>
              </a:rPr>
              <a:t>s</a:t>
            </a:r>
            <a:r>
              <a:rPr lang="en-GB" b="1" i="1" dirty="0" smtClean="0">
                <a:latin typeface="Times New Roman" panose="02020603050405020304" pitchFamily="18" charset="0"/>
                <a:cs typeface="Times New Roman" panose="02020603050405020304" pitchFamily="18" charset="0"/>
              </a:rPr>
              <a:t>eeking ‘truth’                                 seeking what works</a:t>
            </a:r>
          </a:p>
          <a:p>
            <a:r>
              <a:rPr lang="en-GB" b="1" i="1" dirty="0">
                <a:latin typeface="Times New Roman" panose="02020603050405020304" pitchFamily="18" charset="0"/>
                <a:cs typeface="Times New Roman" panose="02020603050405020304" pitchFamily="18" charset="0"/>
              </a:rPr>
              <a:t>n</a:t>
            </a:r>
            <a:r>
              <a:rPr lang="en-GB" b="1" i="1" dirty="0" smtClean="0">
                <a:latin typeface="Times New Roman" panose="02020603050405020304" pitchFamily="18" charset="0"/>
                <a:cs typeface="Times New Roman" panose="02020603050405020304" pitchFamily="18" charset="0"/>
              </a:rPr>
              <a:t>o immediate change                      immediate change</a:t>
            </a:r>
          </a:p>
          <a:p>
            <a:r>
              <a:rPr lang="en-GB" b="1" i="1" dirty="0">
                <a:latin typeface="Times New Roman" panose="02020603050405020304" pitchFamily="18" charset="0"/>
                <a:cs typeface="Times New Roman" panose="02020603050405020304" pitchFamily="18" charset="0"/>
              </a:rPr>
              <a:t>e</a:t>
            </a:r>
            <a:r>
              <a:rPr lang="en-GB" b="1" i="1" dirty="0" smtClean="0">
                <a:latin typeface="Times New Roman" panose="02020603050405020304" pitchFamily="18" charset="0"/>
                <a:cs typeface="Times New Roman" panose="02020603050405020304" pitchFamily="18" charset="0"/>
              </a:rPr>
              <a:t>valuated on publications,              evaluated on results</a:t>
            </a:r>
          </a:p>
          <a:p>
            <a:pPr marL="0" indent="0">
              <a:buNone/>
            </a:pPr>
            <a:r>
              <a:rPr lang="en-GB" b="1" i="1" dirty="0">
                <a:latin typeface="Times New Roman" panose="02020603050405020304" pitchFamily="18" charset="0"/>
                <a:cs typeface="Times New Roman" panose="02020603050405020304" pitchFamily="18" charset="0"/>
              </a:rPr>
              <a:t> </a:t>
            </a:r>
            <a:r>
              <a:rPr lang="en-GB" b="1" i="1" dirty="0" smtClean="0">
                <a:latin typeface="Times New Roman" panose="02020603050405020304" pitchFamily="18" charset="0"/>
                <a:cs typeface="Times New Roman" panose="02020603050405020304" pitchFamily="18" charset="0"/>
              </a:rPr>
              <a:t>  perceived influence on field</a:t>
            </a:r>
          </a:p>
          <a:p>
            <a:pPr marL="0" indent="0">
              <a:buNone/>
            </a:pPr>
            <a:r>
              <a:rPr lang="en-GB" sz="1800" b="1" i="1" dirty="0" smtClean="0">
                <a:latin typeface="Times New Roman" panose="02020603050405020304" pitchFamily="18" charset="0"/>
                <a:cs typeface="Times New Roman" panose="02020603050405020304" pitchFamily="18" charset="0"/>
              </a:rPr>
              <a:t>                                                                                             (adapted from Ur)</a:t>
            </a:r>
            <a:endParaRPr lang="en-GB" sz="1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4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Good research for teaching has to be:</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i="1" dirty="0" smtClean="0">
                <a:latin typeface="Times New Roman" panose="02020603050405020304" pitchFamily="18" charset="0"/>
                <a:cs typeface="Times New Roman" panose="02020603050405020304" pitchFamily="18" charset="0"/>
              </a:rPr>
              <a:t>Relevant</a:t>
            </a:r>
          </a:p>
          <a:p>
            <a:r>
              <a:rPr lang="en-GB" b="1" i="1" dirty="0" smtClean="0">
                <a:latin typeface="Times New Roman" panose="02020603050405020304" pitchFamily="18" charset="0"/>
                <a:cs typeface="Times New Roman" panose="02020603050405020304" pitchFamily="18" charset="0"/>
              </a:rPr>
              <a:t>Reliable</a:t>
            </a:r>
          </a:p>
          <a:p>
            <a:r>
              <a:rPr lang="en-GB" b="1" i="1" dirty="0" err="1" smtClean="0">
                <a:latin typeface="Times New Roman" panose="02020603050405020304" pitchFamily="18" charset="0"/>
                <a:cs typeface="Times New Roman" panose="02020603050405020304" pitchFamily="18" charset="0"/>
              </a:rPr>
              <a:t>Generalisable</a:t>
            </a:r>
            <a:endParaRPr lang="en-GB" b="1" i="1" dirty="0" smtClean="0">
              <a:latin typeface="Times New Roman" panose="02020603050405020304" pitchFamily="18" charset="0"/>
              <a:cs typeface="Times New Roman" panose="02020603050405020304" pitchFamily="18" charset="0"/>
            </a:endParaRPr>
          </a:p>
          <a:p>
            <a:r>
              <a:rPr lang="en-GB" b="1" i="1" dirty="0" smtClean="0">
                <a:latin typeface="Times New Roman" panose="02020603050405020304" pitchFamily="18" charset="0"/>
                <a:cs typeface="Times New Roman" panose="02020603050405020304" pitchFamily="18" charset="0"/>
              </a:rPr>
              <a:t>Comparable</a:t>
            </a:r>
          </a:p>
          <a:p>
            <a:r>
              <a:rPr lang="en-GB" b="1" i="1" dirty="0" smtClean="0">
                <a:latin typeface="Times New Roman" panose="02020603050405020304" pitchFamily="18" charset="0"/>
                <a:cs typeface="Times New Roman" panose="02020603050405020304" pitchFamily="18" charset="0"/>
              </a:rPr>
              <a:t>Replicable</a:t>
            </a:r>
          </a:p>
          <a:p>
            <a:r>
              <a:rPr lang="en-GB" b="1" i="1" dirty="0" smtClean="0">
                <a:latin typeface="Times New Roman" panose="02020603050405020304" pitchFamily="18" charset="0"/>
                <a:cs typeface="Times New Roman" panose="02020603050405020304" pitchFamily="18" charset="0"/>
              </a:rPr>
              <a:t>Accessible</a:t>
            </a:r>
          </a:p>
          <a:p>
            <a:r>
              <a:rPr lang="en-GB" b="1" i="1" dirty="0" smtClean="0">
                <a:latin typeface="Times New Roman" panose="02020603050405020304" pitchFamily="18" charset="0"/>
                <a:cs typeface="Times New Roman" panose="02020603050405020304" pitchFamily="18" charset="0"/>
              </a:rPr>
              <a:t>Communicable</a:t>
            </a:r>
          </a:p>
          <a:p>
            <a:r>
              <a:rPr lang="en-GB" b="1" i="1" dirty="0" smtClean="0">
                <a:latin typeface="Times New Roman" panose="02020603050405020304" pitchFamily="18" charset="0"/>
                <a:cs typeface="Times New Roman" panose="02020603050405020304" pitchFamily="18" charset="0"/>
              </a:rPr>
              <a:t>Applicable.</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5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So how relevant, accessible and applicable is most AL research?</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i="1" dirty="0" smtClean="0">
                <a:latin typeface="Times New Roman" panose="02020603050405020304" pitchFamily="18" charset="0"/>
                <a:cs typeface="Times New Roman" panose="02020603050405020304" pitchFamily="18" charset="0"/>
              </a:rPr>
              <a:t>Sheer volume: too much of it</a:t>
            </a:r>
          </a:p>
          <a:p>
            <a:r>
              <a:rPr lang="en-GB" b="1" i="1" dirty="0" smtClean="0">
                <a:latin typeface="Times New Roman" panose="02020603050405020304" pitchFamily="18" charset="0"/>
                <a:cs typeface="Times New Roman" panose="02020603050405020304" pitchFamily="18" charset="0"/>
              </a:rPr>
              <a:t>Hidden away in obscure publications</a:t>
            </a:r>
          </a:p>
          <a:p>
            <a:r>
              <a:rPr lang="en-GB" b="1" i="1" dirty="0" smtClean="0">
                <a:latin typeface="Times New Roman" panose="02020603050405020304" pitchFamily="18" charset="0"/>
                <a:cs typeface="Times New Roman" panose="02020603050405020304" pitchFamily="18" charset="0"/>
              </a:rPr>
              <a:t>Written for ‘insiders’</a:t>
            </a:r>
          </a:p>
          <a:p>
            <a:r>
              <a:rPr lang="en-GB" b="1" i="1" dirty="0" smtClean="0">
                <a:latin typeface="Times New Roman" panose="02020603050405020304" pitchFamily="18" charset="0"/>
                <a:cs typeface="Times New Roman" panose="02020603050405020304" pitchFamily="18" charset="0"/>
              </a:rPr>
              <a:t>Often arcane or trivial problems (because of the pressure to publish)</a:t>
            </a:r>
          </a:p>
          <a:p>
            <a:r>
              <a:rPr lang="en-GB" b="1" i="1" dirty="0" smtClean="0">
                <a:latin typeface="Times New Roman" panose="02020603050405020304" pitchFamily="18" charset="0"/>
                <a:cs typeface="Times New Roman" panose="02020603050405020304" pitchFamily="18" charset="0"/>
              </a:rPr>
              <a:t>Much of it is pseudo-research (</a:t>
            </a:r>
            <a:r>
              <a:rPr lang="en-GB" b="1" i="1" dirty="0" err="1" smtClean="0">
                <a:latin typeface="Times New Roman" panose="02020603050405020304" pitchFamily="18" charset="0"/>
                <a:cs typeface="Times New Roman" panose="02020603050405020304" pitchFamily="18" charset="0"/>
              </a:rPr>
              <a:t>eg</a:t>
            </a:r>
            <a:r>
              <a:rPr lang="en-GB" b="1" i="1" dirty="0" smtClean="0">
                <a:latin typeface="Times New Roman" panose="02020603050405020304" pitchFamily="18" charset="0"/>
                <a:cs typeface="Times New Roman" panose="02020603050405020304" pitchFamily="18" charset="0"/>
              </a:rPr>
              <a:t> many MA and PhD theses)</a:t>
            </a:r>
          </a:p>
          <a:p>
            <a:r>
              <a:rPr lang="en-GB" b="1" i="1" dirty="0" smtClean="0">
                <a:latin typeface="Times New Roman" panose="02020603050405020304" pitchFamily="18" charset="0"/>
                <a:cs typeface="Times New Roman" panose="02020603050405020304" pitchFamily="18" charset="0"/>
              </a:rPr>
              <a:t>Often not immediately applicable</a:t>
            </a:r>
          </a:p>
          <a:p>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302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2013 Best </a:t>
            </a:r>
            <a:r>
              <a:rPr lang="en-GB" sz="3200" b="1" i="1" dirty="0">
                <a:latin typeface="Times New Roman" panose="02020603050405020304" pitchFamily="18" charset="0"/>
                <a:cs typeface="Times New Roman" panose="02020603050405020304" pitchFamily="18" charset="0"/>
              </a:rPr>
              <a:t>P</a:t>
            </a:r>
            <a:r>
              <a:rPr lang="en-GB" sz="3200" b="1" i="1" dirty="0" smtClean="0">
                <a:latin typeface="Times New Roman" panose="02020603050405020304" pitchFamily="18" charset="0"/>
                <a:cs typeface="Times New Roman" panose="02020603050405020304" pitchFamily="18" charset="0"/>
              </a:rPr>
              <a:t>aper Award</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GB" b="1" i="1" dirty="0" smtClean="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a:t>
            </a:r>
            <a:r>
              <a:rPr lang="en-GB" b="1" i="1" dirty="0" err="1">
                <a:latin typeface="Times New Roman" panose="02020603050405020304" pitchFamily="18" charset="0"/>
                <a:cs typeface="Times New Roman" panose="02020603050405020304" pitchFamily="18" charset="0"/>
              </a:rPr>
              <a:t>C</a:t>
            </a:r>
            <a:r>
              <a:rPr lang="en-GB" b="1" i="1" dirty="0" err="1" smtClean="0">
                <a:latin typeface="Times New Roman" panose="02020603050405020304" pitchFamily="18" charset="0"/>
                <a:cs typeface="Times New Roman" panose="02020603050405020304" pitchFamily="18" charset="0"/>
              </a:rPr>
              <a:t>ollectivity</a:t>
            </a:r>
            <a:r>
              <a:rPr lang="en-GB" b="1" i="1" dirty="0" smtClean="0">
                <a:latin typeface="Times New Roman" panose="02020603050405020304" pitchFamily="18" charset="0"/>
                <a:cs typeface="Times New Roman" panose="02020603050405020304" pitchFamily="18" charset="0"/>
              </a:rPr>
              <a:t>, </a:t>
            </a:r>
            <a:r>
              <a:rPr lang="en-GB" b="1" i="1" dirty="0" err="1" smtClean="0">
                <a:latin typeface="Times New Roman" panose="02020603050405020304" pitchFamily="18" charset="0"/>
                <a:cs typeface="Times New Roman" panose="02020603050405020304" pitchFamily="18" charset="0"/>
              </a:rPr>
              <a:t>distributivity</a:t>
            </a:r>
            <a:r>
              <a:rPr lang="en-GB" b="1" i="1" dirty="0" smtClean="0">
                <a:latin typeface="Times New Roman" panose="02020603050405020304" pitchFamily="18" charset="0"/>
                <a:cs typeface="Times New Roman" panose="02020603050405020304" pitchFamily="18" charset="0"/>
              </a:rPr>
              <a:t> and the interpretation of numerical expression in child and adult language.’  Kristen </a:t>
            </a:r>
            <a:r>
              <a:rPr lang="en-GB" b="1" i="1" dirty="0" err="1" smtClean="0">
                <a:latin typeface="Times New Roman" panose="02020603050405020304" pitchFamily="18" charset="0"/>
                <a:cs typeface="Times New Roman" panose="02020603050405020304" pitchFamily="18" charset="0"/>
              </a:rPr>
              <a:t>Strelt</a:t>
            </a:r>
            <a:r>
              <a:rPr lang="en-GB" b="1" i="1" dirty="0" smtClean="0">
                <a:latin typeface="Times New Roman" panose="02020603050405020304" pitchFamily="18" charset="0"/>
                <a:cs typeface="Times New Roman" panose="02020603050405020304" pitchFamily="18" charset="0"/>
              </a:rPr>
              <a:t> and Julian </a:t>
            </a:r>
            <a:r>
              <a:rPr lang="en-GB" b="1" i="1" dirty="0" err="1" smtClean="0">
                <a:latin typeface="Times New Roman" panose="02020603050405020304" pitchFamily="18" charset="0"/>
                <a:cs typeface="Times New Roman" panose="02020603050405020304" pitchFamily="18" charset="0"/>
              </a:rPr>
              <a:t>Musolino</a:t>
            </a:r>
            <a:r>
              <a:rPr lang="en-GB" b="1" i="1" dirty="0" smtClean="0">
                <a:latin typeface="Times New Roman" panose="02020603050405020304" pitchFamily="18" charset="0"/>
                <a:cs typeface="Times New Roman" panose="02020603050405020304" pitchFamily="18" charset="0"/>
              </a:rPr>
              <a:t>.</a:t>
            </a:r>
          </a:p>
          <a:p>
            <a:pPr marL="0" indent="0">
              <a:buNone/>
            </a:pPr>
            <a:r>
              <a:rPr lang="en-GB" b="1" i="1" dirty="0" smtClean="0">
                <a:latin typeface="Times New Roman" panose="02020603050405020304" pitchFamily="18" charset="0"/>
                <a:cs typeface="Times New Roman" panose="02020603050405020304" pitchFamily="18" charset="0"/>
              </a:rPr>
              <a:t>A Journal of Developmental Linguistics. </a:t>
            </a:r>
            <a:r>
              <a:rPr lang="en-GB" b="1" i="1" dirty="0" err="1" smtClean="0">
                <a:latin typeface="Times New Roman" panose="02020603050405020304" pitchFamily="18" charset="0"/>
                <a:cs typeface="Times New Roman" panose="02020603050405020304" pitchFamily="18" charset="0"/>
              </a:rPr>
              <a:t>Vol</a:t>
            </a:r>
            <a:r>
              <a:rPr lang="en-GB" b="1" i="1" dirty="0" smtClean="0">
                <a:latin typeface="Times New Roman" panose="02020603050405020304" pitchFamily="18" charset="0"/>
                <a:cs typeface="Times New Roman" panose="02020603050405020304" pitchFamily="18" charset="0"/>
              </a:rPr>
              <a:t> 20, Issue 4, 2013.</a:t>
            </a:r>
          </a:p>
          <a:p>
            <a:pPr marL="0" indent="0">
              <a:buNone/>
            </a:pPr>
            <a:endParaRPr lang="en-GB" b="1" i="1" dirty="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A real page-turner.</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37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Publication: the poison of measurement </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endParaRPr lang="en-GB" sz="3200" b="1" i="1" dirty="0" smtClean="0">
              <a:latin typeface="Times New Roman" panose="02020603050405020304" pitchFamily="18" charset="0"/>
              <a:cs typeface="Times New Roman" panose="02020603050405020304" pitchFamily="18" charset="0"/>
            </a:endParaRPr>
          </a:p>
          <a:p>
            <a:pPr marL="0" indent="0">
              <a:buNone/>
            </a:pPr>
            <a:r>
              <a:rPr lang="en-GB" sz="3200" b="1" i="1" dirty="0" smtClean="0">
                <a:latin typeface="Times New Roman" panose="02020603050405020304" pitchFamily="18" charset="0"/>
                <a:cs typeface="Times New Roman" panose="02020603050405020304" pitchFamily="18" charset="0"/>
              </a:rPr>
              <a:t>‘Give academics citation scores and they will churn out dreary articles for other academics.’</a:t>
            </a:r>
          </a:p>
          <a:p>
            <a:pPr marL="0" indent="0">
              <a:buNone/>
            </a:pPr>
            <a:r>
              <a:rPr lang="en-GB" sz="3200" b="1" i="1" dirty="0" smtClean="0">
                <a:latin typeface="Times New Roman" panose="02020603050405020304" pitchFamily="18" charset="0"/>
                <a:cs typeface="Times New Roman" panose="02020603050405020304" pitchFamily="18" charset="0"/>
              </a:rPr>
              <a:t>(Ed </a:t>
            </a:r>
            <a:r>
              <a:rPr lang="en-GB" sz="3200" b="1" i="1" dirty="0" err="1" smtClean="0">
                <a:latin typeface="Times New Roman" panose="02020603050405020304" pitchFamily="18" charset="0"/>
                <a:cs typeface="Times New Roman" panose="02020603050405020304" pitchFamily="18" charset="0"/>
              </a:rPr>
              <a:t>Skidelsky</a:t>
            </a:r>
            <a:r>
              <a:rPr lang="en-GB" sz="3200" b="1" i="1" dirty="0" smtClean="0">
                <a:latin typeface="Times New Roman" panose="02020603050405020304" pitchFamily="18" charset="0"/>
                <a:cs typeface="Times New Roman" panose="02020603050405020304" pitchFamily="18" charset="0"/>
              </a:rPr>
              <a:t>: review of Philip Roscoe ‘I Spend, therefore I am’   Viking 2014.</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88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Fashionable academic twaddle</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GB" b="1" i="1" dirty="0" smtClean="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a:t>
            </a:r>
            <a:r>
              <a:rPr lang="en-GB" b="1" i="1" dirty="0">
                <a:latin typeface="Times New Roman" panose="02020603050405020304" pitchFamily="18" charset="0"/>
                <a:cs typeface="Times New Roman" panose="02020603050405020304" pitchFamily="18" charset="0"/>
              </a:rPr>
              <a:t>desire in a foreign language is the perceptual disturbance and realignment experienced by the language user, whose identity is constitutive of and constituted by the foreign symbolic system itself.’ </a:t>
            </a:r>
            <a:r>
              <a:rPr lang="en-GB" b="1" i="1" dirty="0" smtClean="0">
                <a:latin typeface="Times New Roman" panose="02020603050405020304" pitchFamily="18" charset="0"/>
                <a:cs typeface="Times New Roman" panose="02020603050405020304" pitchFamily="18" charset="0"/>
              </a:rPr>
              <a:t>(</a:t>
            </a:r>
            <a:r>
              <a:rPr lang="en-GB" b="1" i="1" dirty="0" err="1" smtClean="0">
                <a:latin typeface="Times New Roman" panose="02020603050405020304" pitchFamily="18" charset="0"/>
                <a:cs typeface="Times New Roman" panose="02020603050405020304" pitchFamily="18" charset="0"/>
              </a:rPr>
              <a:t>Kramsch</a:t>
            </a:r>
            <a:r>
              <a:rPr lang="en-GB" b="1" i="1" dirty="0" smtClean="0">
                <a:latin typeface="Times New Roman" panose="02020603050405020304" pitchFamily="18" charset="0"/>
                <a:cs typeface="Times New Roman" panose="02020603050405020304" pitchFamily="18" charset="0"/>
              </a:rPr>
              <a:t> 2009: 16</a:t>
            </a:r>
            <a:r>
              <a:rPr lang="en-GB" b="1" i="1" dirty="0">
                <a:latin typeface="Times New Roman" panose="02020603050405020304" pitchFamily="18" charset="0"/>
                <a:cs typeface="Times New Roman" panose="02020603050405020304" pitchFamily="18" charset="0"/>
              </a:rPr>
              <a:t>) </a:t>
            </a:r>
            <a:endParaRPr lang="en-GB" b="1" i="1" dirty="0" smtClean="0">
              <a:latin typeface="Times New Roman" panose="02020603050405020304" pitchFamily="18" charset="0"/>
              <a:cs typeface="Times New Roman" panose="02020603050405020304" pitchFamily="18" charset="0"/>
            </a:endParaRPr>
          </a:p>
          <a:p>
            <a:pPr marL="0" indent="0">
              <a:buNone/>
            </a:pPr>
            <a:endParaRPr lang="en-GB" b="1" i="1" dirty="0">
              <a:latin typeface="Times New Roman" panose="02020603050405020304" pitchFamily="18" charset="0"/>
              <a:cs typeface="Times New Roman" panose="02020603050405020304" pitchFamily="18" charset="0"/>
            </a:endParaRPr>
          </a:p>
          <a:p>
            <a:pPr marL="0" indent="0">
              <a:buNone/>
            </a:pPr>
            <a:r>
              <a:rPr lang="en-GB" b="1" i="1" dirty="0" smtClean="0">
                <a:latin typeface="Times New Roman" panose="02020603050405020304" pitchFamily="18" charset="0"/>
                <a:cs typeface="Times New Roman" panose="02020603050405020304" pitchFamily="18" charset="0"/>
              </a:rPr>
              <a:t>Yeah</a:t>
            </a:r>
            <a:r>
              <a:rPr lang="en-GB" b="1" i="1" smtClean="0">
                <a:latin typeface="Times New Roman" panose="02020603050405020304" pitchFamily="18" charset="0"/>
                <a:cs typeface="Times New Roman" panose="02020603050405020304" pitchFamily="18" charset="0"/>
              </a:rPr>
              <a:t>, right</a:t>
            </a:r>
            <a:r>
              <a:rPr lang="en-GB" b="1" i="1" dirty="0" smtClean="0">
                <a:latin typeface="Times New Roman" panose="02020603050405020304" pitchFamily="18" charset="0"/>
                <a:cs typeface="Times New Roman" panose="02020603050405020304" pitchFamily="18" charset="0"/>
              </a:rPr>
              <a:t>!</a:t>
            </a:r>
            <a:endParaRPr lang="en-GB"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1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1393</Words>
  <Application>Microsoft Office PowerPoint</Application>
  <PresentationFormat>Widescreen</PresentationFormat>
  <Paragraphs>166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“More Research is Needed”   Who says?</vt:lpstr>
      <vt:lpstr>Research and teaching.  What’s the problem?</vt:lpstr>
      <vt:lpstr>This is not to say that research is useless BUT</vt:lpstr>
      <vt:lpstr>Research and Teaching: Divergent Priorities.</vt:lpstr>
      <vt:lpstr>Good research for teaching has to be:</vt:lpstr>
      <vt:lpstr>So how relevant, accessible and applicable is most AL research?</vt:lpstr>
      <vt:lpstr>2013 Best Paper Award</vt:lpstr>
      <vt:lpstr>Publication: the poison of measurement </vt:lpstr>
      <vt:lpstr>Fashionable academic twaddle</vt:lpstr>
      <vt:lpstr>Research: slim pickings. Ten generalizations from SLA research.  Lightbown 2000.      Cost ~ Benefit, anyone?</vt:lpstr>
      <vt:lpstr>continued</vt:lpstr>
      <vt:lpstr>Research findings are inaccessible: clinical diagnosis.</vt:lpstr>
      <vt:lpstr>Useful results but little up-take.</vt:lpstr>
      <vt:lpstr>Changes in ELT have not been research-driven anyway</vt:lpstr>
      <vt:lpstr>Why research is rarely taken up by teachers</vt:lpstr>
      <vt:lpstr>Some negative effects of the unequal power relationship</vt:lpstr>
      <vt:lpstr>Some alternatives to research for teacher development</vt:lpstr>
      <vt:lpstr>Research or inquiry?  Purpose</vt:lpstr>
      <vt:lpstr>Research or Inquiry: Who does it?</vt:lpstr>
      <vt:lpstr>Research or Inquiry: How is it done (and for how long)?</vt:lpstr>
      <vt:lpstr>Some questions to think about:</vt:lpstr>
      <vt:lpstr>Some references</vt:lpstr>
      <vt:lpstr>…more references</vt:lpstr>
      <vt:lpstr>  Thank you for listening.  Alan Maley  yelamoo@yahoo.co.uk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Research is Needed”   Who says?</dc:title>
  <dc:creator>PCUser</dc:creator>
  <cp:lastModifiedBy>PCUser</cp:lastModifiedBy>
  <cp:revision>39</cp:revision>
  <dcterms:created xsi:type="dcterms:W3CDTF">2014-05-07T10:22:59Z</dcterms:created>
  <dcterms:modified xsi:type="dcterms:W3CDTF">2014-06-24T21:29:50Z</dcterms:modified>
</cp:coreProperties>
</file>