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4" r:id="rId7"/>
    <p:sldId id="270" r:id="rId8"/>
    <p:sldId id="271" r:id="rId9"/>
    <p:sldId id="272" r:id="rId10"/>
    <p:sldId id="265" r:id="rId11"/>
    <p:sldId id="263" r:id="rId12"/>
    <p:sldId id="259" r:id="rId13"/>
    <p:sldId id="266" r:id="rId14"/>
    <p:sldId id="267" r:id="rId15"/>
    <p:sldId id="268" r:id="rId16"/>
    <p:sldId id="269" r:id="rId17"/>
    <p:sldId id="26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5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2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17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94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59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63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8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8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7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74F7-FCD2-425A-AF29-F521DDCD6799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3790-56F9-48E4-9193-068739515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Matching Materials with What We Know About L2 Acquisition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Brian Tomlinson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A </a:t>
            </a:r>
            <a:r>
              <a:rPr lang="en-GB" sz="4400" dirty="0" err="1" smtClean="0"/>
              <a:t>coursebook</a:t>
            </a:r>
            <a:r>
              <a:rPr lang="en-GB" sz="4400" dirty="0" smtClean="0"/>
              <a:t> </a:t>
            </a:r>
            <a:r>
              <a:rPr lang="en-GB" sz="4400" dirty="0"/>
              <a:t>which matches principles of language acquisition would not:</a:t>
            </a:r>
          </a:p>
          <a:p>
            <a:pPr lvl="0"/>
            <a:r>
              <a:rPr lang="en-GB" sz="4400" dirty="0"/>
              <a:t>achieve face validity</a:t>
            </a:r>
          </a:p>
          <a:p>
            <a:pPr lvl="0"/>
            <a:r>
              <a:rPr lang="en-GB" sz="4400" dirty="0"/>
              <a:t>sell</a:t>
            </a:r>
          </a:p>
        </p:txBody>
      </p:sp>
    </p:spTree>
    <p:extLst>
      <p:ext uri="{BB962C8B-B14F-4D97-AF65-F5344CB8AC3E}">
        <p14:creationId xmlns:p14="http://schemas.microsoft.com/office/powerpoint/2010/main" val="300578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800" dirty="0" smtClean="0"/>
              <a:t>What </a:t>
            </a:r>
            <a:r>
              <a:rPr lang="en-GB" sz="4800" b="1" dirty="0" smtClean="0"/>
              <a:t>do</a:t>
            </a:r>
            <a:r>
              <a:rPr lang="en-GB" sz="4800" dirty="0" smtClean="0"/>
              <a:t> we know about </a:t>
            </a:r>
            <a:r>
              <a:rPr lang="en-GB" sz="4800" dirty="0"/>
              <a:t>l</a:t>
            </a:r>
            <a:r>
              <a:rPr lang="en-GB" sz="4800" dirty="0" smtClean="0"/>
              <a:t>anguage acquisition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Pre-Requisites for Language Acquisition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That the learners are exposed to an </a:t>
            </a:r>
            <a:r>
              <a:rPr lang="en-GB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en-GB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language in </a:t>
            </a:r>
            <a:r>
              <a:rPr lang="en-GB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which is:</a:t>
            </a:r>
          </a:p>
          <a:p>
            <a:r>
              <a:rPr lang="en-GB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</a:p>
          <a:p>
            <a:r>
              <a:rPr lang="en-GB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ecycled</a:t>
            </a:r>
          </a:p>
          <a:p>
            <a:r>
              <a:rPr lang="en-GB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eaningful</a:t>
            </a:r>
          </a:p>
          <a:p>
            <a:r>
              <a:rPr lang="en-GB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comprehensible</a:t>
            </a:r>
            <a:endParaRPr lang="en-GB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46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Pre-Requisites for Language Acquisition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That the learners are affectively engaged.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Pre-Requisites for Language Acquisition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That the learners are cognitively engaged.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4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Pre-Requisites for Language Acquisition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That the learners are sometimes helped to pay attention to form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whilst or after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focusing on meaning.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5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Pre-Requisites for Language Acquisition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learners are given plentiful opportunities to use the language for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544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W</a:t>
            </a:r>
            <a:r>
              <a:rPr lang="en-GB" sz="4000" dirty="0" smtClean="0"/>
              <a:t>e </a:t>
            </a:r>
            <a:r>
              <a:rPr lang="en-GB" sz="4000" dirty="0"/>
              <a:t>need to adapt, supplement and develop materials so that they match as closely as possible </a:t>
            </a:r>
            <a:r>
              <a:rPr lang="en-GB" sz="4000" dirty="0" smtClean="0"/>
              <a:t>what </a:t>
            </a:r>
            <a:r>
              <a:rPr lang="en-GB" sz="4000" dirty="0"/>
              <a:t>we know </a:t>
            </a:r>
            <a:r>
              <a:rPr lang="en-GB" sz="4000" dirty="0" smtClean="0"/>
              <a:t>facilitates language </a:t>
            </a:r>
            <a:r>
              <a:rPr lang="en-GB" sz="4000" dirty="0"/>
              <a:t>acquisition</a:t>
            </a:r>
            <a:r>
              <a:rPr lang="en-GB" sz="4000" dirty="0" smtClean="0"/>
              <a:t>.</a:t>
            </a:r>
          </a:p>
          <a:p>
            <a:pPr marL="0" indent="0">
              <a:buNone/>
            </a:pPr>
            <a:r>
              <a:rPr lang="en-GB" sz="4000" dirty="0" smtClean="0"/>
              <a:t>The best way to do this is not PPP but</a:t>
            </a:r>
            <a:endParaRPr lang="en-GB" sz="4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25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 smtClean="0"/>
              <a:t>T </a:t>
            </a:r>
            <a:r>
              <a:rPr lang="en-GB" sz="4800" b="1" dirty="0" err="1" smtClean="0"/>
              <a:t>T</a:t>
            </a:r>
            <a:r>
              <a:rPr lang="en-GB" sz="4800" b="1" dirty="0" smtClean="0"/>
              <a:t> </a:t>
            </a:r>
            <a:r>
              <a:rPr lang="en-GB" sz="4800" b="1" dirty="0" err="1" smtClean="0"/>
              <a:t>T</a:t>
            </a:r>
            <a:endParaRPr lang="en-GB" sz="4800" b="1" dirty="0" smtClean="0"/>
          </a:p>
          <a:p>
            <a:r>
              <a:rPr lang="en-GB" sz="4400" b="1" dirty="0" smtClean="0"/>
              <a:t>T</a:t>
            </a:r>
            <a:r>
              <a:rPr lang="en-GB" sz="4400" dirty="0" smtClean="0"/>
              <a:t>eacher</a:t>
            </a:r>
            <a:endParaRPr lang="en-GB" sz="4400" dirty="0"/>
          </a:p>
          <a:p>
            <a:r>
              <a:rPr lang="en-GB" sz="4400" b="1" dirty="0" smtClean="0"/>
              <a:t>T</a:t>
            </a:r>
            <a:r>
              <a:rPr lang="en-GB" sz="4400" dirty="0" smtClean="0"/>
              <a:t>exts</a:t>
            </a:r>
            <a:endParaRPr lang="en-GB" sz="4400" dirty="0"/>
          </a:p>
          <a:p>
            <a:r>
              <a:rPr lang="en-GB" sz="4400" b="1" dirty="0" smtClean="0"/>
              <a:t>T</a:t>
            </a:r>
            <a:r>
              <a:rPr lang="en-GB" sz="4400" dirty="0" smtClean="0"/>
              <a:t>asks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23565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Are language </a:t>
            </a:r>
            <a:r>
              <a:rPr lang="en-GB" sz="3600" dirty="0" err="1" smtClean="0"/>
              <a:t>coursebooks</a:t>
            </a:r>
            <a:r>
              <a:rPr lang="en-GB" sz="3600" dirty="0" smtClean="0"/>
              <a:t> typically successful in facilitating language acquisition?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5927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In my experience: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400" dirty="0" smtClean="0"/>
              <a:t>NO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5395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6000" b="1" dirty="0" smtClean="0"/>
          </a:p>
          <a:p>
            <a:pPr marL="0" indent="0">
              <a:buNone/>
            </a:pPr>
            <a:r>
              <a:rPr lang="en-GB" sz="6000" b="1" dirty="0" smtClean="0"/>
              <a:t>                  Why not?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7591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300" dirty="0" smtClean="0"/>
              <a:t>There are many reasons but one is undoubtedly: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5400" dirty="0" smtClean="0"/>
              <a:t>They don’t typically match what we know facilitates language acquisition.</a:t>
            </a:r>
          </a:p>
          <a:p>
            <a:pPr marL="0" indent="0">
              <a:buNone/>
            </a:pPr>
            <a:r>
              <a:rPr lang="en-GB" sz="5400" dirty="0" smtClean="0"/>
              <a:t>(See </a:t>
            </a:r>
            <a:r>
              <a:rPr lang="en-GB" sz="5400" dirty="0"/>
              <a:t>T</a:t>
            </a:r>
            <a:r>
              <a:rPr lang="en-GB" sz="5400" dirty="0" smtClean="0"/>
              <a:t>omlinson 2012, 2013a, 2013b, forthcoming 2015)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7158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Why don’t they typically match what we know facilitates language acquisition?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0409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Practise and Pass Preliminary for Schools </a:t>
            </a:r>
            <a:r>
              <a:rPr lang="en-GB" dirty="0"/>
              <a:t>focuses on exam preparation in a fun and interesting way, providing students with the necessary exam skills together with a wide-ranging revision of the essential vocabulary and grammatical structures required at this level.</a:t>
            </a:r>
          </a:p>
        </p:txBody>
      </p:sp>
    </p:spTree>
    <p:extLst>
      <p:ext uri="{BB962C8B-B14F-4D97-AF65-F5344CB8AC3E}">
        <p14:creationId xmlns:p14="http://schemas.microsoft.com/office/powerpoint/2010/main" val="3768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STEP3 Pass!</a:t>
            </a:r>
          </a:p>
          <a:p>
            <a:pPr marL="0" indent="0">
              <a:buNone/>
            </a:pPr>
            <a:r>
              <a:rPr lang="en-GB" dirty="0"/>
              <a:t>Read the text and questions below.</a:t>
            </a:r>
          </a:p>
          <a:p>
            <a:pPr marL="0" indent="0">
              <a:buNone/>
            </a:pPr>
            <a:r>
              <a:rPr lang="en-GB" dirty="0"/>
              <a:t>For each question, circle the correct letter A, B, C or 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couple of months ago, I went on a school trip to South Wales. My History </a:t>
            </a:r>
            <a:r>
              <a:rPr lang="en-GB" dirty="0" smtClean="0"/>
              <a:t>teacher led </a:t>
            </a:r>
            <a:r>
              <a:rPr lang="en-GB" dirty="0"/>
              <a:t>the trip since he said it was time we got out of the classroom and saw some living</a:t>
            </a:r>
          </a:p>
          <a:p>
            <a:pPr marL="0" indent="0">
              <a:buNone/>
            </a:pPr>
            <a:r>
              <a:rPr lang="en-GB" dirty="0"/>
              <a:t>history! The trip took place over a weekend but I didn’t mind that. It was a </a:t>
            </a:r>
            <a:r>
              <a:rPr lang="en-GB" dirty="0" smtClean="0"/>
              <a:t>chance to </a:t>
            </a:r>
            <a:r>
              <a:rPr lang="en-GB" dirty="0"/>
              <a:t>get out of the city and see a bit of the countryside</a:t>
            </a:r>
            <a:r>
              <a:rPr lang="en-GB" dirty="0" smtClean="0"/>
              <a:t>,…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4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1 </a:t>
            </a:r>
            <a:r>
              <a:rPr lang="en-GB" dirty="0"/>
              <a:t>What is Jerome Benson’s aim in this text?</a:t>
            </a:r>
          </a:p>
          <a:p>
            <a:pPr marL="0" indent="0">
              <a:buNone/>
            </a:pPr>
            <a:r>
              <a:rPr lang="en-GB" b="1" dirty="0"/>
              <a:t>A </a:t>
            </a:r>
            <a:r>
              <a:rPr lang="en-GB" dirty="0"/>
              <a:t>to encourage more people to take up the study of history</a:t>
            </a:r>
          </a:p>
          <a:p>
            <a:pPr marL="0" indent="0">
              <a:buNone/>
            </a:pPr>
            <a:r>
              <a:rPr lang="en-GB" b="1" dirty="0"/>
              <a:t>B </a:t>
            </a:r>
            <a:r>
              <a:rPr lang="en-GB" dirty="0"/>
              <a:t>to describe the importance of visiting historical sites</a:t>
            </a:r>
          </a:p>
          <a:p>
            <a:pPr marL="0" indent="0">
              <a:buNone/>
            </a:pPr>
            <a:r>
              <a:rPr lang="en-GB" b="1" dirty="0"/>
              <a:t>C </a:t>
            </a:r>
            <a:r>
              <a:rPr lang="en-GB" dirty="0"/>
              <a:t>to give advice about interesting places to go on school trips</a:t>
            </a:r>
          </a:p>
          <a:p>
            <a:pPr marL="0" indent="0">
              <a:buNone/>
            </a:pPr>
            <a:r>
              <a:rPr lang="en-GB" b="1" dirty="0"/>
              <a:t>D </a:t>
            </a:r>
            <a:r>
              <a:rPr lang="en-GB" dirty="0"/>
              <a:t>to persuade other teachers to organise similar trips</a:t>
            </a:r>
          </a:p>
        </p:txBody>
      </p:sp>
    </p:spTree>
    <p:extLst>
      <p:ext uri="{BB962C8B-B14F-4D97-AF65-F5344CB8AC3E}">
        <p14:creationId xmlns:p14="http://schemas.microsoft.com/office/powerpoint/2010/main" val="6740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383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Matching Materials with What We Know About L2 Acquisition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Pre-Requisites for Language Acquisition</vt:lpstr>
      <vt:lpstr>Pre-Requisites for Language Acquisition</vt:lpstr>
      <vt:lpstr>Pre-Requisites for Language Acquisition</vt:lpstr>
      <vt:lpstr>Pre-Requisites for Language Acquisition</vt:lpstr>
      <vt:lpstr>Pre-Requisites for Language Acquisition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Matching Materials with SLA Research</dc:title>
  <dc:creator>toshiba</dc:creator>
  <cp:lastModifiedBy>toshiba</cp:lastModifiedBy>
  <cp:revision>17</cp:revision>
  <dcterms:created xsi:type="dcterms:W3CDTF">2013-10-17T12:40:27Z</dcterms:created>
  <dcterms:modified xsi:type="dcterms:W3CDTF">2014-06-21T15:17:02Z</dcterms:modified>
</cp:coreProperties>
</file>