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65" r:id="rId3"/>
    <p:sldId id="257" r:id="rId4"/>
    <p:sldId id="264" r:id="rId5"/>
    <p:sldId id="258" r:id="rId6"/>
    <p:sldId id="261" r:id="rId7"/>
    <p:sldId id="274" r:id="rId8"/>
    <p:sldId id="270" r:id="rId9"/>
    <p:sldId id="275" r:id="rId10"/>
    <p:sldId id="276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0727" autoAdjust="0"/>
  </p:normalViewPr>
  <p:slideViewPr>
    <p:cSldViewPr>
      <p:cViewPr varScale="1">
        <p:scale>
          <a:sx n="33" d="100"/>
          <a:sy n="33" d="100"/>
        </p:scale>
        <p:origin x="-2381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544" y="-52"/>
      </p:cViewPr>
      <p:guideLst>
        <p:guide orient="horz" pos="3126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9A413-CD78-467C-9354-E3AC4928D46B}" type="datetimeFigureOut">
              <a:rPr lang="en-GB" smtClean="0"/>
              <a:pPr/>
              <a:t>03/07/2013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37B2E-A1F5-4D4D-844E-76941DC315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64C36-9597-47FB-A5D2-CDDFABEC9A64}" type="datetimeFigureOut">
              <a:rPr lang="en-US" smtClean="0"/>
              <a:pPr/>
              <a:t>7/3/2013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B8526-585A-46FC-848B-4E319C50B7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B8526-585A-46FC-848B-4E319C50B7D1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8860E-4C92-4440-A4F8-9055D37C543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8860E-4C92-4440-A4F8-9055D37C543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B8526-585A-46FC-848B-4E319C50B7D1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8860E-4C92-4440-A4F8-9055D37C543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8481C94-C0BC-4936-A03B-3CB8B30A03C6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6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58481C94-C0BC-4936-A03B-3CB8B30A03C6}" type="slidenum">
              <a:rPr lang="en-GB" smtClean="0">
                <a:ea typeface="Lucida Sans Unicode" pitchFamily="34" charset="0"/>
                <a:cs typeface="Lucida Sans Unicode" pitchFamily="34" charset="0"/>
              </a:rPr>
              <a:pPr/>
              <a:t>7</a:t>
            </a:fld>
            <a:endParaRPr lang="en-GB" smtClean="0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B8526-585A-46FC-848B-4E319C50B7D1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303" indent="-228303">
              <a:buFontTx/>
              <a:buAutoNum type="arabicPeriod"/>
            </a:pPr>
            <a:endParaRPr lang="en-GB" i="1" dirty="0" smtClean="0"/>
          </a:p>
          <a:p>
            <a:pPr marL="228303" indent="-228303">
              <a:buFontTx/>
              <a:buAutoNum type="arabicPeriod"/>
            </a:pPr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89C069-6883-4A79-8008-E7DE028C6397}" type="slidenum">
              <a:rPr lang="en-GB" smtClean="0"/>
              <a:pPr/>
              <a:t>9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3759-6F45-4560-A1E4-A7CD46E867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arningandteaching.info/teaching/marking.ht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Key Issues in Marking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McGugan</a:t>
            </a:r>
          </a:p>
          <a:p>
            <a:r>
              <a:rPr lang="en-GB" dirty="0" smtClean="0"/>
              <a:t>Educational  Development Unit</a:t>
            </a:r>
          </a:p>
          <a:p>
            <a:r>
              <a:rPr lang="en-GB" dirty="0" smtClean="0"/>
              <a:t>University of Liverpool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785853-9656-4971-B188-0999F4DE2B2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10243" name="Picture 2" descr="wine tasting cartoons, wine tasting cartoon, wine tasting picture, wine tasting pictures, wine tasting image, wine tasting images, wine tasting illustration, wine tasting illustrations"/>
          <p:cNvPicPr>
            <a:picLocks noChangeAspect="1" noChangeArrowheads="1"/>
          </p:cNvPicPr>
          <p:nvPr/>
        </p:nvPicPr>
        <p:blipFill>
          <a:blip r:embed="rId2" cstate="print"/>
          <a:srcRect b="10829"/>
          <a:stretch>
            <a:fillRect/>
          </a:stretch>
        </p:blipFill>
        <p:spPr bwMode="auto">
          <a:xfrm>
            <a:off x="1981200" y="1447800"/>
            <a:ext cx="4791075" cy="3406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611188" y="5157788"/>
            <a:ext cx="78486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Professional judgment comes from repeated engagement in the appropriate activities in the company of those with expertise 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(Sue </a:t>
            </a:r>
            <a:r>
              <a:rPr lang="en-US" dirty="0" err="1">
                <a:latin typeface="Calibri" pitchFamily="34" charset="0"/>
              </a:rPr>
              <a:t>Bloxton</a:t>
            </a:r>
            <a:r>
              <a:rPr lang="en-US" dirty="0">
                <a:latin typeface="Calibri" pitchFamily="34" charset="0"/>
              </a:rPr>
              <a:t>, Conference Presentation, 2008)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985FCB-D737-44A5-A776-A48D493C179B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10243" name="Picture 2" descr="wine tasting cartoons, wine tasting cartoon, wine tasting picture, wine tasting pictures, wine tasting image, wine tasting images, wine tasting illustration, wine tasting illustrations"/>
          <p:cNvPicPr>
            <a:picLocks noChangeAspect="1" noChangeArrowheads="1"/>
          </p:cNvPicPr>
          <p:nvPr/>
        </p:nvPicPr>
        <p:blipFill>
          <a:blip r:embed="rId3" cstate="print"/>
          <a:srcRect b="10829"/>
          <a:stretch>
            <a:fillRect/>
          </a:stretch>
        </p:blipFill>
        <p:spPr bwMode="auto">
          <a:xfrm>
            <a:off x="1219200" y="990600"/>
            <a:ext cx="6222288" cy="442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5333999"/>
          </a:xfrm>
        </p:spPr>
        <p:txBody>
          <a:bodyPr>
            <a:normAutofit/>
          </a:bodyPr>
          <a:lstStyle/>
          <a:p>
            <a:r>
              <a:rPr lang="en-GB" sz="2800" dirty="0" smtClean="0"/>
              <a:t>A key goal of marking is to make </a:t>
            </a:r>
            <a:r>
              <a:rPr lang="en-GB" sz="2800" b="1" dirty="0" smtClean="0">
                <a:solidFill>
                  <a:srgbClr val="C00000"/>
                </a:solidFill>
              </a:rPr>
              <a:t>reliable judgements </a:t>
            </a:r>
            <a:r>
              <a:rPr lang="en-GB" sz="2800" dirty="0" smtClean="0"/>
              <a:t>i.e. as assessors we are reaching the </a:t>
            </a:r>
            <a:r>
              <a:rPr lang="en-GB" sz="2800" i="1" dirty="0" smtClean="0"/>
              <a:t>same</a:t>
            </a:r>
            <a:r>
              <a:rPr lang="en-GB" sz="2800" dirty="0" smtClean="0"/>
              <a:t> conclusions about student performance </a:t>
            </a:r>
          </a:p>
          <a:p>
            <a:endParaRPr lang="en-GB" sz="2800" dirty="0" smtClean="0"/>
          </a:p>
          <a:p>
            <a:r>
              <a:rPr lang="en-GB" sz="2800" dirty="0" smtClean="0"/>
              <a:t>Consistency &amp; fairness </a:t>
            </a:r>
          </a:p>
          <a:p>
            <a:endParaRPr lang="en-GB" sz="2800" dirty="0" smtClean="0"/>
          </a:p>
          <a:p>
            <a:r>
              <a:rPr lang="en-GB" sz="2800" dirty="0" smtClean="0"/>
              <a:t>Different markers/the same marker  </a:t>
            </a:r>
          </a:p>
          <a:p>
            <a:endParaRPr lang="en-GB" sz="3600" dirty="0" smtClean="0"/>
          </a:p>
          <a:p>
            <a:endParaRPr lang="en-GB" sz="3600" dirty="0" smtClean="0"/>
          </a:p>
          <a:p>
            <a:endParaRPr lang="en-GB" sz="3600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>
              <a:buNone/>
            </a:pPr>
            <a:r>
              <a:rPr lang="en-GB" sz="2800" b="1" dirty="0" smtClean="0">
                <a:solidFill>
                  <a:srgbClr val="C00000"/>
                </a:solidFill>
              </a:rPr>
              <a:t>    Elton and Johnston (2002) </a:t>
            </a:r>
            <a:r>
              <a:rPr lang="en-GB" sz="2800" dirty="0" smtClean="0"/>
              <a:t>argue that the focus on reliable assessment practices arise out of a positivist paradigm with its belief in the possibility of objectivity, scientific measurement and certainty</a:t>
            </a:r>
          </a:p>
          <a:p>
            <a:endParaRPr lang="en-GB" sz="2800" dirty="0" smtClean="0"/>
          </a:p>
          <a:p>
            <a:r>
              <a:rPr lang="en-GB" sz="2800" dirty="0" smtClean="0"/>
              <a:t>However.........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9436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Elton, L. &amp; Johnston, B. (2002) </a:t>
            </a:r>
            <a:r>
              <a:rPr lang="en-GB" i="1" dirty="0" smtClean="0"/>
              <a:t>Assessment in Universities: a critical review of research</a:t>
            </a:r>
            <a:r>
              <a:rPr lang="en-GB" dirty="0" smtClean="0"/>
              <a:t>, LTSN generic Centre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8307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dirty="0" smtClean="0"/>
              <a:t>In some cases, such as problem sheets, the design of the assessment takes </a:t>
            </a:r>
          </a:p>
          <a:p>
            <a:pPr>
              <a:buNone/>
            </a:pPr>
            <a:r>
              <a:rPr lang="en-GB" dirty="0" smtClean="0"/>
              <a:t>longer than the marking, and usually the scheme is fairly self-evident. The </a:t>
            </a:r>
          </a:p>
          <a:p>
            <a:pPr>
              <a:buNone/>
            </a:pPr>
            <a:r>
              <a:rPr lang="en-GB" dirty="0" smtClean="0"/>
              <a:t>learning being tested is usually convergent, which means that correct answers </a:t>
            </a:r>
          </a:p>
          <a:p>
            <a:pPr>
              <a:buNone/>
            </a:pPr>
            <a:r>
              <a:rPr lang="en-GB" dirty="0" smtClean="0"/>
              <a:t>are clear, and the only real problems concern half-correct answers: if </a:t>
            </a:r>
          </a:p>
          <a:p>
            <a:pPr>
              <a:buNone/>
            </a:pPr>
            <a:r>
              <a:rPr lang="en-GB" dirty="0" smtClean="0"/>
              <a:t>someone has got the answer to a maths problem wrong, do you give credit </a:t>
            </a:r>
          </a:p>
          <a:p>
            <a:pPr>
              <a:buNone/>
            </a:pPr>
            <a:r>
              <a:rPr lang="en-GB" dirty="0" smtClean="0"/>
              <a:t>for the fact that they only went wrong in the latter stages of the working?</a:t>
            </a:r>
          </a:p>
          <a:p>
            <a:pPr>
              <a:buNone/>
            </a:pPr>
            <a:r>
              <a:rPr lang="en-GB" dirty="0" smtClean="0"/>
              <a:t>Whatever the decision, it is fairly easy to be consistent and hence reliable in </a:t>
            </a:r>
          </a:p>
          <a:p>
            <a:pPr>
              <a:buNone/>
            </a:pPr>
            <a:r>
              <a:rPr lang="en-GB" dirty="0" smtClean="0"/>
              <a:t>its application.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This is less true in the case of essay-type questions. In fact, one of their </a:t>
            </a:r>
          </a:p>
          <a:p>
            <a:pPr>
              <a:buNone/>
            </a:pPr>
            <a:r>
              <a:rPr lang="en-GB" dirty="0" smtClean="0"/>
              <a:t>problems is that they are so easy to set—most experienced teachers can </a:t>
            </a:r>
          </a:p>
          <a:p>
            <a:pPr>
              <a:buNone/>
            </a:pPr>
            <a:r>
              <a:rPr lang="en-GB" dirty="0" smtClean="0"/>
              <a:t>think of an essay question off-the-cuff in fifteen seconds—that we often have </a:t>
            </a:r>
          </a:p>
          <a:p>
            <a:pPr>
              <a:buNone/>
            </a:pPr>
            <a:r>
              <a:rPr lang="en-GB" dirty="0" smtClean="0"/>
              <a:t>little clear idea of what we will get back.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562600"/>
            <a:ext cx="7848600" cy="1038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875"/>
              </a:spcBef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 smtClean="0">
                <a:solidFill>
                  <a:srgbClr val="000000"/>
                </a:solidFill>
              </a:rPr>
              <a:t>James Atherton  </a:t>
            </a:r>
            <a:r>
              <a:rPr lang="en-GB" i="1" dirty="0" smtClean="0">
                <a:solidFill>
                  <a:srgbClr val="000000"/>
                </a:solidFill>
              </a:rPr>
              <a:t>Marking</a:t>
            </a:r>
            <a:r>
              <a:rPr lang="en-GB" dirty="0" smtClean="0">
                <a:solidFill>
                  <a:srgbClr val="000000"/>
                </a:solidFill>
              </a:rPr>
              <a:t> [online]  </a:t>
            </a:r>
            <a:r>
              <a:rPr lang="en-GB" dirty="0" smtClean="0">
                <a:solidFill>
                  <a:srgbClr val="000000"/>
                </a:solidFill>
                <a:hlinkClick r:id="rId3"/>
              </a:rPr>
              <a:t>http://www.learningandteaching.info/teaching/marking.htm</a:t>
            </a:r>
            <a:endParaRPr lang="en-GB" dirty="0" smtClean="0">
              <a:solidFill>
                <a:srgbClr val="000000"/>
              </a:solidFill>
            </a:endParaRPr>
          </a:p>
          <a:p>
            <a:pPr>
              <a:spcBef>
                <a:spcPts val="875"/>
              </a:spcBef>
              <a:buClr>
                <a:srgbClr val="000000"/>
              </a:buClr>
              <a:buSzPct val="100000"/>
              <a:buFont typeface="Verdana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6676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solidFill>
                  <a:srgbClr val="C00000"/>
                </a:solidFill>
              </a:rPr>
              <a:t>Grade variability of 2 Essays by 50 academics </a:t>
            </a:r>
          </a:p>
        </p:txBody>
      </p:sp>
      <p:graphicFrame>
        <p:nvGraphicFramePr>
          <p:cNvPr id="60477" name="Group 61"/>
          <p:cNvGraphicFramePr>
            <a:graphicFrameLocks noGrp="1"/>
          </p:cNvGraphicFramePr>
          <p:nvPr>
            <p:ph type="tbl" idx="1"/>
          </p:nvPr>
        </p:nvGraphicFramePr>
        <p:xfrm>
          <a:off x="457200" y="914400"/>
          <a:ext cx="8229600" cy="5195890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(5 point scale)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Essay 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(female author)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Essay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(male author)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/2.1 borderline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2.1/2.2 borderline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2.2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(Original assessor)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2.2/3</a:t>
                      </a: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borderline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GB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Fail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457200" y="64770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49" name="Text Box 62"/>
          <p:cNvSpPr txBox="1">
            <a:spLocks noChangeArrowheads="1"/>
          </p:cNvSpPr>
          <p:nvPr/>
        </p:nvSpPr>
        <p:spPr bwMode="auto">
          <a:xfrm>
            <a:off x="228600" y="6248400"/>
            <a:ext cx="8686800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dirty="0">
                <a:latin typeface="+mj-lt"/>
              </a:rPr>
              <a:t>Read, B </a:t>
            </a:r>
            <a:r>
              <a:rPr lang="en-GB" sz="1400" i="1" dirty="0">
                <a:latin typeface="+mj-lt"/>
              </a:rPr>
              <a:t>et al </a:t>
            </a:r>
            <a:r>
              <a:rPr lang="en-GB" sz="1400" dirty="0">
                <a:latin typeface="+mj-lt"/>
              </a:rPr>
              <a:t>(2005) Gender, bias, assessment and feedback. </a:t>
            </a:r>
            <a:r>
              <a:rPr lang="en-GB" sz="1400" i="1" dirty="0">
                <a:latin typeface="+mj-lt"/>
              </a:rPr>
              <a:t>Assessment and Evaluation in Higher Education</a:t>
            </a:r>
            <a:r>
              <a:rPr lang="en-GB" sz="1400" dirty="0">
                <a:latin typeface="+mj-lt"/>
              </a:rPr>
              <a:t> 30(3):241-260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0"/>
            <a:ext cx="8229600" cy="766762"/>
          </a:xfrm>
        </p:spPr>
        <p:txBody>
          <a:bodyPr/>
          <a:lstStyle/>
          <a:p>
            <a:pPr eaLnBrk="1" hangingPunct="1"/>
            <a:r>
              <a:rPr lang="en-GB" sz="1800" b="1" dirty="0" smtClean="0">
                <a:solidFill>
                  <a:srgbClr val="C00000"/>
                </a:solidFill>
              </a:rPr>
              <a:t>Grade variability of 2 Essays by 50 academics </a:t>
            </a:r>
          </a:p>
        </p:txBody>
      </p:sp>
      <p:graphicFrame>
        <p:nvGraphicFramePr>
          <p:cNvPr id="60477" name="Group 61"/>
          <p:cNvGraphicFramePr>
            <a:graphicFrameLocks noGrp="1"/>
          </p:cNvGraphicFramePr>
          <p:nvPr>
            <p:ph type="tbl" idx="1"/>
          </p:nvPr>
        </p:nvGraphicFramePr>
        <p:xfrm>
          <a:off x="457200" y="2057400"/>
          <a:ext cx="8229600" cy="1905001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565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Classification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(2 point scale)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Essay 1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(female author)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Essay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(male author)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100" b="1" dirty="0" smtClean="0">
                          <a:latin typeface="Arial" pitchFamily="34" charset="0"/>
                          <a:cs typeface="Arial" pitchFamily="34" charset="0"/>
                        </a:rPr>
                        <a:t>PASS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FAIL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52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6" name="Text Box 60"/>
          <p:cNvSpPr txBox="1">
            <a:spLocks noChangeArrowheads="1"/>
          </p:cNvSpPr>
          <p:nvPr/>
        </p:nvSpPr>
        <p:spPr bwMode="auto">
          <a:xfrm>
            <a:off x="457200" y="6477000"/>
            <a:ext cx="830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2349" name="Text Box 62"/>
          <p:cNvSpPr txBox="1">
            <a:spLocks noChangeArrowheads="1"/>
          </p:cNvSpPr>
          <p:nvPr/>
        </p:nvSpPr>
        <p:spPr bwMode="auto">
          <a:xfrm>
            <a:off x="228600" y="6248400"/>
            <a:ext cx="8686800" cy="523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GB" sz="1400" dirty="0">
                <a:latin typeface="+mj-lt"/>
              </a:rPr>
              <a:t>Read, B et al (2005) Gender, bias, assessment and feedback. </a:t>
            </a:r>
            <a:r>
              <a:rPr lang="en-GB" sz="1400" i="1" dirty="0">
                <a:latin typeface="+mj-lt"/>
              </a:rPr>
              <a:t>Assessment and Evaluation in Higher Education</a:t>
            </a:r>
            <a:r>
              <a:rPr lang="en-GB" sz="1400" dirty="0">
                <a:latin typeface="+mj-lt"/>
              </a:rPr>
              <a:t> 30(3):241-260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Checks and balances  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r>
              <a:rPr lang="en-GB" dirty="0" smtClean="0"/>
              <a:t>Sample performance more than once using a range of methods</a:t>
            </a:r>
          </a:p>
          <a:p>
            <a:endParaRPr lang="en-GB" dirty="0" smtClean="0"/>
          </a:p>
          <a:p>
            <a:r>
              <a:rPr lang="en-GB" dirty="0" smtClean="0"/>
              <a:t>Anonymous performance </a:t>
            </a:r>
          </a:p>
          <a:p>
            <a:endParaRPr lang="en-GB" dirty="0" smtClean="0"/>
          </a:p>
          <a:p>
            <a:r>
              <a:rPr lang="en-GB" dirty="0" smtClean="0"/>
              <a:t>Double marking  (</a:t>
            </a:r>
            <a:r>
              <a:rPr lang="en-GB" i="1" dirty="0" smtClean="0"/>
              <a:t>judgment of student performance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Moderation – internal and external (</a:t>
            </a:r>
            <a:r>
              <a:rPr lang="en-GB" i="1" dirty="0" smtClean="0"/>
              <a:t>judgement of marking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‘Reasonable’ adjustments (e.g. scaling, profiling)</a:t>
            </a:r>
          </a:p>
          <a:p>
            <a:pPr>
              <a:buNone/>
            </a:pPr>
            <a:r>
              <a:rPr lang="en-GB" dirty="0" smtClean="0"/>
              <a:t> </a:t>
            </a:r>
          </a:p>
          <a:p>
            <a:r>
              <a:rPr lang="en-GB" dirty="0" smtClean="0"/>
              <a:t>Criterion based assessment   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Approaching your practice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3" y="1371600"/>
            <a:ext cx="8624887" cy="4876800"/>
          </a:xfrm>
        </p:spPr>
        <p:txBody>
          <a:bodyPr>
            <a:normAutofit/>
          </a:bodyPr>
          <a:lstStyle/>
          <a:p>
            <a:pPr marL="514350" indent="-514350"/>
            <a:r>
              <a:rPr lang="en-GB" sz="2400" dirty="0" smtClean="0"/>
              <a:t>Engage </a:t>
            </a:r>
            <a:r>
              <a:rPr lang="en-GB" sz="2400" dirty="0" smtClean="0"/>
              <a:t>with the assessment criteria</a:t>
            </a:r>
            <a:endParaRPr lang="en-GB" sz="2400" i="1" dirty="0" smtClean="0"/>
          </a:p>
          <a:p>
            <a:pPr marL="514350" indent="-514350"/>
            <a:r>
              <a:rPr lang="en-GB" sz="2400" dirty="0" smtClean="0"/>
              <a:t>Mark against assessment criteria (</a:t>
            </a:r>
            <a:r>
              <a:rPr lang="en-GB" sz="2400" i="1" dirty="0" smtClean="0"/>
              <a:t>guides feedback</a:t>
            </a:r>
            <a:r>
              <a:rPr lang="en-GB" sz="2400" dirty="0" smtClean="0"/>
              <a:t>)</a:t>
            </a:r>
          </a:p>
          <a:p>
            <a:pPr marL="514350" indent="-514350"/>
            <a:r>
              <a:rPr lang="en-GB" sz="2400" dirty="0" smtClean="0"/>
              <a:t>Plan time (</a:t>
            </a:r>
            <a:r>
              <a:rPr lang="en-GB" sz="2400" i="1" dirty="0" smtClean="0"/>
              <a:t>blocks</a:t>
            </a:r>
            <a:r>
              <a:rPr lang="en-GB" sz="2400" dirty="0" smtClean="0"/>
              <a:t>)</a:t>
            </a:r>
          </a:p>
          <a:p>
            <a:pPr marL="514350" indent="-514350"/>
            <a:r>
              <a:rPr lang="en-GB" sz="2400" dirty="0" smtClean="0"/>
              <a:t>Do not ‘agonise’</a:t>
            </a:r>
          </a:p>
          <a:p>
            <a:pPr marL="514350" indent="-514350"/>
            <a:r>
              <a:rPr lang="en-GB" sz="2400" dirty="0" smtClean="0"/>
              <a:t>Alert to possible biases – e.g. handwriting, tiredness</a:t>
            </a:r>
          </a:p>
          <a:p>
            <a:pPr marL="514350" indent="-514350"/>
            <a:r>
              <a:rPr lang="en-GB" sz="2400" dirty="0" smtClean="0"/>
              <a:t>Mark individual questions/sections rather than complete performance</a:t>
            </a:r>
          </a:p>
          <a:p>
            <a:pPr marL="514350" indent="-514350"/>
            <a:r>
              <a:rPr lang="en-GB" sz="2400" dirty="0" smtClean="0"/>
              <a:t>Remark the last few students again at the start of a marking session</a:t>
            </a:r>
          </a:p>
          <a:p>
            <a:pPr marL="514350" indent="-514350"/>
            <a:r>
              <a:rPr lang="en-GB" sz="2400" dirty="0" smtClean="0"/>
              <a:t>Self moderate when finished checking for errors/consistency</a:t>
            </a:r>
          </a:p>
          <a:p>
            <a:pPr marL="514350" indent="-514350">
              <a:buFont typeface="Verdana" pitchFamily="34" charset="0"/>
              <a:buAutoNum type="arabicPeriod"/>
            </a:pP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479</TotalTime>
  <Words>567</Words>
  <Application>Microsoft Office PowerPoint</Application>
  <PresentationFormat>On-screen Show (4:3)</PresentationFormat>
  <Paragraphs>139</Paragraphs>
  <Slides>10</Slides>
  <Notes>9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Key Issues in Marking</vt:lpstr>
      <vt:lpstr>Slide 2</vt:lpstr>
      <vt:lpstr>Slide 3</vt:lpstr>
      <vt:lpstr>Slide 4</vt:lpstr>
      <vt:lpstr>Slide 5</vt:lpstr>
      <vt:lpstr>Grade variability of 2 Essays by 50 academics </vt:lpstr>
      <vt:lpstr>Grade variability of 2 Essays by 50 academics </vt:lpstr>
      <vt:lpstr>Checks and balances  </vt:lpstr>
      <vt:lpstr>Approaching your practice 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mcgugan</dc:creator>
  <cp:lastModifiedBy>mcgugan</cp:lastModifiedBy>
  <cp:revision>52</cp:revision>
  <dcterms:created xsi:type="dcterms:W3CDTF">2006-08-16T00:00:00Z</dcterms:created>
  <dcterms:modified xsi:type="dcterms:W3CDTF">2013-07-03T07:47:54Z</dcterms:modified>
</cp:coreProperties>
</file>