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0" r:id="rId2"/>
    <p:sldId id="307" r:id="rId3"/>
    <p:sldId id="338" r:id="rId4"/>
    <p:sldId id="369" r:id="rId5"/>
    <p:sldId id="344" r:id="rId6"/>
    <p:sldId id="356" r:id="rId7"/>
    <p:sldId id="368" r:id="rId8"/>
    <p:sldId id="357" r:id="rId9"/>
    <p:sldId id="383" r:id="rId10"/>
    <p:sldId id="384" r:id="rId11"/>
    <p:sldId id="385" r:id="rId12"/>
    <p:sldId id="386" r:id="rId13"/>
    <p:sldId id="373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gan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7798" autoAdjust="0"/>
  </p:normalViewPr>
  <p:slideViewPr>
    <p:cSldViewPr>
      <p:cViewPr>
        <p:scale>
          <a:sx n="55" d="100"/>
          <a:sy n="55" d="100"/>
        </p:scale>
        <p:origin x="-1522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pPr>
              <a:defRPr/>
            </a:pPr>
            <a:fld id="{E5A97445-25D4-4F07-9197-CF594CE802D8}" type="datetimeFigureOut">
              <a:rPr lang="en-GB"/>
              <a:pPr>
                <a:defRPr/>
              </a:pPr>
              <a:t>03/07/2013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pPr>
              <a:defRPr/>
            </a:pPr>
            <a:fld id="{435D31B2-7722-42E3-A1C9-4409089D4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164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B41158-7C3A-4E4A-9A5D-4F101D9A261A}" type="datetimeFigureOut">
              <a:rPr lang="en-GB"/>
              <a:pPr>
                <a:defRPr/>
              </a:pPr>
              <a:t>03/07/2013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0FD13C-57CF-4ED3-8F54-6FCCFC2451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66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BCDAD-41A2-4E6E-9475-D30239D1181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566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566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638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881D78-A817-4F9B-B26D-7534231E3CA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FD13C-57CF-4ED3-8F54-6FCCFC24518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566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4DE1-0E36-4F19-BF7F-CA50900EA078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6D70-AB88-4C29-A3D4-1242486ED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89965-D31F-4D5D-A4F5-9EF9A48EED63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3B91-D93C-44B2-9AB2-A08714CFB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E918-5D54-41B6-8903-D46B3192F805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CFCC-FB17-4692-ABFA-206B9425B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BD77-24AE-4792-A37F-E6FDE73ACDD1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BDC8-41C1-4E97-917D-3C0E94979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8B2D-0CC4-4A66-8660-D5D426AC7732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29D0-C5FE-4B56-8223-CF4272AC4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09DD-5CFD-4B92-9A3D-04416961735A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28D0-D304-43E9-88DC-DD2A504948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67263-C1FE-4D2D-84C4-A9B90AC7F3EE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E091-DDF5-460C-B492-7509A63B8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EE45-5F10-4A08-9487-0538C522FC99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6547-5FB0-4A44-BF4C-CB33D052AE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1C37-CE5C-4CC0-B087-42653BFEE3B5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9AA8-2330-4F1B-BA71-1673FD5E3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E7DE-9124-449E-835A-75783BF7A072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522E-2AAE-41E6-9393-E5FE805EA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711F-A0C1-4FAA-9215-2C332A137647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7185-C7F6-424A-B2CB-A081957B0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29A46-9942-4862-932A-E011849702D9}" type="datetimeFigureOut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04A952-31F9-4FE3-9115-2C629BF57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School of </a:t>
            </a:r>
            <a:br>
              <a:rPr lang="en-GB" sz="4000" dirty="0" smtClean="0">
                <a:latin typeface="Arial" pitchFamily="34" charset="0"/>
                <a:cs typeface="Arial" pitchFamily="34" charset="0"/>
              </a:rPr>
            </a:br>
            <a:r>
              <a:rPr lang="en-GB" sz="4000" dirty="0" smtClean="0">
                <a:latin typeface="Arial" pitchFamily="34" charset="0"/>
                <a:cs typeface="Arial" pitchFamily="34" charset="0"/>
              </a:rPr>
              <a:t>Histories, Languages and Cultures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Stuart McGugan, Education Development Division </a:t>
            </a:r>
          </a:p>
          <a:p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Tünde Varga-Atkins, eLearning Unit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Generic </a:t>
            </a:r>
            <a:r>
              <a:rPr lang="en-GB" sz="4000" b="1" dirty="0" smtClean="0">
                <a:solidFill>
                  <a:schemeClr val="tx2"/>
                </a:solidFill>
              </a:rPr>
              <a:t>feedback on exams  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40386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17 Oct 2012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Feedback in multimedia format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00924"/>
            <a:ext cx="28765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1620024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</a:t>
            </a:r>
            <a:r>
              <a:rPr lang="en-GB" sz="2800" dirty="0" smtClean="0"/>
              <a:t>odcasts (audio of generic feedback)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508146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</a:t>
            </a:r>
            <a:r>
              <a:rPr lang="en-GB" sz="2800" dirty="0" smtClean="0"/>
              <a:t>creencasts </a:t>
            </a:r>
            <a:br>
              <a:rPr lang="en-GB" sz="2800" dirty="0" smtClean="0"/>
            </a:br>
            <a:r>
              <a:rPr lang="en-GB" sz="2800" dirty="0" smtClean="0"/>
              <a:t>(video of screen+ audio </a:t>
            </a:r>
            <a:r>
              <a:rPr lang="en-GB" sz="2400" dirty="0" smtClean="0"/>
              <a:t>e.g. narrating example essays, model answers or generic feedback</a:t>
            </a:r>
            <a:r>
              <a:rPr lang="en-GB" sz="2800" dirty="0" smtClean="0"/>
              <a:t>)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95662"/>
            <a:ext cx="4123937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8768" y="2143244"/>
            <a:ext cx="54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ee case study by Prof Harrington (Law)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94117" y="5867400"/>
            <a:ext cx="54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ee case study by Leah Ridgway (EEE)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74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066800"/>
          </a:xfrm>
        </p:spPr>
        <p:txBody>
          <a:bodyPr/>
          <a:lstStyle/>
          <a:p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Screencast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narrated prior sample assignments…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19200"/>
            <a:ext cx="901858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6210300"/>
            <a:ext cx="540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ee case study by Janet </a:t>
            </a:r>
            <a:r>
              <a:rPr lang="en-GB" dirty="0" err="1" smtClean="0"/>
              <a:t>Strivens</a:t>
            </a:r>
            <a:r>
              <a:rPr lang="en-GB" dirty="0" smtClean="0"/>
              <a:t> (</a:t>
            </a:r>
            <a:r>
              <a:rPr lang="en-GB" dirty="0" err="1" smtClean="0"/>
              <a:t>PGCert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15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ools for feedback dialogue: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8915400" cy="838200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Discussion boards or </a:t>
            </a:r>
            <a:br>
              <a:rPr lang="en-GB" dirty="0" smtClean="0"/>
            </a:br>
            <a:r>
              <a:rPr lang="en-GB" dirty="0" smtClean="0"/>
              <a:t> comment function of Blogs/Wikis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57"/>
          <a:stretch>
            <a:fillRect/>
          </a:stretch>
        </p:blipFill>
        <p:spPr bwMode="auto">
          <a:xfrm>
            <a:off x="685800" y="2209800"/>
            <a:ext cx="7924800" cy="41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85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350010"/>
            <a:ext cx="6858000" cy="3874767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55"/>
            <a:ext cx="9144000" cy="885644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Further support: consultancy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613" y="3505200"/>
            <a:ext cx="3733800" cy="2209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eLearning Unit: Studio Wednesdays </a:t>
            </a:r>
            <a:b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1.30-5pm, </a:t>
            </a:r>
            <a:b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126 Mount Pleasant, 3</a:t>
            </a:r>
            <a:r>
              <a:rPr lang="en-GB" sz="2000" baseline="30000" dirty="0" smtClean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floor.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813" y="1557023"/>
            <a:ext cx="274323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7" r="50000" b="33707"/>
          <a:stretch/>
        </p:blipFill>
        <p:spPr bwMode="auto">
          <a:xfrm>
            <a:off x="1447800" y="1557023"/>
            <a:ext cx="22475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7800" y="3505200"/>
            <a:ext cx="25444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Educational Development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813" y="5410200"/>
            <a:ext cx="461838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elearning@liv.ac.uk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410200"/>
            <a:ext cx="461838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S.McGugan@liv.ac.uk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4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52800" y="2667000"/>
            <a:ext cx="2438400" cy="2133600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Feedback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4488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Helping students succeed on their programmes</a:t>
            </a:r>
            <a:b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1197634"/>
            <a:ext cx="2438400" cy="2133600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31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Make sense of what they are doing</a:t>
            </a:r>
          </a:p>
        </p:txBody>
      </p:sp>
      <p:sp>
        <p:nvSpPr>
          <p:cNvPr id="9" name="Oval 8"/>
          <p:cNvSpPr/>
          <p:nvPr/>
        </p:nvSpPr>
        <p:spPr>
          <a:xfrm>
            <a:off x="4633823" y="1232140"/>
            <a:ext cx="2438400" cy="2133600"/>
          </a:xfrm>
          <a:prstGeom prst="ellipse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17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Address misconceptions/errors</a:t>
            </a:r>
          </a:p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5181600" y="3352800"/>
            <a:ext cx="2438400" cy="2133600"/>
          </a:xfrm>
          <a:prstGeom prst="ellipse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12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Motivate students </a:t>
            </a:r>
          </a:p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429000" y="4495800"/>
            <a:ext cx="2438400" cy="2133600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14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Give direction as to what to do next </a:t>
            </a:r>
          </a:p>
          <a:p>
            <a:pPr algn="ctr"/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1447800" y="3332672"/>
            <a:ext cx="2438400" cy="21336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6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Influence students’ views of knowledge 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Feedback 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examinations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86050"/>
            <a:ext cx="8534400" cy="3714750"/>
          </a:xfrm>
        </p:spPr>
        <p:txBody>
          <a:bodyPr/>
          <a:lstStyle/>
          <a:p>
            <a:r>
              <a:rPr lang="en-GB" dirty="0" smtClean="0"/>
              <a:t>We will publish overall feedback on each examination, in the form of a commentary on the strengths and weaknesses of the answers given by the class as a whole (the University refers to this as ‘generic feedback’). </a:t>
            </a:r>
          </a:p>
          <a:p>
            <a:r>
              <a:rPr lang="en-GB" dirty="0"/>
              <a:t>Module convenors will publish this feedback on each module’s VITAL pages. </a:t>
            </a:r>
          </a:p>
          <a:p>
            <a:endParaRPr lang="en-GB" dirty="0" smtClean="0"/>
          </a:p>
        </p:txBody>
      </p:sp>
      <p:pic>
        <p:nvPicPr>
          <p:cNvPr id="14338" name="Picture 2" descr="http://fyi.utah.edu/wp-content/uploads/2010/02/iStock_student_feed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0"/>
            <a:ext cx="17526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534400" cy="3810000"/>
          </a:xfrm>
        </p:spPr>
        <p:txBody>
          <a:bodyPr/>
          <a:lstStyle/>
          <a:p>
            <a:r>
              <a:rPr lang="en-GB" sz="2800" dirty="0" smtClean="0"/>
              <a:t>Students may also consult staff individually by appointment for feedback after module marks have been released in Spider. </a:t>
            </a:r>
          </a:p>
          <a:p>
            <a:r>
              <a:rPr lang="en-GB" sz="2800" dirty="0" smtClean="0"/>
              <a:t>Students may see their marked examination script, but cannot remove it from the room. Individual feedback will not be available by email.</a:t>
            </a:r>
            <a:endParaRPr lang="en-GB" sz="2800" dirty="0"/>
          </a:p>
        </p:txBody>
      </p:sp>
      <p:pic>
        <p:nvPicPr>
          <p:cNvPr id="14338" name="Picture 2" descr="http://fyi.utah.edu/wp-content/uploads/2010/02/iStock_student_feed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1752600" cy="131445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Feedback 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examinations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Suggestions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711" t="37946" r="35467" b="20870"/>
          <a:stretch>
            <a:fillRect/>
          </a:stretch>
        </p:blipFill>
        <p:spPr bwMode="auto">
          <a:xfrm>
            <a:off x="0" y="2590800"/>
            <a:ext cx="891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6002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General comments - quantitative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92162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/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sz="4000" b="1" dirty="0" smtClean="0">
                <a:solidFill>
                  <a:schemeClr val="tx2"/>
                </a:solidFill>
              </a:rPr>
              <a:t>General Comments - Qualitative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791200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What sorts of answers scored well/badly</a:t>
            </a:r>
          </a:p>
          <a:p>
            <a:r>
              <a:rPr lang="en-GB" dirty="0" smtClean="0"/>
              <a:t>Question types</a:t>
            </a:r>
            <a:r>
              <a:rPr lang="en-GB" b="1" dirty="0" smtClean="0">
                <a:solidFill>
                  <a:schemeClr val="tx2"/>
                </a:solidFill>
              </a:rPr>
              <a:t>: </a:t>
            </a:r>
            <a:r>
              <a:rPr lang="en-GB" dirty="0" smtClean="0">
                <a:solidFill>
                  <a:schemeClr val="tx2"/>
                </a:solidFill>
              </a:rPr>
              <a:t>e.g. Compare and contrast...</a:t>
            </a:r>
          </a:p>
          <a:p>
            <a:pPr lvl="2"/>
            <a:r>
              <a:rPr lang="en-GB" sz="2800" dirty="0" smtClean="0"/>
              <a:t>What kinds of comparisons scored well/badly....</a:t>
            </a:r>
          </a:p>
          <a:p>
            <a:pPr lvl="2"/>
            <a:r>
              <a:rPr lang="en-GB" sz="2800" dirty="0" smtClean="0"/>
              <a:t>Collect during marking process/insights into markers thinking  </a:t>
            </a:r>
          </a:p>
          <a:p>
            <a:r>
              <a:rPr lang="en-GB" sz="2800" dirty="0" smtClean="0"/>
              <a:t>Can you provide exemplars of student writing?</a:t>
            </a:r>
          </a:p>
          <a:p>
            <a:r>
              <a:rPr lang="en-GB" sz="2800" dirty="0" smtClean="0"/>
              <a:t>External examiners comments?   </a:t>
            </a:r>
          </a:p>
          <a:p>
            <a:r>
              <a:rPr lang="en-GB" sz="2800" dirty="0" smtClean="0"/>
              <a:t>How exam technique can enhance results</a:t>
            </a:r>
          </a:p>
          <a:p>
            <a:r>
              <a:rPr lang="en-GB" sz="2800" dirty="0" smtClean="0"/>
              <a:t>Can you encourage students to think about this feedback in their next assignment?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38200" y="533400"/>
            <a:ext cx="7772400" cy="563880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6096000" cy="441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400" dirty="0" smtClean="0"/>
              <a:t>	</a:t>
            </a:r>
          </a:p>
          <a:p>
            <a:pPr eaLnBrk="1" hangingPunct="1">
              <a:buFont typeface="Arial" charset="0"/>
              <a:buNone/>
            </a:pPr>
            <a:endParaRPr lang="en-GB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GB" sz="2800" dirty="0" smtClean="0"/>
              <a:t>	</a:t>
            </a:r>
            <a:r>
              <a:rPr lang="en-GB" dirty="0" smtClean="0"/>
              <a:t>Can you write a paragraph or so explaining how you have taken general feedback provided on exams into consideration when undertaking this assignment.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Question specific comments </a:t>
            </a:r>
            <a:endParaRPr lang="en-GB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sz="2800" dirty="0" smtClean="0"/>
              <a:t>Model answers.  </a:t>
            </a:r>
          </a:p>
          <a:p>
            <a:r>
              <a:rPr lang="en-GB" sz="2800" dirty="0" smtClean="0"/>
              <a:t>‘Essay’ style answers:</a:t>
            </a:r>
          </a:p>
          <a:p>
            <a:pPr lvl="1">
              <a:buFontTx/>
              <a:buChar char="-"/>
            </a:pPr>
            <a:r>
              <a:rPr lang="en-GB" dirty="0" smtClean="0"/>
              <a:t>what the marker was looking for;</a:t>
            </a:r>
          </a:p>
          <a:p>
            <a:pPr lvl="1">
              <a:buFontTx/>
              <a:buChar char="-"/>
            </a:pPr>
            <a:r>
              <a:rPr lang="en-GB" dirty="0" smtClean="0"/>
              <a:t>e.g. particular lines of argument, bodies of literature, relevant concepts elegance of solutions to problems;</a:t>
            </a:r>
          </a:p>
          <a:p>
            <a:pPr>
              <a:buFontTx/>
              <a:buChar char="-"/>
            </a:pPr>
            <a:r>
              <a:rPr lang="en-GB" sz="2800" dirty="0" smtClean="0"/>
              <a:t>Practicalities (writing/reviewing/time).</a:t>
            </a:r>
          </a:p>
          <a:p>
            <a:r>
              <a:rPr lang="en-GB" sz="2800" dirty="0" smtClean="0"/>
              <a:t>Revision resource – incoming cohort.</a:t>
            </a:r>
          </a:p>
          <a:p>
            <a:r>
              <a:rPr lang="en-GB" sz="2800" dirty="0" smtClean="0"/>
              <a:t>Value for tutor when reviewing individual paper.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 online tools for posting generic feedback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72547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8015" y="375216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e.g. documents</a:t>
            </a:r>
          </a:p>
          <a:p>
            <a:r>
              <a:rPr lang="en-GB" b="1" dirty="0">
                <a:solidFill>
                  <a:srgbClr val="7030A0"/>
                </a:solidFill>
              </a:rPr>
              <a:t>t</a:t>
            </a:r>
            <a:r>
              <a:rPr lang="en-GB" b="1" dirty="0" smtClean="0">
                <a:solidFill>
                  <a:srgbClr val="7030A0"/>
                </a:solidFill>
              </a:rPr>
              <a:t>racked documents</a:t>
            </a:r>
            <a:endParaRPr lang="en-GB" b="1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638800" y="4191000"/>
            <a:ext cx="549215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91200" y="4398496"/>
            <a:ext cx="396815" cy="554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88015" y="4398496"/>
            <a:ext cx="136585" cy="1392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358</Words>
  <Application>Microsoft Office PowerPoint</Application>
  <PresentationFormat>On-screen Show (4:3)</PresentationFormat>
  <Paragraphs>72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School of  Histories, Languages and Cultures </vt:lpstr>
      <vt:lpstr> Helping students succeed on their programmes  </vt:lpstr>
      <vt:lpstr>Feedback on examinations</vt:lpstr>
      <vt:lpstr>Slide 4</vt:lpstr>
      <vt:lpstr>Suggestions   </vt:lpstr>
      <vt:lpstr> General Comments - Qualitative  </vt:lpstr>
      <vt:lpstr>Slide 7</vt:lpstr>
      <vt:lpstr>Question specific comments </vt:lpstr>
      <vt:lpstr>Some online tools for posting generic feedback</vt:lpstr>
      <vt:lpstr>Feedback in multimedia format</vt:lpstr>
      <vt:lpstr>Screencast:  narrated prior sample assignments…</vt:lpstr>
      <vt:lpstr>Tools for feedback dialogue: </vt:lpstr>
      <vt:lpstr>Further support: consultancy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McGugan, Stuart</dc:creator>
  <cp:lastModifiedBy>mcgugan</cp:lastModifiedBy>
  <cp:revision>248</cp:revision>
  <dcterms:created xsi:type="dcterms:W3CDTF">2006-08-16T00:00:00Z</dcterms:created>
  <dcterms:modified xsi:type="dcterms:W3CDTF">2013-07-03T08:01:54Z</dcterms:modified>
</cp:coreProperties>
</file>