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21" r:id="rId1"/>
  </p:sldMasterIdLst>
  <p:notesMasterIdLst>
    <p:notesMasterId r:id="rId34"/>
  </p:notesMasterIdLst>
  <p:handoutMasterIdLst>
    <p:handoutMasterId r:id="rId35"/>
  </p:handoutMasterIdLst>
  <p:sldIdLst>
    <p:sldId id="305" r:id="rId2"/>
    <p:sldId id="324" r:id="rId3"/>
    <p:sldId id="277" r:id="rId4"/>
    <p:sldId id="306" r:id="rId5"/>
    <p:sldId id="318" r:id="rId6"/>
    <p:sldId id="311" r:id="rId7"/>
    <p:sldId id="321" r:id="rId8"/>
    <p:sldId id="279" r:id="rId9"/>
    <p:sldId id="274" r:id="rId10"/>
    <p:sldId id="291" r:id="rId11"/>
    <p:sldId id="278" r:id="rId12"/>
    <p:sldId id="293" r:id="rId13"/>
    <p:sldId id="286" r:id="rId14"/>
    <p:sldId id="263" r:id="rId15"/>
    <p:sldId id="308" r:id="rId16"/>
    <p:sldId id="282" r:id="rId17"/>
    <p:sldId id="285" r:id="rId18"/>
    <p:sldId id="304" r:id="rId19"/>
    <p:sldId id="301" r:id="rId20"/>
    <p:sldId id="334" r:id="rId21"/>
    <p:sldId id="337" r:id="rId22"/>
    <p:sldId id="335" r:id="rId23"/>
    <p:sldId id="336" r:id="rId24"/>
    <p:sldId id="323" r:id="rId25"/>
    <p:sldId id="327" r:id="rId26"/>
    <p:sldId id="307" r:id="rId27"/>
    <p:sldId id="267" r:id="rId28"/>
    <p:sldId id="333" r:id="rId29"/>
    <p:sldId id="329" r:id="rId30"/>
    <p:sldId id="330" r:id="rId31"/>
    <p:sldId id="328" r:id="rId32"/>
    <p:sldId id="331" r:id="rId3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66"/>
    <a:srgbClr val="FFFF8D"/>
    <a:srgbClr val="FFFFFB"/>
    <a:srgbClr val="461506"/>
    <a:srgbClr val="CCFFCC"/>
    <a:srgbClr val="FF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6923" autoAdjust="0"/>
  </p:normalViewPr>
  <p:slideViewPr>
    <p:cSldViewPr>
      <p:cViewPr varScale="1">
        <p:scale>
          <a:sx n="82" d="100"/>
          <a:sy n="82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7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6E6F4F9-1E22-453A-9FA3-36209AC37C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6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2959578-F63F-4F95-BEBC-048BCA0B8A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651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32AD7-0D62-459C-BBB4-3826B4386A4E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Note students experience v quality assurance</a:t>
            </a:r>
          </a:p>
          <a:p>
            <a:endParaRPr lang="en-GB" smtClean="0"/>
          </a:p>
          <a:p>
            <a:r>
              <a:rPr lang="en-GB" smtClean="0"/>
              <a:t>Same??</a:t>
            </a:r>
          </a:p>
          <a:p>
            <a:endParaRPr lang="en-GB" smtClean="0"/>
          </a:p>
          <a:p>
            <a:r>
              <a:rPr lang="en-GB" smtClean="0"/>
              <a:t>Conflicting??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F16D1-306E-41F2-A8A5-4EE430B2831D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Missing - assessment and feedback</a:t>
            </a:r>
          </a:p>
          <a:p>
            <a:endParaRPr lang="en-GB" smtClean="0"/>
          </a:p>
          <a:p>
            <a:r>
              <a:rPr lang="en-GB" smtClean="0"/>
              <a:t>Learning</a:t>
            </a:r>
          </a:p>
          <a:p>
            <a:endParaRPr lang="en-GB" smtClean="0"/>
          </a:p>
          <a:p>
            <a:r>
              <a:rPr lang="en-GB" smtClean="0"/>
              <a:t>Do we ever ask about learning?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92164-EA5E-4A72-A691-20088D32DA77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Change now v change in future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18DD8-AEC7-404F-98E8-B7316C14AB9A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Handouts and own examples</a:t>
            </a:r>
          </a:p>
          <a:p>
            <a:endParaRPr lang="en-GB" smtClean="0"/>
          </a:p>
          <a:p>
            <a:r>
              <a:rPr lang="en-GB" smtClean="0"/>
              <a:t>Usefulness – limitations</a:t>
            </a:r>
          </a:p>
          <a:p>
            <a:endParaRPr lang="en-GB" smtClean="0"/>
          </a:p>
          <a:p>
            <a:r>
              <a:rPr lang="en-GB" smtClean="0"/>
              <a:t>Are questionnaires well written – well researched? Data gather in acceptable ways?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18DD8-AEC7-404F-98E8-B7316C14AB9A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Handouts and own examples</a:t>
            </a:r>
          </a:p>
          <a:p>
            <a:endParaRPr lang="en-GB" smtClean="0"/>
          </a:p>
          <a:p>
            <a:r>
              <a:rPr lang="en-GB" smtClean="0"/>
              <a:t>Usefulness – limitations</a:t>
            </a:r>
          </a:p>
          <a:p>
            <a:endParaRPr lang="en-GB" smtClean="0"/>
          </a:p>
          <a:p>
            <a:r>
              <a:rPr lang="en-GB" smtClean="0"/>
              <a:t>Are questionnaires well written – well researched? Data gather in acceptable ways?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NSS Questions </a:t>
            </a:r>
            <a:endParaRPr lang="en-GB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There may sometimes be additional questions added by certain institutions, however the fundamental NSS questions are: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teaching on my course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Staff are good at explaining things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Staff have made the subject interesting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Staff are enthusiastic about what they are teaching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course is intellectually stimulating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Assessment and Feedback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criteria used in marking have been made clear in advance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Assessment arrangements and marking have been fair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Feedback on my work has been prompt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have received detailed comments on my work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Feedback on my work has helped me clarify things I did not understand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Academic support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have received sufficient advice and support with my studies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have been able to contact staff when I needed to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Good advice was available when I needed to make study choices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Organisation &amp; Management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timetable works effectively as far as my activities are concerned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Any changes in the course or teaching have been communicated effectively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course is well organised and is running smoothly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Learning Resources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library resources and services are good enough for my needs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have been able to access general IT resources when I needed to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have been able to access specialised equipment, facilities, or rooms when I needed to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Personal development</a:t>
            </a:r>
            <a:b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course has helped me to present myself with confidence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My communication skills have improved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As a result of the course, I feel confident in tackling unfamiliar problems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Overall satisfaction</a:t>
            </a:r>
            <a:b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Overall, I am satisfied with the quality of the course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Students can answer with the following choices: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N/A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etc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Not applicable and other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1. Definitely disagree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2. Mostly disagree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 . Neither agree nor disagree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4. Mostly agree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5. Definitely agree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959578-F63F-4F95-BEBC-048BCA0B8A9F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00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Academic challenge/reflective and integrative learning</a:t>
            </a:r>
          </a:p>
          <a:p>
            <a:pPr lvl="1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My course has challenged me to achieve my best</a:t>
            </a:r>
          </a:p>
          <a:p>
            <a:pPr lvl="1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teaching has encouraged me to think about the course content in greater depth [OR My course has provided me with opportunities to analyse ideas, concepts or experiences in depth]</a:t>
            </a:r>
          </a:p>
          <a:p>
            <a:pPr lvl="1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My course has encouraged me to apply what I have learnt to practical problems or new situations</a:t>
            </a:r>
          </a:p>
          <a:p>
            <a:pPr lvl="1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My course has enabled me to bring information and ideas together from different topics to solve problems </a:t>
            </a:r>
          </a:p>
          <a:p>
            <a:pPr lvl="0"/>
            <a:r>
              <a:rPr lang="en-GB" b="1" dirty="0" smtClean="0">
                <a:effectLst/>
              </a:rPr>
              <a:t>The learning community/collaborative learning</a:t>
            </a:r>
            <a:r>
              <a:rPr lang="en-GB" dirty="0" smtClean="0">
                <a:effectLst/>
              </a:rPr>
              <a:t> 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do not feel part of a group of students and staff committed to learning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have not been encouraged to talk about academic ideas with other students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haven’t  had opportunities to work with other students on my course</a:t>
            </a:r>
          </a:p>
          <a:p>
            <a:pPr lvl="0"/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Student voice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Staff appear to value the course feedback given by students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am clear about how students’ comments on the course have been acted on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have had enough opportunities to provide feedback on this course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On this course, students' ideas for improvement are taken seriously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959578-F63F-4F95-BEBC-048BCA0B8A9F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35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FB3D41-3B80-4E09-A505-04CC0E8883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313BC-B17A-4565-BF8E-13A079A99524}" type="datetimeFigureOut">
              <a:rPr lang="en-US"/>
              <a:pPr>
                <a:defRPr/>
              </a:pPr>
              <a:t>4/13/2015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EA02-BC0D-4B3E-9775-351831541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219C-D3D4-4E07-852B-F2313EABBE12}" type="datetimeFigureOut">
              <a:rPr lang="en-US"/>
              <a:pPr>
                <a:defRPr/>
              </a:pPr>
              <a:t>4/13/2015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DD242-5075-402A-A829-F65E78A26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565C-56AA-4833-A9CE-F4FFAA7F67CC}" type="datetimeFigureOut">
              <a:rPr lang="en-US"/>
              <a:pPr>
                <a:defRPr/>
              </a:pPr>
              <a:t>4/13/2015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CF26C-E6FB-4EC0-924A-3FB1864C4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599705-25A1-40F3-A800-98645828EC13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CCFD6E-B28A-42F2-8A38-852F09F04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82BE-0DF2-4754-88F7-7DC244D09A60}" type="datetimeFigureOut">
              <a:rPr lang="en-US"/>
              <a:pPr>
                <a:defRPr/>
              </a:pPr>
              <a:t>4/13/2015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D220-97E8-47AA-B7F4-7E55D0B7C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682705-07A7-49A5-A3C0-4715E5E7042B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3C0AEF-AF83-4854-9049-0E071BD27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94FD-5D84-42FD-B9B9-C4DF297ED12B}" type="datetimeFigureOut">
              <a:rPr lang="en-US"/>
              <a:pPr>
                <a:defRPr/>
              </a:pPr>
              <a:t>4/13/2015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07FE0-6D96-4CB0-9BA1-37802DDCC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061986-AC9D-4920-9741-0F0B1096FCF2}" type="datetimeFigureOut">
              <a:rPr lang="en-US"/>
              <a:pPr>
                <a:defRPr/>
              </a:pPr>
              <a:t>4/13/2015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CA40BA-DD7F-4E58-8567-68D34AD66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BC5FB7-9FBF-4273-967A-C5ACB26F757D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6B4CF3-6947-49E7-893C-F66F1E9F5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ED46FE-4E90-4D00-8A80-2BE6D992C101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5E1C3F-C5B9-48ED-BBE4-441294D9A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A4E4362-3ECA-41F0-AEBE-0D6E049E2547}" type="datetimeFigureOut">
              <a:rPr lang="en-US"/>
              <a:pPr>
                <a:defRPr/>
              </a:pPr>
              <a:t>4/13/2015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94615C6-2C30-4D7F-949E-8BFC24A42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0" r:id="rId2"/>
    <p:sldLayoutId id="2147483996" r:id="rId3"/>
    <p:sldLayoutId id="2147483991" r:id="rId4"/>
    <p:sldLayoutId id="2147483997" r:id="rId5"/>
    <p:sldLayoutId id="2147483992" r:id="rId6"/>
    <p:sldLayoutId id="2147483998" r:id="rId7"/>
    <p:sldLayoutId id="2147483999" r:id="rId8"/>
    <p:sldLayoutId id="2147484000" r:id="rId9"/>
    <p:sldLayoutId id="2147483993" r:id="rId10"/>
    <p:sldLayoutId id="21474839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okes.ac.uk/services/ocsd/firstwords/" TargetMode="External"/><Relationship Id="rId2" Type="http://schemas.openxmlformats.org/officeDocument/2006/relationships/hyperlink" Target="http://www.heacademy.ac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gentaconnect.com/content/routledg/caeh;jsessionid=1neqgesmvniv3.alexandra" TargetMode="External"/><Relationship Id="rId5" Type="http://schemas.openxmlformats.org/officeDocument/2006/relationships/hyperlink" Target="https://www.hefce.ac.uk/pubs/rereports/Year/2014/nssreview/Title,92164,en.html" TargetMode="External"/><Relationship Id="rId4" Type="http://schemas.openxmlformats.org/officeDocument/2006/relationships/hyperlink" Target="http://www.celt.iastate.edu/teaching/cat.html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91680" y="980728"/>
            <a:ext cx="6480721" cy="1471613"/>
          </a:xfrm>
        </p:spPr>
        <p:txBody>
          <a:bodyPr/>
          <a:lstStyle/>
          <a:p>
            <a:pPr algn="ctr">
              <a:defRPr/>
            </a:pPr>
            <a:r>
              <a:rPr lang="en-GB" b="1" dirty="0" smtClean="0"/>
              <a:t>Evaluation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36725" y="3214688"/>
            <a:ext cx="6550051" cy="1654472"/>
          </a:xfrm>
        </p:spPr>
        <p:txBody>
          <a:bodyPr/>
          <a:lstStyle/>
          <a:p>
            <a:pPr algn="ctr">
              <a:defRPr/>
            </a:pPr>
            <a:r>
              <a:rPr lang="en-GB" sz="3200" b="1" dirty="0" smtClean="0"/>
              <a:t>PGCert in Learning and Teaching</a:t>
            </a:r>
          </a:p>
          <a:p>
            <a:pPr algn="ctr">
              <a:defRPr/>
            </a:pPr>
            <a:r>
              <a:rPr lang="en-GB" sz="3200" b="1" dirty="0" smtClean="0"/>
              <a:t>Module 402:</a:t>
            </a:r>
          </a:p>
          <a:p>
            <a:pPr algn="ctr">
              <a:defRPr/>
            </a:pPr>
            <a:r>
              <a:rPr lang="en-GB" sz="3200" b="1" dirty="0" smtClean="0"/>
              <a:t>Course Design and Evaluation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4313"/>
            <a:ext cx="5286375" cy="1143000"/>
          </a:xfrm>
          <a:noFill/>
          <a:ln>
            <a:noFill/>
          </a:ln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2">
                    <a:satMod val="130000"/>
                  </a:schemeClr>
                </a:solidFill>
              </a:rPr>
              <a:t>‘Level’ of the evaluation</a:t>
            </a:r>
            <a:br>
              <a:rPr lang="en-GB" sz="4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4000" dirty="0" smtClean="0">
                <a:solidFill>
                  <a:schemeClr val="tx2">
                    <a:satMod val="130000"/>
                  </a:schemeClr>
                </a:solidFill>
              </a:rPr>
              <a:t>	- where is the focus?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1714500"/>
            <a:ext cx="8072437" cy="2857508"/>
          </a:xfrm>
          <a:noFill/>
          <a:ln>
            <a:noFill/>
          </a:ln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Individual session(s) – delivery, learning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Module – delivery, administration/resources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Programme – delivery, integration, overall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University – services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00232" y="5072074"/>
            <a:ext cx="6505627" cy="14219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b="1" dirty="0" smtClean="0">
                <a:latin typeface="+mn-lt"/>
                <a:cs typeface="Arial" pitchFamily="34" charset="0"/>
              </a:rPr>
              <a:t>Critical questions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+mn-lt"/>
                <a:cs typeface="Arial" pitchFamily="34" charset="0"/>
              </a:rPr>
              <a:t>In your area:  Which of these is evaluated as a rule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+mn-lt"/>
                <a:cs typeface="Arial" pitchFamily="34" charset="0"/>
              </a:rPr>
              <a:t>How is it done and who causes it to be done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+mn-lt"/>
                <a:cs typeface="Arial" pitchFamily="34" charset="0"/>
              </a:rPr>
              <a:t>Who gets any value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85728"/>
            <a:ext cx="5857888" cy="1143008"/>
          </a:xfrm>
          <a:solidFill>
            <a:srgbClr val="66FF66"/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chemeClr val="tx2">
                    <a:satMod val="130000"/>
                  </a:schemeClr>
                </a:solidFill>
              </a:rPr>
              <a:t>2  Devise the strategy</a:t>
            </a:r>
            <a:r>
              <a:rPr lang="en-GB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2400" b="1" dirty="0" smtClean="0">
                <a:solidFill>
                  <a:schemeClr val="tx2">
                    <a:satMod val="130000"/>
                  </a:schemeClr>
                </a:solidFill>
              </a:rPr>
              <a:t>Sources of information, and timing</a:t>
            </a:r>
            <a:endParaRPr lang="en-GB" sz="2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84784"/>
            <a:ext cx="7820917" cy="4572019"/>
          </a:xfrm>
          <a:noFill/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GB" sz="2800" b="1" dirty="0" smtClean="0"/>
              <a:t>Sources of information</a:t>
            </a:r>
            <a:r>
              <a:rPr lang="en-GB" sz="28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Students: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Feedback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Staff student liaison committee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Performance in assessment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National Student Survey – increasingly important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Self, peers, mentors, external examiners, reviews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External sources: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Employers and Professional bodies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Other universities’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League tables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GB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99992" y="5657671"/>
            <a:ext cx="424847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Question:</a:t>
            </a:r>
          </a:p>
          <a:p>
            <a:r>
              <a:rPr lang="en-GB" dirty="0" smtClean="0">
                <a:latin typeface="+mn-lt"/>
              </a:rPr>
              <a:t>Which of these has been useful or impacted on your work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9" y="285750"/>
            <a:ext cx="5572140" cy="857250"/>
          </a:xfrm>
          <a:noFill/>
          <a:ln>
            <a:noFill/>
          </a:ln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2">
                    <a:satMod val="130000"/>
                  </a:schemeClr>
                </a:solidFill>
              </a:rPr>
              <a:t>When to evaluate - timing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1357312"/>
            <a:ext cx="7772400" cy="4714893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GB" sz="2400" b="1" i="1" dirty="0" smtClean="0"/>
              <a:t>To benefit current students: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 After an individual session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Within a module - for immediate feedback on comprehension, interest,  perception of relevance, workload </a:t>
            </a:r>
            <a:br>
              <a:rPr lang="en-GB" sz="2400" dirty="0" smtClean="0"/>
            </a:br>
            <a:endParaRPr lang="en-GB" sz="24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GB" sz="2400" b="1" i="1" dirty="0" smtClean="0"/>
              <a:t>To benefit future students:</a:t>
            </a:r>
            <a:endParaRPr lang="en-GB" sz="24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At the end of a module - to gauge whether learning outcomes have been met, and potential changes for the next time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At the end of the year?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Every 5 years? (UK systems)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5877272"/>
            <a:ext cx="614302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Which of these are you aware of/ benefit from?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939784"/>
          </a:xfrm>
          <a:solidFill>
            <a:srgbClr val="66FF66"/>
          </a:solidFill>
          <a:ln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chemeClr val="tx2">
                    <a:satMod val="130000"/>
                  </a:schemeClr>
                </a:solidFill>
              </a:rPr>
              <a:t>3  Gather: How and what process?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1609708"/>
            <a:ext cx="7499350" cy="4915636"/>
          </a:xfrm>
          <a:noFill/>
          <a:ln>
            <a:noFill/>
          </a:ln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GB" sz="2400" dirty="0" smtClean="0"/>
              <a:t>Method:</a:t>
            </a:r>
          </a:p>
          <a:p>
            <a:pPr eaLnBrk="1" hangingPunct="1"/>
            <a:r>
              <a:rPr lang="en-GB" sz="2400" dirty="0" smtClean="0"/>
              <a:t>Questionnaires (hard copy and electronic)</a:t>
            </a:r>
          </a:p>
          <a:p>
            <a:pPr eaLnBrk="1" hangingPunct="1"/>
            <a:r>
              <a:rPr lang="en-GB" sz="2400" dirty="0" smtClean="0"/>
              <a:t>Focus group – various approaches</a:t>
            </a:r>
          </a:p>
          <a:p>
            <a:pPr eaLnBrk="1" hangingPunct="1"/>
            <a:r>
              <a:rPr lang="en-GB" sz="2400" dirty="0" smtClean="0"/>
              <a:t>Student assessment results</a:t>
            </a:r>
          </a:p>
          <a:p>
            <a:pPr eaLnBrk="1" hangingPunct="1"/>
            <a:r>
              <a:rPr lang="en-GB" sz="2400" dirty="0" smtClean="0"/>
              <a:t>Peer review</a:t>
            </a:r>
          </a:p>
          <a:p>
            <a:pPr eaLnBrk="1" hangingPunct="1"/>
            <a:r>
              <a:rPr lang="en-GB" sz="2400" dirty="0" smtClean="0"/>
              <a:t>CATs - Classroom Assessment Techniques</a:t>
            </a:r>
          </a:p>
          <a:p>
            <a:pPr eaLnBrk="1" hangingPunct="1"/>
            <a:r>
              <a:rPr lang="en-GB" sz="2400" dirty="0" smtClean="0"/>
              <a:t>Any other way?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z="2400" dirty="0" smtClean="0"/>
              <a:t>Process:</a:t>
            </a:r>
          </a:p>
          <a:p>
            <a:pPr eaLnBrk="1" hangingPunct="1"/>
            <a:r>
              <a:rPr lang="en-GB" sz="2400" dirty="0" smtClean="0"/>
              <a:t>Who will collect this data</a:t>
            </a:r>
          </a:p>
          <a:p>
            <a:pPr lvl="1" eaLnBrk="1" hangingPunct="1"/>
            <a:r>
              <a:rPr lang="en-GB" sz="2000" dirty="0" smtClean="0"/>
              <a:t>When - in a session, after it, </a:t>
            </a:r>
          </a:p>
          <a:p>
            <a:pPr lvl="1" eaLnBrk="1" hangingPunct="1"/>
            <a:r>
              <a:rPr lang="en-GB" sz="2000" dirty="0" smtClean="0"/>
              <a:t>What format – paper forms, summary report, electronic??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7345362" cy="596900"/>
          </a:xfrm>
          <a:solidFill>
            <a:srgbClr val="FFFFFF"/>
          </a:solidFill>
          <a:ln>
            <a:solidFill>
              <a:schemeClr val="bg1"/>
            </a:solidFill>
          </a:ln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chemeClr val="tx2">
                    <a:satMod val="130000"/>
                  </a:schemeClr>
                </a:solidFill>
              </a:rPr>
              <a:t>Questionnaires: </a:t>
            </a:r>
            <a:r>
              <a:rPr lang="en-GB" sz="3600" dirty="0" smtClean="0"/>
              <a:t>rationale</a:t>
            </a:r>
            <a:endParaRPr lang="en-GB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000125"/>
            <a:ext cx="8358187" cy="5500709"/>
          </a:xfrm>
          <a:solidFill>
            <a:srgbClr val="FFFFFF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b="1" dirty="0" smtClean="0"/>
              <a:t>Decisions to be made: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Quantitative </a:t>
            </a:r>
          </a:p>
          <a:p>
            <a:pPr marL="867854" lvl="2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for comparison between modules/teachers and over time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Qualitative </a:t>
            </a:r>
          </a:p>
          <a:p>
            <a:pPr marL="867854" lvl="2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to allow more in-depth and tailored responses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Open or closed questions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Hard copy or VLE/ web based (Survey Monkey)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Repeating questions from previous years (for comparison) or changing the questions to give new insights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Aligning questions to the NSS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GB" sz="2000" dirty="0" smtClean="0">
              <a:solidFill>
                <a:srgbClr val="00B05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GB" sz="2000" dirty="0" smtClean="0">
              <a:solidFill>
                <a:srgbClr val="00B050"/>
              </a:solidFill>
            </a:endParaRP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7345362" cy="596900"/>
          </a:xfrm>
          <a:solidFill>
            <a:srgbClr val="FFFFFF"/>
          </a:solidFill>
          <a:ln>
            <a:solidFill>
              <a:schemeClr val="bg1"/>
            </a:solidFill>
          </a:ln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chemeClr val="tx2">
                    <a:satMod val="130000"/>
                  </a:schemeClr>
                </a:solidFill>
              </a:rPr>
              <a:t>Questionnaires: </a:t>
            </a:r>
            <a:r>
              <a:rPr lang="en-GB" sz="3600" dirty="0" smtClean="0"/>
              <a:t>design</a:t>
            </a:r>
            <a:br>
              <a:rPr lang="en-GB" sz="3600" dirty="0" smtClean="0"/>
            </a:br>
            <a:endParaRPr lang="en-GB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47663" y="1000125"/>
            <a:ext cx="6984777" cy="5165179"/>
          </a:xfrm>
          <a:solidFill>
            <a:srgbClr val="FFFFFF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b="1" dirty="0" smtClean="0"/>
              <a:t>Bear in mind: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sz="2000" dirty="0" smtClean="0"/>
              <a:t>Is the purpose clearly stated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sz="2000" dirty="0" smtClean="0"/>
              <a:t>Are the questions unambiguous.  Are the questions answerable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sz="2000" dirty="0" smtClean="0"/>
              <a:t>Are they phrased in a way that is easily understood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sz="2000" dirty="0" smtClean="0"/>
              <a:t>Is there a mix of open and closed questions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sz="2000" dirty="0" smtClean="0"/>
              <a:t>How many questions are being asked</a:t>
            </a:r>
          </a:p>
          <a:p>
            <a:pPr marL="621792" lvl="1" indent="-237744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sz="2000" dirty="0" smtClean="0"/>
              <a:t>Is the </a:t>
            </a:r>
            <a:r>
              <a:rPr lang="en-GB" sz="2000" dirty="0" err="1" smtClean="0"/>
              <a:t>Likert</a:t>
            </a:r>
            <a:r>
              <a:rPr lang="en-GB" sz="2000" dirty="0" smtClean="0"/>
              <a:t> scale being used appropriately?  </a:t>
            </a:r>
          </a:p>
          <a:p>
            <a:pPr marL="621792" lvl="1" indent="-237744" algn="r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n-GB" sz="1800" dirty="0" smtClean="0"/>
              <a:t>(adapted from Brennan and Williams 2004)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en-GB" sz="2400" dirty="0" smtClean="0"/>
              <a:t>NB questions themselves are often not researched or evaluated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en-GB" sz="2400" dirty="0" smtClean="0"/>
              <a:t>See the resource in vital: ‘Questions to consider when critiquing the evaluation questionnaires’</a:t>
            </a:r>
            <a:endParaRPr lang="en-GB" sz="20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GB" sz="2000" dirty="0" smtClean="0">
              <a:solidFill>
                <a:srgbClr val="00B05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GB" sz="2000" dirty="0" smtClean="0">
              <a:solidFill>
                <a:srgbClr val="00B050"/>
              </a:solidFill>
            </a:endParaRP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571480"/>
            <a:ext cx="5743588" cy="1143000"/>
          </a:xfrm>
          <a:solidFill>
            <a:srgbClr val="66FF66"/>
          </a:solidFill>
          <a:ln>
            <a:solidFill>
              <a:schemeClr val="tx1"/>
            </a:solidFill>
          </a:ln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4  Analyse - interpret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28802"/>
            <a:ext cx="7272366" cy="41148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GB" dirty="0" smtClean="0"/>
              <a:t>How are paper responses collated – put into electronic format?</a:t>
            </a:r>
          </a:p>
          <a:p>
            <a:pPr eaLnBrk="1" hangingPunct="1"/>
            <a:r>
              <a:rPr lang="en-GB" dirty="0" smtClean="0"/>
              <a:t>How analysed?</a:t>
            </a:r>
          </a:p>
          <a:p>
            <a:pPr eaLnBrk="1" hangingPunct="1"/>
            <a:r>
              <a:rPr lang="en-GB" dirty="0" smtClean="0"/>
              <a:t>How are qualitative comments analysed and reported?</a:t>
            </a:r>
          </a:p>
          <a:p>
            <a:pPr eaLnBrk="1" hangingPunct="1"/>
            <a:r>
              <a:rPr lang="en-GB" dirty="0" smtClean="0"/>
              <a:t>Who does all this?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95936" y="5373216"/>
            <a:ext cx="4827347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b="1" dirty="0" smtClean="0"/>
              <a:t>Question:</a:t>
            </a:r>
          </a:p>
          <a:p>
            <a:r>
              <a:rPr lang="en-GB" sz="3200" dirty="0" smtClean="0"/>
              <a:t>What happens in your area?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85728"/>
            <a:ext cx="4929195" cy="1143000"/>
          </a:xfrm>
          <a:solidFill>
            <a:srgbClr val="66FF66"/>
          </a:solidFill>
          <a:ln>
            <a:solidFill>
              <a:schemeClr val="tx1"/>
            </a:solidFill>
          </a:ln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5  Agree action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1714488"/>
            <a:ext cx="7715304" cy="3857625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What happens to the results of the evaluation?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How do the students or providers of feedback know what will be changed for next time?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Where is the commitment to change?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Who is responsible for ensuring that change happens?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1920" y="5517232"/>
            <a:ext cx="478906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 smtClean="0">
                <a:latin typeface="+mn-lt"/>
              </a:rPr>
              <a:t>Question:</a:t>
            </a:r>
          </a:p>
          <a:p>
            <a:r>
              <a:rPr lang="en-GB" dirty="0" smtClean="0">
                <a:latin typeface="+mn-lt"/>
              </a:rPr>
              <a:t>In your area:  How does this happen?</a:t>
            </a:r>
          </a:p>
          <a:p>
            <a:r>
              <a:rPr lang="en-GB" dirty="0" smtClean="0"/>
              <a:t>Does it ‘work’?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571612"/>
            <a:ext cx="7102001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Change the delivery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Update the curriculum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Provide opportunities for staff development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Clarify expectations </a:t>
            </a:r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look at the student handbook!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Update resources</a:t>
            </a:r>
          </a:p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en-GB" u="sng" dirty="0" smtClean="0"/>
              <a:t>Tell the Students!!</a:t>
            </a:r>
            <a:endParaRPr lang="en-GB" u="sng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357166"/>
            <a:ext cx="6929456" cy="1143000"/>
          </a:xfrm>
          <a:solidFill>
            <a:srgbClr val="66FF66"/>
          </a:solidFill>
          <a:ln>
            <a:solidFill>
              <a:schemeClr val="tx1"/>
            </a:solidFill>
          </a:ln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6  Implement the changes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5229200"/>
            <a:ext cx="331236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Question:</a:t>
            </a:r>
          </a:p>
          <a:p>
            <a:r>
              <a:rPr lang="en-GB" sz="2800" dirty="0" smtClean="0"/>
              <a:t>Who does all this in your area?</a:t>
            </a:r>
            <a:endParaRPr lang="en-GB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noFill/>
          <a:ln>
            <a:noFill/>
          </a:ln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chemeClr val="tx2">
                    <a:satMod val="130000"/>
                  </a:schemeClr>
                </a:solidFill>
              </a:rPr>
              <a:t>How can we get students to respond and take it seriously?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03648" y="2204864"/>
            <a:ext cx="3744416" cy="3571875"/>
          </a:xfrm>
          <a:noFill/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Make time in sessions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Require attendance/ completion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Make it easy (e.g. </a:t>
            </a:r>
            <a:r>
              <a:rPr lang="en-GB" sz="2400" dirty="0" smtClean="0"/>
              <a:t>Vital)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Don’t overload - too many questions, too often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Vary evaluation methods</a:t>
            </a:r>
            <a:endParaRPr lang="en-GB" sz="2400" u="sng" dirty="0" smtClean="0"/>
          </a:p>
        </p:txBody>
      </p:sp>
      <p:sp>
        <p:nvSpPr>
          <p:cNvPr id="29700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2204864"/>
            <a:ext cx="3714750" cy="3096344"/>
          </a:xfrm>
        </p:spPr>
        <p:txBody>
          <a:bodyPr/>
          <a:lstStyle/>
          <a:p>
            <a:pPr eaLnBrk="1" hangingPunct="1"/>
            <a:r>
              <a:rPr lang="en-GB" sz="2400" dirty="0" smtClean="0"/>
              <a:t>Written comments rather than tick boxes?</a:t>
            </a:r>
          </a:p>
          <a:p>
            <a:pPr eaLnBrk="1" hangingPunct="1"/>
            <a:r>
              <a:rPr lang="en-GB" sz="2400" dirty="0" smtClean="0"/>
              <a:t>Give examples of constructive feedback</a:t>
            </a:r>
          </a:p>
          <a:p>
            <a:pPr eaLnBrk="1" hangingPunct="1"/>
            <a:r>
              <a:rPr lang="en-GB" sz="2400" dirty="0" smtClean="0"/>
              <a:t>Establish ground rules</a:t>
            </a:r>
          </a:p>
          <a:p>
            <a:pPr eaLnBrk="1" hangingPunct="1"/>
            <a:r>
              <a:rPr lang="en-GB" sz="2400" dirty="0" smtClean="0"/>
              <a:t>Give feedback e.g. on notice boards, </a:t>
            </a:r>
            <a:r>
              <a:rPr lang="en-GB" sz="2400" dirty="0" smtClean="0"/>
              <a:t>Vital</a:t>
            </a:r>
            <a:endParaRPr lang="en-GB" sz="2400" dirty="0" smtClean="0"/>
          </a:p>
          <a:p>
            <a:pPr eaLnBrk="1" hangingPunct="1"/>
            <a:endParaRPr lang="en-GB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00188" y="1643063"/>
            <a:ext cx="3573462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b="1" dirty="0">
                <a:solidFill>
                  <a:schemeClr val="accent3"/>
                </a:solidFill>
              </a:rPr>
              <a:t>   Demonstrate the effect 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5445224"/>
            <a:ext cx="3872535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b="1" dirty="0" smtClean="0"/>
              <a:t>Question:</a:t>
            </a:r>
          </a:p>
          <a:p>
            <a:r>
              <a:rPr lang="en-GB" sz="2000" dirty="0" smtClean="0"/>
              <a:t>Which of these is used in your area</a:t>
            </a:r>
          </a:p>
          <a:p>
            <a:r>
              <a:rPr lang="en-GB" sz="2000" dirty="0" smtClean="0"/>
              <a:t>Which could be?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776864" cy="4800600"/>
          </a:xfrm>
        </p:spPr>
        <p:txBody>
          <a:bodyPr/>
          <a:lstStyle/>
          <a:p>
            <a:pPr marL="90488" indent="-7938">
              <a:buNone/>
            </a:pPr>
            <a:r>
              <a:rPr lang="en-GB" dirty="0" smtClean="0"/>
              <a:t>Design effective evaluation strategies through a critical comparison of alternative strategies</a:t>
            </a:r>
          </a:p>
          <a:p>
            <a:pPr>
              <a:buNone/>
            </a:pPr>
            <a:r>
              <a:rPr lang="en-GB" dirty="0" smtClean="0"/>
              <a:t>Or</a:t>
            </a:r>
          </a:p>
          <a:p>
            <a:r>
              <a:rPr lang="en-GB" sz="2800" dirty="0" smtClean="0"/>
              <a:t>What forms of evaluation occur in your module/ programme now</a:t>
            </a:r>
          </a:p>
          <a:p>
            <a:r>
              <a:rPr lang="en-GB" sz="2800" dirty="0" smtClean="0"/>
              <a:t>What approaches are used in other programmes</a:t>
            </a:r>
          </a:p>
          <a:p>
            <a:r>
              <a:rPr lang="en-GB" sz="2800" dirty="0" smtClean="0"/>
              <a:t>What are the strengths/weakness of ‘your’ system</a:t>
            </a:r>
          </a:p>
          <a:p>
            <a:pPr lvl="1"/>
            <a:r>
              <a:rPr lang="en-GB" sz="2400" dirty="0" smtClean="0"/>
              <a:t>In comparison with others and with a model</a:t>
            </a:r>
          </a:p>
          <a:p>
            <a:r>
              <a:rPr lang="en-GB" sz="2800" dirty="0" smtClean="0"/>
              <a:t>What might you adapt to improve evaluation practice in your module/ programme</a:t>
            </a:r>
            <a:endParaRPr lang="en-GB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soon……..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9350" cy="3240360"/>
          </a:xfrm>
        </p:spPr>
        <p:txBody>
          <a:bodyPr/>
          <a:lstStyle/>
          <a:p>
            <a:r>
              <a:rPr lang="en-GB" dirty="0" smtClean="0"/>
              <a:t>University purchase of Evasys</a:t>
            </a:r>
          </a:p>
          <a:p>
            <a:pPr lvl="1"/>
            <a:r>
              <a:rPr lang="en-GB" dirty="0" smtClean="0"/>
              <a:t>Will change evaluation practice</a:t>
            </a:r>
          </a:p>
          <a:p>
            <a:endParaRPr lang="en-GB" dirty="0" smtClean="0"/>
          </a:p>
          <a:p>
            <a:r>
              <a:rPr lang="en-GB" dirty="0" smtClean="0"/>
              <a:t>Increasing </a:t>
            </a:r>
            <a:r>
              <a:rPr lang="en-GB" dirty="0" smtClean="0"/>
              <a:t>responsiveness to NSS</a:t>
            </a:r>
          </a:p>
          <a:p>
            <a:pPr lvl="1"/>
            <a:r>
              <a:rPr lang="en-GB" dirty="0" smtClean="0"/>
              <a:t>Becoming more </a:t>
            </a:r>
            <a:r>
              <a:rPr lang="en-GB" dirty="0" smtClean="0"/>
              <a:t>thoughtful, </a:t>
            </a:r>
            <a:r>
              <a:rPr lang="en-GB" dirty="0" smtClean="0"/>
              <a:t>less reactive</a:t>
            </a:r>
            <a:r>
              <a:rPr lang="en-GB" dirty="0" smtClean="0"/>
              <a:t>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53290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NSS </a:t>
            </a:r>
            <a:r>
              <a:rPr lang="en-GB" b="1" dirty="0" smtClean="0"/>
              <a:t>Questions: areas &amp; e.gs.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7956376" cy="4800600"/>
          </a:xfrm>
        </p:spPr>
        <p:txBody>
          <a:bodyPr/>
          <a:lstStyle/>
          <a:p>
            <a:r>
              <a:rPr lang="en-GB" sz="2000" b="1" dirty="0" smtClean="0"/>
              <a:t>The </a:t>
            </a:r>
            <a:r>
              <a:rPr lang="en-GB" sz="2000" b="1" dirty="0"/>
              <a:t>teaching on my course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Staff </a:t>
            </a:r>
            <a:r>
              <a:rPr lang="en-GB" sz="2000" dirty="0"/>
              <a:t>have made the subject </a:t>
            </a:r>
            <a:r>
              <a:rPr lang="en-GB" sz="2000" dirty="0" smtClean="0"/>
              <a:t>interesting</a:t>
            </a:r>
          </a:p>
          <a:p>
            <a:r>
              <a:rPr lang="en-GB" sz="2000" b="1" dirty="0" smtClean="0"/>
              <a:t>Assessment </a:t>
            </a:r>
            <a:r>
              <a:rPr lang="en-GB" sz="2000" b="1" dirty="0"/>
              <a:t>and Feedback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Feedback</a:t>
            </a:r>
            <a:r>
              <a:rPr lang="en-GB" sz="2000" dirty="0" smtClean="0"/>
              <a:t> </a:t>
            </a:r>
            <a:r>
              <a:rPr lang="en-GB" sz="2000" dirty="0"/>
              <a:t>on my work has helped me clarify things I did not understand</a:t>
            </a:r>
          </a:p>
          <a:p>
            <a:r>
              <a:rPr lang="en-GB" sz="2000" b="1" dirty="0"/>
              <a:t>Academic support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I have received sufficient advice and support with my </a:t>
            </a:r>
            <a:r>
              <a:rPr lang="en-GB" sz="2000" dirty="0" smtClean="0"/>
              <a:t>studies</a:t>
            </a:r>
          </a:p>
          <a:p>
            <a:r>
              <a:rPr lang="en-GB" sz="2000" b="1" dirty="0" smtClean="0"/>
              <a:t>Organisation </a:t>
            </a:r>
            <a:r>
              <a:rPr lang="en-GB" sz="2000" b="1" dirty="0"/>
              <a:t>&amp; Management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The </a:t>
            </a:r>
            <a:r>
              <a:rPr lang="en-GB" sz="2000" dirty="0"/>
              <a:t>course is well organised and is running smoothly</a:t>
            </a:r>
          </a:p>
          <a:p>
            <a:r>
              <a:rPr lang="en-GB" sz="2000" b="1" dirty="0"/>
              <a:t>Learning Resources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The library resources and services are good enough for my </a:t>
            </a:r>
            <a:r>
              <a:rPr lang="en-GB" sz="2000" dirty="0" smtClean="0"/>
              <a:t>needs</a:t>
            </a:r>
          </a:p>
          <a:p>
            <a:r>
              <a:rPr lang="en-GB" sz="2000" b="1" dirty="0" smtClean="0"/>
              <a:t>Personal </a:t>
            </a:r>
            <a:r>
              <a:rPr lang="en-GB" sz="2000" b="1" dirty="0"/>
              <a:t>development</a:t>
            </a:r>
            <a:br>
              <a:rPr lang="en-GB" sz="2000" b="1" dirty="0"/>
            </a:br>
            <a:r>
              <a:rPr lang="en-GB" sz="2000" dirty="0" smtClean="0"/>
              <a:t>I </a:t>
            </a:r>
            <a:r>
              <a:rPr lang="en-GB" sz="2000" dirty="0"/>
              <a:t>feel confident in tackling unfamiliar problems</a:t>
            </a:r>
          </a:p>
          <a:p>
            <a:r>
              <a:rPr lang="en-GB" sz="2000" b="1" dirty="0"/>
              <a:t>Overall satisfaction</a:t>
            </a:r>
            <a:br>
              <a:rPr lang="en-GB" sz="2000" b="1" dirty="0"/>
            </a:br>
            <a:r>
              <a:rPr lang="en-GB" sz="2000" dirty="0"/>
              <a:t>Overall, I am satisfied with the quality of the </a:t>
            </a:r>
            <a:r>
              <a:rPr lang="en-GB" sz="2000" dirty="0" smtClean="0"/>
              <a:t>course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13575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9350" cy="1143000"/>
          </a:xfrm>
        </p:spPr>
        <p:txBody>
          <a:bodyPr/>
          <a:lstStyle/>
          <a:p>
            <a:r>
              <a:rPr lang="en-GB" dirty="0" smtClean="0"/>
              <a:t>Possible additions to NSS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24744"/>
            <a:ext cx="7920880" cy="5472608"/>
          </a:xfrm>
        </p:spPr>
        <p:txBody>
          <a:bodyPr/>
          <a:lstStyle/>
          <a:p>
            <a:pPr lvl="0"/>
            <a:r>
              <a:rPr lang="en-GB" sz="2800" b="1" dirty="0"/>
              <a:t>Academic challenge/reflective and integrative </a:t>
            </a:r>
            <a:r>
              <a:rPr lang="en-GB" sz="2800" b="1" dirty="0" smtClean="0"/>
              <a:t>learning, </a:t>
            </a:r>
            <a:r>
              <a:rPr lang="en-GB" sz="2800" dirty="0" smtClean="0"/>
              <a:t>e.g</a:t>
            </a:r>
            <a:r>
              <a:rPr lang="en-GB" sz="2800" dirty="0"/>
              <a:t>. </a:t>
            </a:r>
            <a:endParaRPr lang="en-GB" sz="2800" b="1" dirty="0"/>
          </a:p>
          <a:p>
            <a:pPr marL="450850" lvl="1" indent="-184150"/>
            <a:r>
              <a:rPr lang="en-GB" sz="2400" dirty="0" smtClean="0"/>
              <a:t>My </a:t>
            </a:r>
            <a:r>
              <a:rPr lang="en-GB" sz="2400" dirty="0"/>
              <a:t>course has </a:t>
            </a:r>
            <a:r>
              <a:rPr lang="en-GB" sz="2400" i="1" dirty="0"/>
              <a:t>challenged me </a:t>
            </a:r>
            <a:r>
              <a:rPr lang="en-GB" sz="2400" dirty="0"/>
              <a:t>to achieve my best</a:t>
            </a:r>
          </a:p>
          <a:p>
            <a:pPr lvl="0"/>
            <a:r>
              <a:rPr lang="en-GB" sz="2800" b="1" dirty="0" smtClean="0"/>
              <a:t>The </a:t>
            </a:r>
            <a:r>
              <a:rPr lang="en-GB" sz="2800" b="1" dirty="0"/>
              <a:t>learning community</a:t>
            </a:r>
            <a:r>
              <a:rPr lang="en-GB" sz="2800" b="1" dirty="0" smtClean="0"/>
              <a:t>/ collaborative </a:t>
            </a:r>
            <a:r>
              <a:rPr lang="en-GB" sz="2800" b="1" dirty="0"/>
              <a:t>learning</a:t>
            </a:r>
            <a:r>
              <a:rPr lang="en-GB" sz="2800" dirty="0"/>
              <a:t> </a:t>
            </a:r>
          </a:p>
          <a:p>
            <a:pPr marL="450850" lvl="1" indent="-184150"/>
            <a:r>
              <a:rPr lang="en-GB" sz="2400" dirty="0" smtClean="0"/>
              <a:t>I </a:t>
            </a:r>
            <a:r>
              <a:rPr lang="en-GB" sz="2400" dirty="0"/>
              <a:t>have not been encouraged to talk about academic ideas </a:t>
            </a:r>
            <a:r>
              <a:rPr lang="en-GB" sz="2400" i="1" dirty="0"/>
              <a:t>with other students</a:t>
            </a:r>
          </a:p>
          <a:p>
            <a:pPr lvl="0"/>
            <a:r>
              <a:rPr lang="en-GB" sz="2800" b="1" dirty="0"/>
              <a:t>Student voice </a:t>
            </a:r>
          </a:p>
          <a:p>
            <a:pPr marL="450850" lvl="1" indent="-184150"/>
            <a:r>
              <a:rPr lang="en-GB" sz="2400" dirty="0"/>
              <a:t>Staff appear to </a:t>
            </a:r>
            <a:r>
              <a:rPr lang="en-GB" sz="2400" i="1" dirty="0"/>
              <a:t>value the course feedback </a:t>
            </a:r>
            <a:r>
              <a:rPr lang="en-GB" sz="2400" dirty="0"/>
              <a:t>given by </a:t>
            </a:r>
            <a:r>
              <a:rPr lang="en-GB" sz="2400" dirty="0" smtClean="0"/>
              <a:t>students</a:t>
            </a:r>
          </a:p>
          <a:p>
            <a:endParaRPr lang="en-GB" sz="2800" dirty="0" smtClean="0"/>
          </a:p>
          <a:p>
            <a:r>
              <a:rPr lang="en-GB" sz="2800" dirty="0" smtClean="0"/>
              <a:t>I </a:t>
            </a:r>
            <a:r>
              <a:rPr lang="en-GB" sz="2800" dirty="0"/>
              <a:t>have been encouraged to use </a:t>
            </a:r>
            <a:r>
              <a:rPr lang="en-GB" sz="2800" i="1" dirty="0"/>
              <a:t>technology</a:t>
            </a:r>
            <a:r>
              <a:rPr lang="en-GB" sz="2800" dirty="0"/>
              <a:t> to enhance my learning 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6366519"/>
            <a:ext cx="1513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HEFCE 2014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9668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UK </a:t>
            </a:r>
            <a:r>
              <a:rPr lang="en-GB" dirty="0"/>
              <a:t>variation on National Survey of Student Engagement; NSSE (US &amp; </a:t>
            </a:r>
            <a:r>
              <a:rPr lang="en-GB" dirty="0" err="1"/>
              <a:t>Aus</a:t>
            </a:r>
            <a:r>
              <a:rPr lang="en-GB" dirty="0"/>
              <a:t>)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Gibbs </a:t>
            </a:r>
            <a:r>
              <a:rPr lang="en-GB" sz="2000" dirty="0"/>
              <a:t>(2012): “NSSE provides a more valid predictor of student gains than does NSS”</a:t>
            </a:r>
          </a:p>
          <a:p>
            <a:pPr lvl="1"/>
            <a:r>
              <a:rPr lang="en-GB" sz="2000" dirty="0"/>
              <a:t>See HEA website ‘Engagement for enhancement’ &amp; ‘Institutional case studies (NSSE pilot)’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955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What other processes contribute to evaluation?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3" name="Content Placeholder 1"/>
          <p:cNvSpPr>
            <a:spLocks noGrp="1"/>
          </p:cNvSpPr>
          <p:nvPr>
            <p:ph idx="1"/>
          </p:nvPr>
        </p:nvSpPr>
        <p:spPr>
          <a:xfrm>
            <a:off x="1115616" y="1556792"/>
            <a:ext cx="7906072" cy="3888432"/>
          </a:xfrm>
        </p:spPr>
        <p:txBody>
          <a:bodyPr/>
          <a:lstStyle/>
          <a:p>
            <a:pPr eaLnBrk="1" hangingPunct="1"/>
            <a:r>
              <a:rPr lang="en-GB" sz="2400" b="1" dirty="0" smtClean="0">
                <a:latin typeface="Calibri" pitchFamily="34" charset="0"/>
              </a:rPr>
              <a:t>Recap:  </a:t>
            </a:r>
            <a:r>
              <a:rPr lang="en-GB" sz="2400" dirty="0" smtClean="0">
                <a:latin typeface="Calibri" pitchFamily="34" charset="0"/>
              </a:rPr>
              <a:t>the university has other processes beyond student feedback to evaluate the quality of programmes</a:t>
            </a:r>
          </a:p>
          <a:p>
            <a:pPr lvl="1" eaLnBrk="1" hangingPunct="1"/>
            <a:r>
              <a:rPr lang="en-GB" sz="2400" dirty="0" smtClean="0">
                <a:latin typeface="Calibri" pitchFamily="34" charset="0"/>
              </a:rPr>
              <a:t>Annual Subject Review report</a:t>
            </a:r>
          </a:p>
          <a:p>
            <a:pPr lvl="1" eaLnBrk="1" hangingPunct="1"/>
            <a:r>
              <a:rPr lang="en-GB" sz="2400" dirty="0" smtClean="0">
                <a:latin typeface="Calibri" pitchFamily="34" charset="0"/>
              </a:rPr>
              <a:t>Internal Periodic Review</a:t>
            </a:r>
          </a:p>
          <a:p>
            <a:pPr lvl="1" eaLnBrk="1" hangingPunct="1"/>
            <a:r>
              <a:rPr lang="en-GB" sz="2400" dirty="0" smtClean="0">
                <a:latin typeface="Calibri" pitchFamily="34" charset="0"/>
              </a:rPr>
              <a:t>Professional Body Review</a:t>
            </a:r>
          </a:p>
          <a:p>
            <a:pPr lvl="1" eaLnBrk="1" hangingPunct="1"/>
            <a:r>
              <a:rPr lang="en-GB" sz="2400" dirty="0" smtClean="0">
                <a:latin typeface="Calibri" pitchFamily="34" charset="0"/>
              </a:rPr>
              <a:t>External Examiners</a:t>
            </a:r>
          </a:p>
          <a:p>
            <a:pPr lvl="1" eaLnBrk="1" hangingPunct="1"/>
            <a:r>
              <a:rPr lang="en-GB" sz="2400" dirty="0" smtClean="0">
                <a:latin typeface="Calibri" pitchFamily="34" charset="0"/>
              </a:rPr>
              <a:t>Institutional Audit </a:t>
            </a:r>
            <a:r>
              <a:rPr lang="en-GB" sz="2400" dirty="0" smtClean="0">
                <a:latin typeface="Calibri" pitchFamily="34" charset="0"/>
              </a:rPr>
              <a:t>– </a:t>
            </a:r>
            <a:r>
              <a:rPr lang="en-GB" sz="2400" dirty="0" smtClean="0">
                <a:latin typeface="Calibri" pitchFamily="34" charset="0"/>
              </a:rPr>
              <a:t>QAA (November 2015)</a:t>
            </a:r>
            <a:endParaRPr lang="en-GB" sz="2400" dirty="0" smtClean="0">
              <a:latin typeface="Calibri" pitchFamily="34" charset="0"/>
            </a:endParaRPr>
          </a:p>
          <a:p>
            <a:pPr lvl="1" eaLnBrk="1" hangingPunct="1"/>
            <a:r>
              <a:rPr lang="en-GB" sz="2400" dirty="0" smtClean="0">
                <a:latin typeface="Calibri" pitchFamily="34" charset="0"/>
              </a:rPr>
              <a:t>Required responses to NSS</a:t>
            </a:r>
          </a:p>
          <a:p>
            <a:pPr lvl="2" eaLnBrk="1" hangingPunct="1"/>
            <a:r>
              <a:rPr lang="en-GB" sz="2000" dirty="0" smtClean="0">
                <a:latin typeface="Calibri" pitchFamily="34" charset="0"/>
              </a:rPr>
              <a:t>see Student Experience Committees</a:t>
            </a:r>
            <a:endParaRPr lang="en-GB" sz="1600" dirty="0" smtClean="0">
              <a:latin typeface="Calibri" pitchFamily="34" charset="0"/>
            </a:endParaRPr>
          </a:p>
          <a:p>
            <a:pPr lvl="1" eaLnBrk="1" hangingPunct="1"/>
            <a:endParaRPr lang="en-GB" sz="2000" dirty="0" smtClean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5733256"/>
            <a:ext cx="412446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Have you experience of these</a:t>
            </a:r>
          </a:p>
          <a:p>
            <a:r>
              <a:rPr lang="en-GB" dirty="0" smtClean="0">
                <a:latin typeface="+mn-lt"/>
              </a:rPr>
              <a:t>Have you seen value from them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776864" cy="4800600"/>
          </a:xfrm>
        </p:spPr>
        <p:txBody>
          <a:bodyPr/>
          <a:lstStyle/>
          <a:p>
            <a:pPr marL="90488" indent="-7938">
              <a:buNone/>
            </a:pPr>
            <a:r>
              <a:rPr lang="en-GB" dirty="0" smtClean="0"/>
              <a:t>Design effective evaluation strategies through a critical comparison of alternative strategies</a:t>
            </a:r>
          </a:p>
          <a:p>
            <a:pPr>
              <a:buNone/>
            </a:pPr>
            <a:r>
              <a:rPr lang="en-GB" dirty="0" smtClean="0"/>
              <a:t>Or</a:t>
            </a:r>
          </a:p>
          <a:p>
            <a:r>
              <a:rPr lang="en-GB" sz="2800" dirty="0" smtClean="0"/>
              <a:t>What forms of evaluation occur in your module/ programme now</a:t>
            </a:r>
          </a:p>
          <a:p>
            <a:r>
              <a:rPr lang="en-GB" sz="2800" dirty="0" smtClean="0"/>
              <a:t>What approaches are used in other programmes</a:t>
            </a:r>
          </a:p>
          <a:p>
            <a:r>
              <a:rPr lang="en-GB" sz="2800" dirty="0" smtClean="0"/>
              <a:t>What are the strengths/weakness of ‘your’ system</a:t>
            </a:r>
          </a:p>
          <a:p>
            <a:pPr lvl="1"/>
            <a:r>
              <a:rPr lang="en-GB" sz="2400" dirty="0" smtClean="0"/>
              <a:t>In comparison with others and with a model</a:t>
            </a:r>
          </a:p>
          <a:p>
            <a:r>
              <a:rPr lang="en-GB" sz="2800" dirty="0" smtClean="0"/>
              <a:t>What might you adapt to improve evaluation practice in your module/ programme</a:t>
            </a:r>
            <a:endParaRPr lang="en-GB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47800"/>
            <a:ext cx="7720036" cy="4124340"/>
          </a:xfrm>
        </p:spPr>
        <p:txBody>
          <a:bodyPr/>
          <a:lstStyle/>
          <a:p>
            <a:r>
              <a:rPr lang="en-GB" dirty="0" smtClean="0"/>
              <a:t>In your department/programme/team how effectively are evaluation processes leading to change</a:t>
            </a:r>
          </a:p>
          <a:p>
            <a:r>
              <a:rPr lang="en-GB" dirty="0" smtClean="0"/>
              <a:t>Consider one major change that you could make to evaluation in your area</a:t>
            </a:r>
          </a:p>
          <a:p>
            <a:r>
              <a:rPr lang="en-GB" dirty="0" smtClean="0"/>
              <a:t>What aspects of ‘your’ evaluation systems would you recommend to others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5517232"/>
            <a:ext cx="417293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Use the questions on the slides </a:t>
            </a:r>
          </a:p>
          <a:p>
            <a:r>
              <a:rPr lang="en-GB" dirty="0" smtClean="0">
                <a:latin typeface="+mn-lt"/>
              </a:rPr>
              <a:t>as prompts for your assignment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4114800" cy="838200"/>
          </a:xfrm>
          <a:solidFill>
            <a:srgbClr val="FFFFFF"/>
          </a:solidFill>
          <a:ln>
            <a:solidFill>
              <a:schemeClr val="bg1"/>
            </a:solidFill>
          </a:ln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>
                <a:solidFill>
                  <a:schemeClr val="tx2">
                    <a:satMod val="130000"/>
                  </a:schemeClr>
                </a:solidFill>
              </a:rPr>
              <a:t>Resources</a:t>
            </a:r>
            <a:endParaRPr lang="en-GB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268760"/>
            <a:ext cx="8072437" cy="5184576"/>
          </a:xfrm>
          <a:solidFill>
            <a:srgbClr val="FFFFFB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sz="1600" dirty="0" smtClean="0">
                <a:latin typeface="Arial" charset="0"/>
                <a:cs typeface="Arial" charset="0"/>
              </a:rPr>
              <a:t>Angelo, T., &amp; Cross, P. (1993)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Classroom Assessment Techniques: A Handbook for College Teachers,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edition</a:t>
            </a:r>
          </a:p>
          <a:p>
            <a:pPr eaLnBrk="1" hangingPunct="1">
              <a:lnSpc>
                <a:spcPct val="90000"/>
              </a:lnSpc>
            </a:pPr>
            <a:r>
              <a:rPr lang="en-GB" sz="1600" dirty="0" smtClean="0">
                <a:latin typeface="Arial" charset="0"/>
                <a:cs typeface="Arial" charset="0"/>
              </a:rPr>
              <a:t>Brennan, J &amp; Williams, R.(2004) </a:t>
            </a:r>
            <a:r>
              <a:rPr lang="en-GB" sz="1600" i="1" dirty="0" smtClean="0">
                <a:latin typeface="Arial" charset="0"/>
                <a:cs typeface="Arial" charset="0"/>
              </a:rPr>
              <a:t>Collecting and using student feedback</a:t>
            </a:r>
            <a:r>
              <a:rPr lang="en-GB" sz="1600" dirty="0" smtClean="0"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latin typeface="Arial" charset="0"/>
                <a:cs typeface="Arial" charset="0"/>
                <a:hlinkClick r:id="rId2"/>
              </a:rPr>
              <a:t>www.heacademy.ac.uk</a:t>
            </a:r>
            <a:r>
              <a:rPr lang="en-GB" sz="1600" b="1" dirty="0" smtClean="0">
                <a:latin typeface="Arial" charset="0"/>
                <a:cs typeface="Arial" charset="0"/>
                <a:hlinkClick r:id="rId2"/>
              </a:rPr>
              <a:t>/</a:t>
            </a:r>
            <a:endParaRPr lang="en-GB" sz="16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1600" i="1" dirty="0" smtClean="0">
                <a:latin typeface="Arial" charset="0"/>
                <a:cs typeface="Arial" charset="0"/>
              </a:rPr>
              <a:t>First words</a:t>
            </a:r>
            <a:r>
              <a:rPr lang="en-GB" sz="1600" dirty="0" smtClean="0">
                <a:latin typeface="Arial" charset="0"/>
                <a:cs typeface="Arial" charset="0"/>
              </a:rPr>
              <a:t> on Evaluation- Oxford Brookes University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600" dirty="0" smtClean="0">
                <a:latin typeface="Arial" charset="0"/>
                <a:cs typeface="Arial" charset="0"/>
                <a:hlinkClick r:id="rId3"/>
              </a:rPr>
              <a:t>www.brookes.ac.uk/services/ocsd/firstwords/</a:t>
            </a:r>
            <a:r>
              <a:rPr lang="en-GB" sz="1600" dirty="0" smtClean="0">
                <a:latin typeface="Arial" charset="0"/>
                <a:cs typeface="Arial" charset="0"/>
              </a:rPr>
              <a:t>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Haugen, L, (1999) Classroom Assessment Techniques (CATs), Iowa State University </a:t>
            </a:r>
            <a:r>
              <a:rPr lang="en-GB" sz="1600" dirty="0" smtClean="0">
                <a:latin typeface="Arial" pitchFamily="34" charset="0"/>
                <a:cs typeface="Arial" pitchFamily="34" charset="0"/>
                <a:hlinkClick r:id="rId4"/>
              </a:rPr>
              <a:t>http://www.celt.iastate.edu/teaching/cat.html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HEFCE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(2014)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NSS Review </a:t>
            </a:r>
            <a:r>
              <a:rPr lang="en-GB" sz="1600" dirty="0">
                <a:latin typeface="Arial" pitchFamily="34" charset="0"/>
                <a:cs typeface="Arial" pitchFamily="34" charset="0"/>
                <a:hlinkClick r:id="rId5"/>
              </a:rPr>
              <a:t>https://</a:t>
            </a:r>
            <a:r>
              <a:rPr lang="en-GB" sz="1600" dirty="0" smtClean="0">
                <a:latin typeface="Arial" pitchFamily="34" charset="0"/>
                <a:cs typeface="Arial" pitchFamily="34" charset="0"/>
                <a:hlinkClick r:id="rId5"/>
              </a:rPr>
              <a:t>www.hefce.ac.uk/pubs/rereports/Year/2014/nssreview/Title,92164,en.html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Macdonald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, R. (2006) The use of evaluation to improve practice in learning and teaching. 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Innovations in Education and Teaching International Vol. 43, No. 1, February 2006, pp. 3–13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Morss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, K., &amp; Murray, R. (2005</a:t>
            </a:r>
            <a:r>
              <a:rPr lang="en-GB" sz="1600" dirty="0" smtClean="0">
                <a:latin typeface="Arial" charset="0"/>
                <a:cs typeface="Arial" charset="0"/>
              </a:rPr>
              <a:t>) </a:t>
            </a:r>
            <a:r>
              <a:rPr lang="en-GB" sz="1600" i="1" dirty="0" smtClean="0">
                <a:latin typeface="Arial" charset="0"/>
                <a:cs typeface="Arial" charset="0"/>
              </a:rPr>
              <a:t>Teaching at University: A Guide for Postgraduates and Researchers </a:t>
            </a:r>
          </a:p>
          <a:p>
            <a:pPr eaLnBrk="1" hangingPunct="1"/>
            <a:r>
              <a:rPr lang="en-GB" sz="1600" dirty="0" err="1" smtClean="0">
                <a:latin typeface="Arial" charset="0"/>
                <a:cs typeface="Arial" charset="0"/>
              </a:rPr>
              <a:t>Shevlin</a:t>
            </a:r>
            <a:r>
              <a:rPr lang="en-GB" sz="1600" dirty="0" smtClean="0">
                <a:latin typeface="Arial" charset="0"/>
                <a:cs typeface="Arial" charset="0"/>
              </a:rPr>
              <a:t> M., </a:t>
            </a:r>
            <a:r>
              <a:rPr lang="en-GB" sz="1600" dirty="0" err="1" smtClean="0">
                <a:latin typeface="Arial" charset="0"/>
                <a:cs typeface="Arial" charset="0"/>
              </a:rPr>
              <a:t>Banyard</a:t>
            </a:r>
            <a:r>
              <a:rPr lang="en-GB" sz="1600" dirty="0" smtClean="0">
                <a:latin typeface="Arial" charset="0"/>
                <a:cs typeface="Arial" charset="0"/>
              </a:rPr>
              <a:t> P., Davies M., &amp; Griffiths M. (2000) </a:t>
            </a:r>
            <a:r>
              <a:rPr lang="en-GB" sz="1600" i="1" dirty="0" smtClean="0">
                <a:latin typeface="Arial" charset="0"/>
                <a:cs typeface="Arial" charset="0"/>
              </a:rPr>
              <a:t>The Validity of Student Evaluation of Teaching in Higher Education: love me, love my lectures? </a:t>
            </a:r>
            <a:r>
              <a:rPr lang="en-GB" sz="1600" dirty="0" smtClean="0">
                <a:latin typeface="Arial" charset="0"/>
                <a:cs typeface="Arial" charset="0"/>
                <a:hlinkClick r:id="rId6" action="ppaction://hlinkfile" tooltip="Assessment &amp; Evaluation in Higher Education"/>
              </a:rPr>
              <a:t> Assessment &amp; Evaluation in Higher Education</a:t>
            </a:r>
            <a:r>
              <a:rPr lang="en-GB" sz="1600" dirty="0" smtClean="0">
                <a:latin typeface="Arial" charset="0"/>
                <a:cs typeface="Arial" charset="0"/>
              </a:rPr>
              <a:t>, Volume 25, Number 4, 1 December 2000, pp. 397-405(9)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find out 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0775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Demonstrating evidence based practice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Improving student experience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Improving your experience!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Raising profile (yours)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Supporting change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One-Minute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Course Knowledge and Skills</a:t>
            </a:r>
          </a:p>
          <a:p>
            <a:r>
              <a:rPr lang="en-GB" dirty="0" smtClean="0"/>
              <a:t>During last few minutes of class period, ask students to use a half-sheet of paper and write </a:t>
            </a:r>
          </a:p>
          <a:p>
            <a:pPr lvl="1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"Most important thing I learned today and what I understood least."</a:t>
            </a:r>
          </a:p>
          <a:p>
            <a:endParaRPr lang="en-GB" dirty="0" smtClean="0"/>
          </a:p>
          <a:p>
            <a:r>
              <a:rPr lang="en-GB" dirty="0" smtClean="0"/>
              <a:t>Review before next class meeting and use to clarify, correct, or elaborate.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6309320"/>
            <a:ext cx="4051237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Haugen 1999 (from Angelo &amp; Cross 1993)</a:t>
            </a:r>
            <a:endParaRPr lang="en-GB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85728"/>
            <a:ext cx="5572164" cy="642942"/>
          </a:xfrm>
          <a:noFill/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chemeClr val="tx2">
                    <a:satMod val="130000"/>
                  </a:schemeClr>
                </a:solidFill>
              </a:rPr>
              <a:t>Definitions</a:t>
            </a:r>
            <a:r>
              <a:rPr lang="en-GB" sz="3600" dirty="0" smtClean="0">
                <a:solidFill>
                  <a:schemeClr val="tx2">
                    <a:satMod val="130000"/>
                  </a:schemeClr>
                </a:solidFill>
              </a:rPr>
              <a:t>	</a:t>
            </a:r>
            <a:r>
              <a:rPr lang="en-GB" sz="3600" b="1" dirty="0" smtClean="0"/>
              <a:t> </a:t>
            </a:r>
            <a:r>
              <a:rPr lang="en-GB" sz="3100" b="1" dirty="0" smtClean="0"/>
              <a:t>Evaluation is:</a:t>
            </a:r>
            <a:endParaRPr lang="en-GB" sz="22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71600" y="1484784"/>
            <a:ext cx="5357850" cy="4876594"/>
          </a:xfrm>
          <a:noFill/>
        </p:spPr>
        <p:txBody>
          <a:bodyPr>
            <a:normAutofit lnSpcReduction="10000"/>
          </a:bodyPr>
          <a:lstStyle/>
          <a:p>
            <a:pPr marL="271463" indent="-271463" eaLnBrk="1" fontAlgn="auto" hangingPunct="1">
              <a:spcAft>
                <a:spcPts val="0"/>
              </a:spcAft>
              <a:defRPr/>
            </a:pPr>
            <a:r>
              <a:rPr lang="en-GB" dirty="0" smtClean="0"/>
              <a:t>A process whereby a teacher, group of students, or their institution,  </a:t>
            </a:r>
          </a:p>
          <a:p>
            <a:pPr marL="265113" indent="-265113" eaLnBrk="1" fontAlgn="auto" hangingPunct="1">
              <a:spcAft>
                <a:spcPts val="0"/>
              </a:spcAft>
              <a:defRPr/>
            </a:pPr>
            <a:r>
              <a:rPr lang="en-GB" dirty="0" smtClean="0"/>
              <a:t>find out, on the basis of their own perceptions, the overall quality of a programme, a particular course, or a teacher </a:t>
            </a:r>
          </a:p>
          <a:p>
            <a:pPr marL="265113" indent="-26511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generally part of a formative process aimed at improving standards.</a:t>
            </a:r>
            <a:br>
              <a:rPr lang="en-GB" dirty="0" smtClean="0"/>
            </a:br>
            <a:r>
              <a:rPr lang="en-GB" sz="2800" dirty="0" smtClean="0"/>
              <a:t> 				</a:t>
            </a:r>
            <a:r>
              <a:rPr lang="en-GB" sz="1700" dirty="0" smtClean="0"/>
              <a:t>heacademy.ac.uk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6216" y="1484784"/>
            <a:ext cx="2286016" cy="4012498"/>
          </a:xfrm>
        </p:spPr>
        <p:txBody>
          <a:bodyPr/>
          <a:lstStyle/>
          <a:p>
            <a:r>
              <a:rPr lang="en-GB" dirty="0" smtClean="0"/>
              <a:t>Who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Does what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Muddiest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Course Knowledge and Skills</a:t>
            </a:r>
          </a:p>
          <a:p>
            <a:r>
              <a:rPr lang="en-GB" dirty="0" smtClean="0"/>
              <a:t>Similar to One-Minute Paper but only ask students to describe what they didn't understand and what they think might help.</a:t>
            </a:r>
          </a:p>
          <a:p>
            <a:r>
              <a:rPr lang="en-GB" dirty="0" smtClean="0"/>
              <a:t>Same as One-Minute Paper. If many had the same problem, try another approach.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6309320"/>
            <a:ext cx="4051237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Haugen 1999 (from Angelo &amp; Cross 1993)</a:t>
            </a:r>
            <a:endParaRPr lang="en-GB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96900" indent="-514350"/>
            <a:r>
              <a:rPr lang="en-GB" dirty="0" smtClean="0"/>
              <a:t>How can you gather evidence</a:t>
            </a:r>
            <a:br>
              <a:rPr lang="en-GB" dirty="0" smtClean="0"/>
            </a:br>
            <a:r>
              <a:rPr lang="en-GB" sz="4000" dirty="0" smtClean="0"/>
              <a:t>And what counts as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Your own evidence:</a:t>
            </a:r>
          </a:p>
          <a:p>
            <a:r>
              <a:rPr lang="en-GB" dirty="0" smtClean="0"/>
              <a:t>Teaching diary: your record, responses, reflections, rationales, observation of students, informal notes (e.g. on </a:t>
            </a:r>
            <a:r>
              <a:rPr lang="en-GB" dirty="0" err="1" smtClean="0"/>
              <a:t>ppt</a:t>
            </a:r>
            <a:r>
              <a:rPr lang="en-GB" dirty="0" smtClean="0"/>
              <a:t> slides)</a:t>
            </a:r>
          </a:p>
          <a:p>
            <a:r>
              <a:rPr lang="en-GB" dirty="0" smtClean="0"/>
              <a:t>Video or audio taping</a:t>
            </a:r>
          </a:p>
          <a:p>
            <a:r>
              <a:rPr lang="en-GB" dirty="0" smtClean="0"/>
              <a:t>Checklist</a:t>
            </a:r>
          </a:p>
          <a:p>
            <a:r>
              <a:rPr lang="en-GB" dirty="0" smtClean="0"/>
              <a:t>Learning log</a:t>
            </a:r>
          </a:p>
          <a:p>
            <a:pPr lvl="1"/>
            <a:r>
              <a:rPr lang="en-GB" dirty="0" smtClean="0"/>
              <a:t>Goals and achievements (may be shared)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b="1" dirty="0" smtClean="0"/>
              <a:t>Teaching methods</a:t>
            </a:r>
          </a:p>
          <a:p>
            <a:r>
              <a:rPr lang="en-GB" sz="2800" dirty="0" smtClean="0"/>
              <a:t>Questionnaires</a:t>
            </a:r>
          </a:p>
          <a:p>
            <a:pPr lvl="1"/>
            <a:r>
              <a:rPr lang="en-GB" sz="2400" dirty="0" smtClean="0"/>
              <a:t>Standardised</a:t>
            </a:r>
          </a:p>
          <a:p>
            <a:pPr lvl="1"/>
            <a:r>
              <a:rPr lang="en-GB" sz="2400" dirty="0" smtClean="0"/>
              <a:t>Designed by you for specific purposes</a:t>
            </a:r>
          </a:p>
          <a:p>
            <a:pPr lvl="1"/>
            <a:r>
              <a:rPr lang="en-GB" sz="2400" dirty="0" smtClean="0"/>
              <a:t>Input from students</a:t>
            </a:r>
          </a:p>
          <a:p>
            <a:r>
              <a:rPr lang="en-GB" sz="2800" dirty="0" smtClean="0"/>
              <a:t>Focus groups</a:t>
            </a:r>
          </a:p>
          <a:p>
            <a:pPr lvl="1"/>
            <a:r>
              <a:rPr lang="en-GB" sz="2400" dirty="0" smtClean="0"/>
              <a:t>Run by neutral person</a:t>
            </a:r>
          </a:p>
          <a:p>
            <a:r>
              <a:rPr lang="en-GB" sz="2800" dirty="0" smtClean="0"/>
              <a:t>Staff- student liaison committees</a:t>
            </a:r>
          </a:p>
          <a:p>
            <a:r>
              <a:rPr lang="en-GB" sz="2800" dirty="0" smtClean="0"/>
              <a:t>Peer review</a:t>
            </a:r>
          </a:p>
          <a:p>
            <a:pPr lvl="1"/>
            <a:r>
              <a:rPr lang="en-GB" sz="2400" dirty="0" smtClean="0"/>
              <a:t>Peer observation; mentor; supervisor</a:t>
            </a:r>
            <a:endParaRPr lang="en-GB" sz="24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536914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Some 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49552"/>
          </a:xfrm>
        </p:spPr>
        <p:txBody>
          <a:bodyPr/>
          <a:lstStyle/>
          <a:p>
            <a:r>
              <a:rPr lang="en-GB" sz="2800" dirty="0" smtClean="0"/>
              <a:t>Evaluation is more than student feedback</a:t>
            </a:r>
          </a:p>
          <a:p>
            <a:pPr lvl="1"/>
            <a:r>
              <a:rPr lang="en-GB" sz="2000" dirty="0" smtClean="0"/>
              <a:t>But includes student feedback as a key source of evidence</a:t>
            </a:r>
          </a:p>
          <a:p>
            <a:pPr lvl="1"/>
            <a:r>
              <a:rPr lang="en-GB" sz="2000" dirty="0" smtClean="0"/>
              <a:t>Here student feedback means feedback </a:t>
            </a:r>
            <a:r>
              <a:rPr lang="en-GB" sz="2000" i="1" u="sng" dirty="0" smtClean="0"/>
              <a:t>from</a:t>
            </a:r>
            <a:r>
              <a:rPr lang="en-GB" sz="2000" dirty="0" smtClean="0"/>
              <a:t> students, about the programme, not feedback </a:t>
            </a:r>
            <a:r>
              <a:rPr lang="en-GB" sz="2000" i="1" u="sng" dirty="0" smtClean="0"/>
              <a:t>to</a:t>
            </a:r>
            <a:r>
              <a:rPr lang="en-GB" sz="2000" i="1" dirty="0" smtClean="0"/>
              <a:t> </a:t>
            </a:r>
            <a:r>
              <a:rPr lang="en-GB" sz="2000" dirty="0" smtClean="0"/>
              <a:t>students, about their work</a:t>
            </a:r>
          </a:p>
          <a:p>
            <a:r>
              <a:rPr lang="en-GB" sz="2800" dirty="0" smtClean="0"/>
              <a:t>USA uses assessment to mean evaluation (UK)</a:t>
            </a:r>
          </a:p>
          <a:p>
            <a:r>
              <a:rPr lang="en-GB" sz="2800" dirty="0" smtClean="0"/>
              <a:t>In general:</a:t>
            </a:r>
          </a:p>
          <a:p>
            <a:pPr lvl="1"/>
            <a:r>
              <a:rPr lang="en-GB" sz="2000" dirty="0" smtClean="0"/>
              <a:t>Module evaluation tends to focus on student feedback</a:t>
            </a:r>
          </a:p>
          <a:p>
            <a:pPr lvl="1"/>
            <a:r>
              <a:rPr lang="en-GB" sz="2000" dirty="0" smtClean="0"/>
              <a:t>Programme evaluation should have a wider more systematic approach</a:t>
            </a:r>
          </a:p>
          <a:p>
            <a:pPr lvl="1"/>
            <a:r>
              <a:rPr lang="en-GB" sz="2000" dirty="0" smtClean="0"/>
              <a:t>You need to consider both levels in the assignment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find out 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674818" cy="5256584"/>
          </a:xfrm>
        </p:spPr>
        <p:txBody>
          <a:bodyPr/>
          <a:lstStyle/>
          <a:p>
            <a:pPr>
              <a:buNone/>
            </a:pPr>
            <a:r>
              <a:rPr lang="en-GB" sz="2800" b="1" dirty="0" smtClean="0"/>
              <a:t>To find out about:</a:t>
            </a:r>
          </a:p>
          <a:p>
            <a:r>
              <a:rPr lang="en-GB" sz="2800" dirty="0" smtClean="0"/>
              <a:t>Student learning</a:t>
            </a:r>
          </a:p>
          <a:p>
            <a:r>
              <a:rPr lang="en-GB" sz="2800" dirty="0" smtClean="0"/>
              <a:t>Student difficulties</a:t>
            </a:r>
          </a:p>
          <a:p>
            <a:r>
              <a:rPr lang="en-GB" sz="2800" dirty="0" smtClean="0"/>
              <a:t>Your teaching</a:t>
            </a:r>
          </a:p>
          <a:p>
            <a:pPr lvl="1"/>
            <a:r>
              <a:rPr lang="en-GB" sz="2400" dirty="0" smtClean="0"/>
              <a:t>Strengths and weaknesses</a:t>
            </a:r>
          </a:p>
          <a:p>
            <a:pPr>
              <a:buNone/>
            </a:pPr>
            <a:r>
              <a:rPr lang="en-GB" sz="2800" b="1" dirty="0" smtClean="0"/>
              <a:t>To engage students in their learning experience</a:t>
            </a:r>
          </a:p>
          <a:p>
            <a:pPr>
              <a:buNone/>
            </a:pPr>
            <a:r>
              <a:rPr lang="en-GB" sz="2800" b="1" dirty="0" smtClean="0"/>
              <a:t>To provide evidence for:</a:t>
            </a:r>
          </a:p>
          <a:p>
            <a:r>
              <a:rPr lang="en-GB" sz="2800" dirty="0" smtClean="0"/>
              <a:t>Your professionalism</a:t>
            </a:r>
          </a:p>
          <a:p>
            <a:r>
              <a:rPr lang="en-GB" sz="2800" dirty="0" smtClean="0"/>
              <a:t>Quality control </a:t>
            </a:r>
          </a:p>
          <a:p>
            <a:pPr lvl="1"/>
            <a:r>
              <a:rPr lang="en-GB" sz="2400" dirty="0" smtClean="0"/>
              <a:t>Organisational requirement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6237312"/>
            <a:ext cx="2148345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Morss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&amp; Murray 2005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find out 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systems are there in your area for finding out about teaching, learning, student perceptions for your module</a:t>
            </a:r>
          </a:p>
          <a:p>
            <a:endParaRPr lang="en-GB" dirty="0" smtClean="0"/>
          </a:p>
          <a:p>
            <a:r>
              <a:rPr lang="en-GB" dirty="0" smtClean="0"/>
              <a:t>Articulating your own (departmental) practice and listening to what others do is one step toward the assignment's ‘critical comparison’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Evaluation: The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221560"/>
          </a:xfrm>
        </p:spPr>
        <p:txBody>
          <a:bodyPr/>
          <a:lstStyle/>
          <a:p>
            <a:r>
              <a:rPr lang="en-GB" dirty="0" smtClean="0"/>
              <a:t>Evaluation is more than student feedback</a:t>
            </a:r>
          </a:p>
          <a:p>
            <a:r>
              <a:rPr lang="en-GB" dirty="0" smtClean="0"/>
              <a:t>There are many sources of information</a:t>
            </a:r>
          </a:p>
          <a:p>
            <a:r>
              <a:rPr lang="en-GB" dirty="0" smtClean="0"/>
              <a:t>It can be thought of as a process</a:t>
            </a:r>
          </a:p>
          <a:p>
            <a:pPr lvl="1"/>
            <a:r>
              <a:rPr lang="en-GB" dirty="0" smtClean="0"/>
              <a:t>Circular</a:t>
            </a:r>
          </a:p>
          <a:p>
            <a:r>
              <a:rPr lang="en-GB" dirty="0" smtClean="0"/>
              <a:t>Usually driven by the institution</a:t>
            </a:r>
          </a:p>
          <a:p>
            <a:pPr lvl="1"/>
            <a:r>
              <a:rPr lang="en-GB" dirty="0" smtClean="0"/>
              <a:t>Often applied differently in different departments</a:t>
            </a:r>
          </a:p>
          <a:p>
            <a:pPr lvl="1"/>
            <a:r>
              <a:rPr lang="en-GB" dirty="0" smtClean="0"/>
              <a:t>Regularly applied to modules &amp; programmes as well as to individual lecturers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285728"/>
            <a:ext cx="5105400" cy="914400"/>
          </a:xfrm>
          <a:solidFill>
            <a:srgbClr val="FFFFFB"/>
          </a:solidFill>
          <a:ln>
            <a:solidFill>
              <a:schemeClr val="bg1"/>
            </a:solidFill>
          </a:ln>
        </p:spPr>
        <p:txBody>
          <a:bodyPr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>The evaluation cycle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4648200"/>
            <a:ext cx="2971800" cy="831850"/>
          </a:xfrm>
          <a:prstGeom prst="rect">
            <a:avLst/>
          </a:prstGeom>
          <a:solidFill>
            <a:srgbClr val="66FF66"/>
          </a:solidFill>
          <a:ln w="9525">
            <a:solidFill>
              <a:srgbClr val="4615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5 Agree action</a:t>
            </a:r>
          </a:p>
          <a:p>
            <a:r>
              <a:rPr lang="en-GB"/>
              <a:t>Notify students, staff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2743200"/>
            <a:ext cx="2895600" cy="831850"/>
          </a:xfrm>
          <a:prstGeom prst="rect">
            <a:avLst/>
          </a:prstGeom>
          <a:solidFill>
            <a:srgbClr val="66FF66"/>
          </a:solidFill>
          <a:ln w="9525">
            <a:solidFill>
              <a:srgbClr val="4615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6 Implement changes</a:t>
            </a:r>
          </a:p>
          <a:p>
            <a:r>
              <a:rPr lang="en-GB"/>
              <a:t>Report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629400" y="4800600"/>
            <a:ext cx="2133600" cy="831850"/>
          </a:xfrm>
          <a:prstGeom prst="rect">
            <a:avLst/>
          </a:prstGeom>
          <a:solidFill>
            <a:srgbClr val="66FF66"/>
          </a:solidFill>
          <a:ln w="9525">
            <a:solidFill>
              <a:srgbClr val="4615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3 Gather: </a:t>
            </a:r>
          </a:p>
          <a:p>
            <a:r>
              <a:rPr lang="en-GB"/>
              <a:t>Data, feedback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96000" y="2971800"/>
            <a:ext cx="2819400" cy="831850"/>
          </a:xfrm>
          <a:prstGeom prst="rect">
            <a:avLst/>
          </a:prstGeom>
          <a:solidFill>
            <a:srgbClr val="66FF66"/>
          </a:solidFill>
          <a:ln w="9525">
            <a:solidFill>
              <a:srgbClr val="4615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2 Devise: Strategy - method(s), timing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10000" y="5715000"/>
            <a:ext cx="1905000" cy="831850"/>
          </a:xfrm>
          <a:prstGeom prst="rect">
            <a:avLst/>
          </a:prstGeom>
          <a:solidFill>
            <a:srgbClr val="66FF66"/>
          </a:solidFill>
          <a:ln w="9525">
            <a:solidFill>
              <a:srgbClr val="4615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4 Analyse </a:t>
            </a:r>
          </a:p>
          <a:p>
            <a:r>
              <a:rPr lang="en-GB"/>
              <a:t>&amp; interpret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276600" y="1447800"/>
            <a:ext cx="2590800" cy="831850"/>
          </a:xfrm>
          <a:prstGeom prst="rect">
            <a:avLst/>
          </a:prstGeom>
          <a:solidFill>
            <a:srgbClr val="66FF66"/>
          </a:solidFill>
          <a:ln w="9525">
            <a:solidFill>
              <a:srgbClr val="4615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1 Decide: Reasons,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/>
              <a:t>purpose, level</a:t>
            </a:r>
          </a:p>
        </p:txBody>
      </p:sp>
      <p:sp>
        <p:nvSpPr>
          <p:cNvPr id="13321" name="AutoShape 16"/>
          <p:cNvSpPr>
            <a:spLocks noChangeArrowheads="1"/>
          </p:cNvSpPr>
          <p:nvPr/>
        </p:nvSpPr>
        <p:spPr bwMode="auto">
          <a:xfrm rot="7797620">
            <a:off x="6362700" y="2019300"/>
            <a:ext cx="381000" cy="609600"/>
          </a:xfrm>
          <a:prstGeom prst="upArrow">
            <a:avLst>
              <a:gd name="adj1" fmla="val 0"/>
              <a:gd name="adj2" fmla="val 779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AutoShape 20"/>
          <p:cNvSpPr>
            <a:spLocks noChangeArrowheads="1"/>
          </p:cNvSpPr>
          <p:nvPr/>
        </p:nvSpPr>
        <p:spPr bwMode="auto">
          <a:xfrm rot="3005552">
            <a:off x="2400300" y="1866900"/>
            <a:ext cx="381000" cy="609600"/>
          </a:xfrm>
          <a:prstGeom prst="upArrow">
            <a:avLst>
              <a:gd name="adj1" fmla="val 0"/>
              <a:gd name="adj2" fmla="val 779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23" name="AutoShape 21"/>
          <p:cNvSpPr>
            <a:spLocks noChangeArrowheads="1"/>
          </p:cNvSpPr>
          <p:nvPr/>
        </p:nvSpPr>
        <p:spPr bwMode="auto">
          <a:xfrm rot="-1223">
            <a:off x="1905000" y="3810000"/>
            <a:ext cx="381000" cy="609600"/>
          </a:xfrm>
          <a:prstGeom prst="upArrow">
            <a:avLst>
              <a:gd name="adj1" fmla="val 0"/>
              <a:gd name="adj2" fmla="val 779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AutoShape 22"/>
          <p:cNvSpPr>
            <a:spLocks noChangeArrowheads="1"/>
          </p:cNvSpPr>
          <p:nvPr/>
        </p:nvSpPr>
        <p:spPr bwMode="auto">
          <a:xfrm rot="-2968552">
            <a:off x="3009900" y="5676900"/>
            <a:ext cx="381000" cy="609600"/>
          </a:xfrm>
          <a:prstGeom prst="upArrow">
            <a:avLst>
              <a:gd name="adj1" fmla="val 0"/>
              <a:gd name="adj2" fmla="val 779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AutoShape 23"/>
          <p:cNvSpPr>
            <a:spLocks noChangeArrowheads="1"/>
          </p:cNvSpPr>
          <p:nvPr/>
        </p:nvSpPr>
        <p:spPr bwMode="auto">
          <a:xfrm rot="-10793670">
            <a:off x="6934200" y="3962400"/>
            <a:ext cx="381000" cy="609600"/>
          </a:xfrm>
          <a:prstGeom prst="upArrow">
            <a:avLst>
              <a:gd name="adj1" fmla="val 0"/>
              <a:gd name="adj2" fmla="val 779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AutoShape 24"/>
          <p:cNvSpPr>
            <a:spLocks noChangeArrowheads="1"/>
          </p:cNvSpPr>
          <p:nvPr/>
        </p:nvSpPr>
        <p:spPr bwMode="auto">
          <a:xfrm rot="-6907678">
            <a:off x="6057900" y="5676900"/>
            <a:ext cx="381000" cy="609600"/>
          </a:xfrm>
          <a:prstGeom prst="upArrow">
            <a:avLst>
              <a:gd name="adj1" fmla="val 0"/>
              <a:gd name="adj2" fmla="val 779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27" name="Text Box 25"/>
          <p:cNvSpPr txBox="1">
            <a:spLocks noChangeArrowheads="1"/>
          </p:cNvSpPr>
          <p:nvPr/>
        </p:nvSpPr>
        <p:spPr bwMode="auto">
          <a:xfrm>
            <a:off x="6934200" y="6461125"/>
            <a:ext cx="210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HEAcademy.ac.uk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14290"/>
            <a:ext cx="6286515" cy="857256"/>
          </a:xfrm>
          <a:solidFill>
            <a:srgbClr val="00FF00"/>
          </a:solidFill>
          <a:ln>
            <a:solidFill>
              <a:schemeClr val="bg1"/>
            </a:solidFill>
          </a:ln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chemeClr val="tx2">
                    <a:satMod val="130000"/>
                  </a:schemeClr>
                </a:solidFill>
              </a:rPr>
              <a:t>1  Purpose of Evaluation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71532" y="928670"/>
            <a:ext cx="8072468" cy="5286375"/>
          </a:xfrm>
          <a:noFill/>
        </p:spPr>
        <p:txBody>
          <a:bodyPr rtlCol="0">
            <a:normAutofit fontScale="62500" lnSpcReduction="2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b="1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sz="3800" b="1" dirty="0" smtClean="0"/>
              <a:t>Main purpose:</a:t>
            </a:r>
            <a:endParaRPr lang="en-GB" sz="3800" b="1" dirty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800" dirty="0">
                <a:solidFill>
                  <a:srgbClr val="292526"/>
                </a:solidFill>
                <a:cs typeface="Times New Roman" pitchFamily="18" charset="0"/>
              </a:rPr>
              <a:t>• </a:t>
            </a: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enhance students</a:t>
            </a:r>
            <a:r>
              <a:rPr lang="en-US" sz="3800" dirty="0">
                <a:solidFill>
                  <a:srgbClr val="292526"/>
                </a:solidFill>
                <a:cs typeface="Times New Roman" pitchFamily="18" charset="0"/>
              </a:rPr>
              <a:t>’ experience of learning </a:t>
            </a: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and teaching</a:t>
            </a:r>
            <a:endParaRPr lang="en-GB" sz="3800" dirty="0"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800" dirty="0">
                <a:solidFill>
                  <a:srgbClr val="292526"/>
                </a:solidFill>
                <a:cs typeface="Times New Roman" pitchFamily="18" charset="0"/>
              </a:rPr>
              <a:t>• </a:t>
            </a: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contribute </a:t>
            </a:r>
            <a:r>
              <a:rPr lang="en-US" sz="3800" dirty="0">
                <a:solidFill>
                  <a:srgbClr val="292526"/>
                </a:solidFill>
                <a:cs typeface="Times New Roman" pitchFamily="18" charset="0"/>
              </a:rPr>
              <a:t>to monitoring and review of quality </a:t>
            </a: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and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   standards</a:t>
            </a:r>
            <a:endParaRPr lang="en-US" sz="2900" dirty="0" smtClean="0">
              <a:solidFill>
                <a:srgbClr val="292526"/>
              </a:solidFill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800" b="1" dirty="0" smtClean="0"/>
              <a:t>Also contributes to: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 smtClean="0">
                <a:solidFill>
                  <a:srgbClr val="292526"/>
                </a:solidFill>
                <a:cs typeface="Times New Roman" pitchFamily="18" charset="0"/>
              </a:rPr>
              <a:t>• </a:t>
            </a: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effectiveness of course design and delivery</a:t>
            </a:r>
            <a:endParaRPr lang="en-GB" sz="3800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• dialogue with students</a:t>
            </a:r>
            <a:endParaRPr lang="en-GB" sz="3800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• students reflecting on their experiences</a:t>
            </a:r>
            <a:endParaRPr lang="en-GB" sz="3800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• </a:t>
            </a:r>
            <a:r>
              <a:rPr lang="en-US" sz="3800" dirty="0" smtClean="0">
                <a:solidFill>
                  <a:srgbClr val="292526"/>
                </a:solidFill>
                <a:cs typeface="Lucida Sans Unicode" pitchFamily="34" charset="0"/>
              </a:rPr>
              <a:t>enhancing</a:t>
            </a: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 the teaching and learning process</a:t>
            </a:r>
            <a:endParaRPr lang="en-GB" sz="3800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• identifying good practice</a:t>
            </a:r>
            <a:endParaRPr lang="en-GB" sz="3800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• measuring student satisfaction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800" dirty="0">
                <a:solidFill>
                  <a:srgbClr val="292526"/>
                </a:solidFill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292526"/>
                </a:solidFill>
                <a:cs typeface="Times New Roman" pitchFamily="18" charset="0"/>
              </a:rPr>
              <a:t>which can lead to marketing (recent development)</a:t>
            </a:r>
            <a:endParaRPr lang="en-US" sz="3800" dirty="0" smtClean="0">
              <a:solidFill>
                <a:srgbClr val="292526"/>
              </a:solidFill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800" dirty="0" smtClean="0">
                <a:cs typeface="Times New Roman" pitchFamily="18" charset="0"/>
              </a:rPr>
              <a:t> </a:t>
            </a:r>
            <a:r>
              <a:rPr lang="en-US" sz="3800" dirty="0" smtClean="0">
                <a:solidFill>
                  <a:srgbClr val="292526"/>
                </a:solidFill>
                <a:cs typeface="Times New Roman" pitchFamily="18" charset="0"/>
              </a:rPr>
              <a:t>• staff development</a:t>
            </a:r>
            <a:r>
              <a:rPr lang="en-GB" sz="3100" dirty="0" smtClean="0"/>
              <a:t>				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sz="2400" dirty="0" smtClean="0"/>
              <a:t>heacademy.ac.uk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5589240"/>
            <a:ext cx="403244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Question:</a:t>
            </a:r>
          </a:p>
          <a:p>
            <a:r>
              <a:rPr lang="en-GB" dirty="0" smtClean="0"/>
              <a:t>Which of these predominate in your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4105</TotalTime>
  <Words>1881</Words>
  <Application>Microsoft Office PowerPoint</Application>
  <PresentationFormat>On-screen Show (4:3)</PresentationFormat>
  <Paragraphs>346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Solstice</vt:lpstr>
      <vt:lpstr>Evaluation</vt:lpstr>
      <vt:lpstr>Learning outcome</vt:lpstr>
      <vt:lpstr>Definitions  Evaluation is:</vt:lpstr>
      <vt:lpstr>Some key points</vt:lpstr>
      <vt:lpstr>Why find out more</vt:lpstr>
      <vt:lpstr>Why find out more</vt:lpstr>
      <vt:lpstr>Evaluation: The system</vt:lpstr>
      <vt:lpstr>The evaluation cycle</vt:lpstr>
      <vt:lpstr>1  Purpose of Evaluation</vt:lpstr>
      <vt:lpstr>‘Level’ of the evaluation  - where is the focus?</vt:lpstr>
      <vt:lpstr>2  Devise the strategy Sources of information, and timing</vt:lpstr>
      <vt:lpstr>When to evaluate - timing</vt:lpstr>
      <vt:lpstr>3  Gather: How and what process?</vt:lpstr>
      <vt:lpstr>Questionnaires: rationale</vt:lpstr>
      <vt:lpstr>Questionnaires: design </vt:lpstr>
      <vt:lpstr>4  Analyse - interpret</vt:lpstr>
      <vt:lpstr>5  Agree action</vt:lpstr>
      <vt:lpstr>6  Implement the changes</vt:lpstr>
      <vt:lpstr>How can we get students to respond and take it seriously?</vt:lpstr>
      <vt:lpstr>Coming soon……..</vt:lpstr>
      <vt:lpstr>NSS Questions: areas &amp; e.gs.</vt:lpstr>
      <vt:lpstr>Possible additions to NSS</vt:lpstr>
      <vt:lpstr>Alternatives</vt:lpstr>
      <vt:lpstr>What other processes contribute to evaluation?</vt:lpstr>
      <vt:lpstr>Learning outcome</vt:lpstr>
      <vt:lpstr>Questions</vt:lpstr>
      <vt:lpstr>Resources</vt:lpstr>
      <vt:lpstr>Why find out more</vt:lpstr>
      <vt:lpstr>One-Minute Paper</vt:lpstr>
      <vt:lpstr>Muddiest Point</vt:lpstr>
      <vt:lpstr>How can you gather evidence And what counts as evidence</vt:lpstr>
      <vt:lpstr>Various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strivens</dc:creator>
  <cp:lastModifiedBy>Willis, Ian</cp:lastModifiedBy>
  <cp:revision>243</cp:revision>
  <cp:lastPrinted>2015-04-13T16:47:32Z</cp:lastPrinted>
  <dcterms:created xsi:type="dcterms:W3CDTF">2002-11-28T10:51:14Z</dcterms:created>
  <dcterms:modified xsi:type="dcterms:W3CDTF">2015-04-13T16:48:00Z</dcterms:modified>
</cp:coreProperties>
</file>