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7" r:id="rId1"/>
  </p:sldMasterIdLst>
  <p:notesMasterIdLst>
    <p:notesMasterId r:id="rId38"/>
  </p:notesMasterIdLst>
  <p:handoutMasterIdLst>
    <p:handoutMasterId r:id="rId39"/>
  </p:handoutMasterIdLst>
  <p:sldIdLst>
    <p:sldId id="256" r:id="rId2"/>
    <p:sldId id="281" r:id="rId3"/>
    <p:sldId id="283" r:id="rId4"/>
    <p:sldId id="258" r:id="rId5"/>
    <p:sldId id="285" r:id="rId6"/>
    <p:sldId id="263" r:id="rId7"/>
    <p:sldId id="267" r:id="rId8"/>
    <p:sldId id="308" r:id="rId9"/>
    <p:sldId id="311" r:id="rId10"/>
    <p:sldId id="323" r:id="rId11"/>
    <p:sldId id="324" r:id="rId12"/>
    <p:sldId id="325" r:id="rId13"/>
    <p:sldId id="326" r:id="rId14"/>
    <p:sldId id="327" r:id="rId15"/>
    <p:sldId id="328" r:id="rId16"/>
    <p:sldId id="329" r:id="rId17"/>
    <p:sldId id="330" r:id="rId18"/>
    <p:sldId id="331" r:id="rId19"/>
    <p:sldId id="332" r:id="rId20"/>
    <p:sldId id="333" r:id="rId21"/>
    <p:sldId id="336" r:id="rId22"/>
    <p:sldId id="335" r:id="rId23"/>
    <p:sldId id="334" r:id="rId24"/>
    <p:sldId id="277" r:id="rId25"/>
    <p:sldId id="289" r:id="rId26"/>
    <p:sldId id="276" r:id="rId27"/>
    <p:sldId id="339" r:id="rId28"/>
    <p:sldId id="307" r:id="rId29"/>
    <p:sldId id="304" r:id="rId30"/>
    <p:sldId id="295" r:id="rId31"/>
    <p:sldId id="296" r:id="rId32"/>
    <p:sldId id="309" r:id="rId33"/>
    <p:sldId id="272" r:id="rId34"/>
    <p:sldId id="273" r:id="rId35"/>
    <p:sldId id="337" r:id="rId36"/>
    <p:sldId id="338" r:id="rId37"/>
  </p:sldIdLst>
  <p:sldSz cx="9144000" cy="6858000" type="screen4x3"/>
  <p:notesSz cx="6797675" cy="9926638"/>
  <p:defaultTextStyle>
    <a:defPPr>
      <a:defRPr lang="en-GB"/>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FFFF"/>
    <a:srgbClr val="00FFFF"/>
    <a:srgbClr val="F8F8F8"/>
    <a:srgbClr val="FFFF66"/>
    <a:srgbClr val="FF3300"/>
    <a:srgbClr val="FF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308" autoAdjust="0"/>
    <p:restoredTop sz="67293" autoAdjust="0"/>
  </p:normalViewPr>
  <p:slideViewPr>
    <p:cSldViewPr>
      <p:cViewPr varScale="1">
        <p:scale>
          <a:sx n="71" d="100"/>
          <a:sy n="71" d="100"/>
        </p:scale>
        <p:origin x="-2028" y="-90"/>
      </p:cViewPr>
      <p:guideLst>
        <p:guide orient="horz" pos="2160"/>
        <p:guide pos="2880"/>
      </p:guideLst>
    </p:cSldViewPr>
  </p:slideViewPr>
  <p:notesTextViewPr>
    <p:cViewPr>
      <p:scale>
        <a:sx n="100" d="100"/>
        <a:sy n="100" d="100"/>
      </p:scale>
      <p:origin x="0" y="0"/>
    </p:cViewPr>
  </p:notesTextViewPr>
  <p:sorterViewPr>
    <p:cViewPr>
      <p:scale>
        <a:sx n="150" d="100"/>
        <a:sy n="150" d="100"/>
      </p:scale>
      <p:origin x="0" y="783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handoutMaster" Target="handoutMasters/handoutMaster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2578" name="Rectangle 2"/>
          <p:cNvSpPr>
            <a:spLocks noGrp="1" noChangeArrowheads="1"/>
          </p:cNvSpPr>
          <p:nvPr>
            <p:ph type="hdr" sz="quarter"/>
          </p:nvPr>
        </p:nvSpPr>
        <p:spPr bwMode="auto">
          <a:xfrm>
            <a:off x="0" y="0"/>
            <a:ext cx="2945137" cy="496411"/>
          </a:xfrm>
          <a:prstGeom prst="rect">
            <a:avLst/>
          </a:prstGeom>
          <a:noFill/>
          <a:ln w="9525">
            <a:noFill/>
            <a:miter lim="800000"/>
            <a:headEnd/>
            <a:tailEnd/>
          </a:ln>
          <a:effectLst/>
        </p:spPr>
        <p:txBody>
          <a:bodyPr vert="horz" wrap="square" lIns="91276" tIns="45639" rIns="91276" bIns="45639" numCol="1" anchor="t" anchorCtr="0" compatLnSpc="1">
            <a:prstTxWarp prst="textNoShape">
              <a:avLst/>
            </a:prstTxWarp>
          </a:bodyPr>
          <a:lstStyle>
            <a:lvl1pPr>
              <a:defRPr sz="1200"/>
            </a:lvl1pPr>
          </a:lstStyle>
          <a:p>
            <a:pPr>
              <a:defRPr/>
            </a:pPr>
            <a:endParaRPr lang="en-GB"/>
          </a:p>
        </p:txBody>
      </p:sp>
      <p:sp>
        <p:nvSpPr>
          <p:cNvPr id="152579" name="Rectangle 3"/>
          <p:cNvSpPr>
            <a:spLocks noGrp="1" noChangeArrowheads="1"/>
          </p:cNvSpPr>
          <p:nvPr>
            <p:ph type="dt" sz="quarter" idx="1"/>
          </p:nvPr>
        </p:nvSpPr>
        <p:spPr bwMode="auto">
          <a:xfrm>
            <a:off x="3850970" y="0"/>
            <a:ext cx="2945137" cy="496411"/>
          </a:xfrm>
          <a:prstGeom prst="rect">
            <a:avLst/>
          </a:prstGeom>
          <a:noFill/>
          <a:ln w="9525">
            <a:noFill/>
            <a:miter lim="800000"/>
            <a:headEnd/>
            <a:tailEnd/>
          </a:ln>
          <a:effectLst/>
        </p:spPr>
        <p:txBody>
          <a:bodyPr vert="horz" wrap="square" lIns="91276" tIns="45639" rIns="91276" bIns="45639" numCol="1" anchor="t" anchorCtr="0" compatLnSpc="1">
            <a:prstTxWarp prst="textNoShape">
              <a:avLst/>
            </a:prstTxWarp>
          </a:bodyPr>
          <a:lstStyle>
            <a:lvl1pPr algn="r">
              <a:defRPr sz="1200"/>
            </a:lvl1pPr>
          </a:lstStyle>
          <a:p>
            <a:pPr>
              <a:defRPr/>
            </a:pPr>
            <a:endParaRPr lang="en-GB"/>
          </a:p>
        </p:txBody>
      </p:sp>
      <p:sp>
        <p:nvSpPr>
          <p:cNvPr id="152580" name="Rectangle 4"/>
          <p:cNvSpPr>
            <a:spLocks noGrp="1" noChangeArrowheads="1"/>
          </p:cNvSpPr>
          <p:nvPr>
            <p:ph type="ftr" sz="quarter" idx="2"/>
          </p:nvPr>
        </p:nvSpPr>
        <p:spPr bwMode="auto">
          <a:xfrm>
            <a:off x="0" y="9428665"/>
            <a:ext cx="2945137" cy="496410"/>
          </a:xfrm>
          <a:prstGeom prst="rect">
            <a:avLst/>
          </a:prstGeom>
          <a:noFill/>
          <a:ln w="9525">
            <a:noFill/>
            <a:miter lim="800000"/>
            <a:headEnd/>
            <a:tailEnd/>
          </a:ln>
          <a:effectLst/>
        </p:spPr>
        <p:txBody>
          <a:bodyPr vert="horz" wrap="square" lIns="91276" tIns="45639" rIns="91276" bIns="45639" numCol="1" anchor="b" anchorCtr="0" compatLnSpc="1">
            <a:prstTxWarp prst="textNoShape">
              <a:avLst/>
            </a:prstTxWarp>
          </a:bodyPr>
          <a:lstStyle>
            <a:lvl1pPr>
              <a:defRPr sz="1200"/>
            </a:lvl1pPr>
          </a:lstStyle>
          <a:p>
            <a:pPr>
              <a:defRPr/>
            </a:pPr>
            <a:endParaRPr lang="en-GB"/>
          </a:p>
        </p:txBody>
      </p:sp>
      <p:sp>
        <p:nvSpPr>
          <p:cNvPr id="152581" name="Rectangle 5"/>
          <p:cNvSpPr>
            <a:spLocks noGrp="1" noChangeArrowheads="1"/>
          </p:cNvSpPr>
          <p:nvPr>
            <p:ph type="sldNum" sz="quarter" idx="3"/>
          </p:nvPr>
        </p:nvSpPr>
        <p:spPr bwMode="auto">
          <a:xfrm>
            <a:off x="3850970" y="9428665"/>
            <a:ext cx="2945137" cy="496410"/>
          </a:xfrm>
          <a:prstGeom prst="rect">
            <a:avLst/>
          </a:prstGeom>
          <a:noFill/>
          <a:ln w="9525">
            <a:noFill/>
            <a:miter lim="800000"/>
            <a:headEnd/>
            <a:tailEnd/>
          </a:ln>
          <a:effectLst/>
        </p:spPr>
        <p:txBody>
          <a:bodyPr vert="horz" wrap="square" lIns="91276" tIns="45639" rIns="91276" bIns="45639" numCol="1" anchor="b" anchorCtr="0" compatLnSpc="1">
            <a:prstTxWarp prst="textNoShape">
              <a:avLst/>
            </a:prstTxWarp>
          </a:bodyPr>
          <a:lstStyle>
            <a:lvl1pPr algn="r">
              <a:defRPr sz="1200"/>
            </a:lvl1pPr>
          </a:lstStyle>
          <a:p>
            <a:pPr>
              <a:defRPr/>
            </a:pPr>
            <a:fld id="{F87DBC1F-CFDF-469D-82D0-F9AF026431A3}" type="slidenum">
              <a:rPr lang="en-GB"/>
              <a:pPr>
                <a:defRPr/>
              </a:pPr>
              <a:t>‹#›</a:t>
            </a:fld>
            <a:endParaRPr lang="en-GB"/>
          </a:p>
        </p:txBody>
      </p:sp>
    </p:spTree>
    <p:extLst>
      <p:ext uri="{BB962C8B-B14F-4D97-AF65-F5344CB8AC3E}">
        <p14:creationId xmlns:p14="http://schemas.microsoft.com/office/powerpoint/2010/main" val="270603101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1074" name="Rectangle 2"/>
          <p:cNvSpPr>
            <a:spLocks noGrp="1" noChangeArrowheads="1"/>
          </p:cNvSpPr>
          <p:nvPr>
            <p:ph type="hdr" sz="quarter"/>
          </p:nvPr>
        </p:nvSpPr>
        <p:spPr bwMode="auto">
          <a:xfrm>
            <a:off x="0" y="0"/>
            <a:ext cx="2945137" cy="496411"/>
          </a:xfrm>
          <a:prstGeom prst="rect">
            <a:avLst/>
          </a:prstGeom>
          <a:noFill/>
          <a:ln w="9525">
            <a:noFill/>
            <a:miter lim="800000"/>
            <a:headEnd/>
            <a:tailEnd/>
          </a:ln>
          <a:effectLst/>
        </p:spPr>
        <p:txBody>
          <a:bodyPr vert="horz" wrap="square" lIns="91276" tIns="45639" rIns="91276" bIns="45639" numCol="1" anchor="t" anchorCtr="0" compatLnSpc="1">
            <a:prstTxWarp prst="textNoShape">
              <a:avLst/>
            </a:prstTxWarp>
          </a:bodyPr>
          <a:lstStyle>
            <a:lvl1pPr>
              <a:defRPr sz="1200"/>
            </a:lvl1pPr>
          </a:lstStyle>
          <a:p>
            <a:pPr>
              <a:defRPr/>
            </a:pPr>
            <a:endParaRPr lang="en-GB"/>
          </a:p>
        </p:txBody>
      </p:sp>
      <p:sp>
        <p:nvSpPr>
          <p:cNvPr id="131075" name="Rectangle 3"/>
          <p:cNvSpPr>
            <a:spLocks noGrp="1" noChangeArrowheads="1"/>
          </p:cNvSpPr>
          <p:nvPr>
            <p:ph type="dt" idx="1"/>
          </p:nvPr>
        </p:nvSpPr>
        <p:spPr bwMode="auto">
          <a:xfrm>
            <a:off x="3850970" y="0"/>
            <a:ext cx="2945137" cy="496411"/>
          </a:xfrm>
          <a:prstGeom prst="rect">
            <a:avLst/>
          </a:prstGeom>
          <a:noFill/>
          <a:ln w="9525">
            <a:noFill/>
            <a:miter lim="800000"/>
            <a:headEnd/>
            <a:tailEnd/>
          </a:ln>
          <a:effectLst/>
        </p:spPr>
        <p:txBody>
          <a:bodyPr vert="horz" wrap="square" lIns="91276" tIns="45639" rIns="91276" bIns="45639" numCol="1" anchor="t" anchorCtr="0" compatLnSpc="1">
            <a:prstTxWarp prst="textNoShape">
              <a:avLst/>
            </a:prstTxWarp>
          </a:bodyPr>
          <a:lstStyle>
            <a:lvl1pPr algn="r">
              <a:defRPr sz="1200"/>
            </a:lvl1pPr>
          </a:lstStyle>
          <a:p>
            <a:pPr>
              <a:defRPr/>
            </a:pPr>
            <a:endParaRPr lang="en-GB"/>
          </a:p>
        </p:txBody>
      </p:sp>
      <p:sp>
        <p:nvSpPr>
          <p:cNvPr id="27652" name="Rectangle 4"/>
          <p:cNvSpPr>
            <a:spLocks noGrp="1" noRot="1" noChangeAspect="1" noChangeArrowheads="1" noTextEdit="1"/>
          </p:cNvSpPr>
          <p:nvPr>
            <p:ph type="sldImg" idx="2"/>
          </p:nvPr>
        </p:nvSpPr>
        <p:spPr bwMode="auto">
          <a:xfrm>
            <a:off x="920750" y="746125"/>
            <a:ext cx="4957763" cy="3719513"/>
          </a:xfrm>
          <a:prstGeom prst="rect">
            <a:avLst/>
          </a:prstGeom>
          <a:noFill/>
          <a:ln w="9525">
            <a:solidFill>
              <a:srgbClr val="000000"/>
            </a:solidFill>
            <a:miter lim="800000"/>
            <a:headEnd/>
            <a:tailEnd/>
          </a:ln>
        </p:spPr>
      </p:sp>
      <p:sp>
        <p:nvSpPr>
          <p:cNvPr id="131077" name="Rectangle 5"/>
          <p:cNvSpPr>
            <a:spLocks noGrp="1" noChangeArrowheads="1"/>
          </p:cNvSpPr>
          <p:nvPr>
            <p:ph type="body" sz="quarter" idx="3"/>
          </p:nvPr>
        </p:nvSpPr>
        <p:spPr bwMode="auto">
          <a:xfrm>
            <a:off x="679768" y="4715117"/>
            <a:ext cx="5438140" cy="4466126"/>
          </a:xfrm>
          <a:prstGeom prst="rect">
            <a:avLst/>
          </a:prstGeom>
          <a:noFill/>
          <a:ln w="9525">
            <a:noFill/>
            <a:miter lim="800000"/>
            <a:headEnd/>
            <a:tailEnd/>
          </a:ln>
          <a:effectLst/>
        </p:spPr>
        <p:txBody>
          <a:bodyPr vert="horz" wrap="square" lIns="91276" tIns="45639" rIns="91276" bIns="45639"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131078" name="Rectangle 6"/>
          <p:cNvSpPr>
            <a:spLocks noGrp="1" noChangeArrowheads="1"/>
          </p:cNvSpPr>
          <p:nvPr>
            <p:ph type="ftr" sz="quarter" idx="4"/>
          </p:nvPr>
        </p:nvSpPr>
        <p:spPr bwMode="auto">
          <a:xfrm>
            <a:off x="0" y="9428665"/>
            <a:ext cx="2945137" cy="496410"/>
          </a:xfrm>
          <a:prstGeom prst="rect">
            <a:avLst/>
          </a:prstGeom>
          <a:noFill/>
          <a:ln w="9525">
            <a:noFill/>
            <a:miter lim="800000"/>
            <a:headEnd/>
            <a:tailEnd/>
          </a:ln>
          <a:effectLst/>
        </p:spPr>
        <p:txBody>
          <a:bodyPr vert="horz" wrap="square" lIns="91276" tIns="45639" rIns="91276" bIns="45639" numCol="1" anchor="b" anchorCtr="0" compatLnSpc="1">
            <a:prstTxWarp prst="textNoShape">
              <a:avLst/>
            </a:prstTxWarp>
          </a:bodyPr>
          <a:lstStyle>
            <a:lvl1pPr>
              <a:defRPr sz="1200"/>
            </a:lvl1pPr>
          </a:lstStyle>
          <a:p>
            <a:pPr>
              <a:defRPr/>
            </a:pPr>
            <a:endParaRPr lang="en-GB"/>
          </a:p>
        </p:txBody>
      </p:sp>
      <p:sp>
        <p:nvSpPr>
          <p:cNvPr id="131079" name="Rectangle 7"/>
          <p:cNvSpPr>
            <a:spLocks noGrp="1" noChangeArrowheads="1"/>
          </p:cNvSpPr>
          <p:nvPr>
            <p:ph type="sldNum" sz="quarter" idx="5"/>
          </p:nvPr>
        </p:nvSpPr>
        <p:spPr bwMode="auto">
          <a:xfrm>
            <a:off x="3850970" y="9428665"/>
            <a:ext cx="2945137" cy="496410"/>
          </a:xfrm>
          <a:prstGeom prst="rect">
            <a:avLst/>
          </a:prstGeom>
          <a:noFill/>
          <a:ln w="9525">
            <a:noFill/>
            <a:miter lim="800000"/>
            <a:headEnd/>
            <a:tailEnd/>
          </a:ln>
          <a:effectLst/>
        </p:spPr>
        <p:txBody>
          <a:bodyPr vert="horz" wrap="square" lIns="91276" tIns="45639" rIns="91276" bIns="45639" numCol="1" anchor="b" anchorCtr="0" compatLnSpc="1">
            <a:prstTxWarp prst="textNoShape">
              <a:avLst/>
            </a:prstTxWarp>
          </a:bodyPr>
          <a:lstStyle>
            <a:lvl1pPr algn="r">
              <a:defRPr sz="1200"/>
            </a:lvl1pPr>
          </a:lstStyle>
          <a:p>
            <a:pPr>
              <a:defRPr/>
            </a:pPr>
            <a:fld id="{62C69185-E6FC-437D-AA8B-F8929302481C}" type="slidenum">
              <a:rPr lang="en-GB"/>
              <a:pPr>
                <a:defRPr/>
              </a:pPr>
              <a:t>‹#›</a:t>
            </a:fld>
            <a:endParaRPr lang="en-GB"/>
          </a:p>
        </p:txBody>
      </p:sp>
    </p:spTree>
    <p:extLst>
      <p:ext uri="{BB962C8B-B14F-4D97-AF65-F5344CB8AC3E}">
        <p14:creationId xmlns:p14="http://schemas.microsoft.com/office/powerpoint/2010/main" val="287133002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62C69185-E6FC-437D-AA8B-F8929302481C}" type="slidenum">
              <a:rPr lang="en-GB" smtClean="0"/>
              <a:pPr>
                <a:defRPr/>
              </a:pPr>
              <a:t>1</a:t>
            </a:fld>
            <a:endParaRPr lang="en-GB"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a far reaching construct:</a:t>
            </a:r>
          </a:p>
          <a:p>
            <a:r>
              <a:rPr lang="en-GB" dirty="0" smtClean="0"/>
              <a:t>Gaining interest in UK; well used in USA and Australia</a:t>
            </a:r>
          </a:p>
          <a:p>
            <a:r>
              <a:rPr lang="en-GB" dirty="0" smtClean="0"/>
              <a:t>ACER = The Australian Council of Educational Research </a:t>
            </a:r>
          </a:p>
          <a:p>
            <a:r>
              <a:rPr lang="en-GB" sz="1200" b="0" i="0" u="none" strike="noStrike" kern="1200" baseline="0" dirty="0" smtClean="0">
                <a:solidFill>
                  <a:schemeClr val="tx1"/>
                </a:solidFill>
                <a:latin typeface="+mn-lt"/>
                <a:ea typeface="+mn-ea"/>
                <a:cs typeface="+mn-cs"/>
              </a:rPr>
              <a:t>2010 11: 167 </a:t>
            </a:r>
            <a:r>
              <a:rPr lang="en-GB" sz="1200" b="0" i="1" u="none" strike="noStrike" kern="1200" baseline="0" dirty="0" smtClean="0">
                <a:solidFill>
                  <a:schemeClr val="tx1"/>
                </a:solidFill>
                <a:latin typeface="+mn-lt"/>
                <a:ea typeface="+mn-ea"/>
                <a:cs typeface="+mn-cs"/>
              </a:rPr>
              <a:t>Active Learning in Higher Education </a:t>
            </a:r>
            <a:r>
              <a:rPr lang="en-GB" sz="1200" b="0" i="0" u="none" strike="noStrike" kern="1200" baseline="0" dirty="0" smtClean="0">
                <a:solidFill>
                  <a:schemeClr val="tx1"/>
                </a:solidFill>
                <a:latin typeface="+mn-lt"/>
                <a:ea typeface="+mn-ea"/>
                <a:cs typeface="+mn-cs"/>
              </a:rPr>
              <a:t>Nick Zepke and Linda Leach </a:t>
            </a:r>
            <a:r>
              <a:rPr lang="en-GB" sz="1200" b="1" i="0" u="none" strike="noStrike" kern="1200" baseline="0" dirty="0" smtClean="0">
                <a:solidFill>
                  <a:schemeClr val="tx1"/>
                </a:solidFill>
                <a:latin typeface="+mn-lt"/>
                <a:ea typeface="+mn-ea"/>
                <a:cs typeface="+mn-cs"/>
              </a:rPr>
              <a:t>Improving student engagement: Ten proposals for action </a:t>
            </a:r>
          </a:p>
          <a:p>
            <a:r>
              <a:rPr lang="en-GB" sz="1200" b="1" i="0" u="none" strike="noStrike" kern="1200" baseline="0" dirty="0" smtClean="0">
                <a:solidFill>
                  <a:schemeClr val="tx1"/>
                </a:solidFill>
                <a:latin typeface="+mn-lt"/>
                <a:ea typeface="+mn-ea"/>
                <a:cs typeface="+mn-cs"/>
              </a:rPr>
              <a:t>See Handout for full list of 10</a:t>
            </a:r>
          </a:p>
          <a:p>
            <a:r>
              <a:rPr lang="en-GB" sz="1200" b="1" i="0" u="none" strike="noStrike" kern="1200" baseline="0" dirty="0" smtClean="0">
                <a:solidFill>
                  <a:schemeClr val="tx1"/>
                </a:solidFill>
                <a:latin typeface="+mn-lt"/>
                <a:ea typeface="+mn-ea"/>
                <a:cs typeface="+mn-cs"/>
              </a:rPr>
              <a:t>Table 1. </a:t>
            </a:r>
            <a:r>
              <a:rPr lang="en-GB" sz="1200" b="0" i="0" u="none" strike="noStrike" kern="1200" baseline="0" dirty="0" smtClean="0">
                <a:solidFill>
                  <a:schemeClr val="tx1"/>
                </a:solidFill>
                <a:latin typeface="+mn-lt"/>
                <a:ea typeface="+mn-ea"/>
                <a:cs typeface="+mn-cs"/>
              </a:rPr>
              <a:t>A conceptual organizer for student engagement</a:t>
            </a:r>
          </a:p>
          <a:p>
            <a:r>
              <a:rPr lang="en-GB" sz="1200" b="0" i="0" u="none" strike="noStrike" kern="1200" baseline="0" dirty="0" smtClean="0">
                <a:solidFill>
                  <a:schemeClr val="tx1"/>
                </a:solidFill>
                <a:latin typeface="+mn-lt"/>
                <a:ea typeface="+mn-ea"/>
                <a:cs typeface="+mn-cs"/>
              </a:rPr>
              <a:t>Research perspectives	Proposals for action	</a:t>
            </a:r>
          </a:p>
          <a:p>
            <a:r>
              <a:rPr lang="en-GB" sz="1200" b="0" i="1" u="none" strike="noStrike" kern="1200" baseline="0" dirty="0" smtClean="0">
                <a:solidFill>
                  <a:schemeClr val="tx1"/>
                </a:solidFill>
                <a:latin typeface="+mn-lt"/>
                <a:ea typeface="+mn-ea"/>
                <a:cs typeface="+mn-cs"/>
              </a:rPr>
              <a:t>Motivation and agency</a:t>
            </a:r>
            <a:endParaRPr lang="en-GB" sz="1200" b="0" i="0" u="none" strike="noStrike" kern="1200" baseline="0" dirty="0" smtClean="0">
              <a:solidFill>
                <a:schemeClr val="tx1"/>
              </a:solidFill>
              <a:latin typeface="+mn-lt"/>
              <a:ea typeface="+mn-ea"/>
              <a:cs typeface="+mn-cs"/>
            </a:endParaRPr>
          </a:p>
          <a:p>
            <a:r>
              <a:rPr lang="en-GB" sz="1200" b="0" i="0" u="none" strike="noStrike" kern="1200" baseline="0" dirty="0" smtClean="0">
                <a:solidFill>
                  <a:schemeClr val="tx1"/>
                </a:solidFill>
                <a:latin typeface="+mn-lt"/>
                <a:ea typeface="+mn-ea"/>
                <a:cs typeface="+mn-cs"/>
              </a:rPr>
              <a:t>(Engaged students are intrinsically motivated and want to exercise their agency) 	</a:t>
            </a:r>
          </a:p>
          <a:p>
            <a:r>
              <a:rPr lang="en-GB" sz="1200" b="0" i="0" u="none" strike="noStrike" kern="1200" baseline="0" dirty="0" smtClean="0">
                <a:solidFill>
                  <a:schemeClr val="tx1"/>
                </a:solidFill>
                <a:latin typeface="+mn-lt"/>
                <a:ea typeface="+mn-ea"/>
                <a:cs typeface="+mn-cs"/>
              </a:rPr>
              <a:t>1. Enhance students’ self-belief </a:t>
            </a:r>
          </a:p>
          <a:p>
            <a:r>
              <a:rPr lang="en-GB" sz="1200" b="0" i="0" u="none" strike="noStrike" kern="1200" baseline="0" dirty="0" smtClean="0">
                <a:solidFill>
                  <a:schemeClr val="tx1"/>
                </a:solidFill>
                <a:latin typeface="+mn-lt"/>
                <a:ea typeface="+mn-ea"/>
                <a:cs typeface="+mn-cs"/>
              </a:rPr>
              <a:t>2. Enable students to work autonomously, enjoy learning relationships with others and feel they are competent to achieve their own objectives	</a:t>
            </a:r>
          </a:p>
          <a:p>
            <a:r>
              <a:rPr lang="en-GB" sz="1200" b="0" i="1" u="none" strike="noStrike" kern="1200" baseline="0" dirty="0" smtClean="0">
                <a:solidFill>
                  <a:schemeClr val="tx1"/>
                </a:solidFill>
                <a:latin typeface="+mn-lt"/>
                <a:ea typeface="+mn-ea"/>
                <a:cs typeface="+mn-cs"/>
              </a:rPr>
              <a:t>Transactional engagement</a:t>
            </a:r>
            <a:endParaRPr lang="en-GB" sz="1200" b="0" i="0" u="none" strike="noStrike" kern="1200" baseline="0" dirty="0" smtClean="0">
              <a:solidFill>
                <a:schemeClr val="tx1"/>
              </a:solidFill>
              <a:latin typeface="+mn-lt"/>
              <a:ea typeface="+mn-ea"/>
              <a:cs typeface="+mn-cs"/>
            </a:endParaRPr>
          </a:p>
          <a:p>
            <a:r>
              <a:rPr lang="en-GB" sz="1200" b="0" i="0" u="none" strike="noStrike" kern="1200" baseline="0" dirty="0" smtClean="0">
                <a:solidFill>
                  <a:schemeClr val="tx1"/>
                </a:solidFill>
                <a:latin typeface="+mn-lt"/>
                <a:ea typeface="+mn-ea"/>
                <a:cs typeface="+mn-cs"/>
              </a:rPr>
              <a:t>(Students and teachers engage with each other) 	</a:t>
            </a:r>
          </a:p>
          <a:p>
            <a:r>
              <a:rPr lang="en-GB" sz="1200" b="0" i="0" u="none" strike="noStrike" kern="1200" baseline="0" dirty="0" smtClean="0">
                <a:solidFill>
                  <a:schemeClr val="tx1"/>
                </a:solidFill>
                <a:latin typeface="+mn-lt"/>
                <a:ea typeface="+mn-ea"/>
                <a:cs typeface="+mn-cs"/>
              </a:rPr>
              <a:t>3. Recognize that teaching and teachers are central to engagement </a:t>
            </a:r>
          </a:p>
          <a:p>
            <a:r>
              <a:rPr lang="en-GB" sz="1200" b="0" i="0" u="none" strike="noStrike" kern="1200" baseline="0" dirty="0" smtClean="0">
                <a:solidFill>
                  <a:schemeClr val="tx1"/>
                </a:solidFill>
                <a:latin typeface="+mn-lt"/>
                <a:ea typeface="+mn-ea"/>
                <a:cs typeface="+mn-cs"/>
              </a:rPr>
              <a:t>4. Create learning that is active, collaborative and fosters learning relationships </a:t>
            </a:r>
          </a:p>
          <a:p>
            <a:r>
              <a:rPr lang="en-GB" sz="1200" b="0" i="0" u="none" strike="noStrike" kern="1200" baseline="0" dirty="0" smtClean="0">
                <a:solidFill>
                  <a:schemeClr val="tx1"/>
                </a:solidFill>
                <a:latin typeface="+mn-lt"/>
                <a:ea typeface="+mn-ea"/>
                <a:cs typeface="+mn-cs"/>
              </a:rPr>
              <a:t>5. Create educational experiences for students that are challenging, enriching and extend their academic abilities	</a:t>
            </a:r>
          </a:p>
          <a:p>
            <a:r>
              <a:rPr lang="en-GB" sz="1200" b="0" i="1" u="none" strike="noStrike" kern="1200" baseline="0" dirty="0" smtClean="0">
                <a:solidFill>
                  <a:schemeClr val="tx1"/>
                </a:solidFill>
                <a:latin typeface="+mn-lt"/>
                <a:ea typeface="+mn-ea"/>
                <a:cs typeface="+mn-cs"/>
              </a:rPr>
              <a:t>Institutional support</a:t>
            </a:r>
            <a:endParaRPr lang="en-GB" sz="1200" b="0" i="0" u="none" strike="noStrike" kern="1200" baseline="0" dirty="0" smtClean="0">
              <a:solidFill>
                <a:schemeClr val="tx1"/>
              </a:solidFill>
              <a:latin typeface="+mn-lt"/>
              <a:ea typeface="+mn-ea"/>
              <a:cs typeface="+mn-cs"/>
            </a:endParaRPr>
          </a:p>
          <a:p>
            <a:r>
              <a:rPr lang="en-GB" sz="1200" b="0" i="0" u="none" strike="noStrike" kern="1200" baseline="0" dirty="0" smtClean="0">
                <a:solidFill>
                  <a:schemeClr val="tx1"/>
                </a:solidFill>
                <a:latin typeface="+mn-lt"/>
                <a:ea typeface="+mn-ea"/>
                <a:cs typeface="+mn-cs"/>
              </a:rPr>
              <a:t>(Institutions provide an environment conducive to learning) 	</a:t>
            </a:r>
          </a:p>
          <a:p>
            <a:r>
              <a:rPr lang="en-GB" sz="1200" b="0" i="0" u="none" strike="noStrike" kern="1200" baseline="0" dirty="0" smtClean="0">
                <a:solidFill>
                  <a:schemeClr val="tx1"/>
                </a:solidFill>
                <a:latin typeface="+mn-lt"/>
                <a:ea typeface="+mn-ea"/>
                <a:cs typeface="+mn-cs"/>
              </a:rPr>
              <a:t>6. Ensure institutional cultures are welcoming to students from diverse backgrounds </a:t>
            </a:r>
          </a:p>
          <a:p>
            <a:r>
              <a:rPr lang="en-GB" sz="1200" b="0" i="0" u="none" strike="noStrike" kern="1200" baseline="0" dirty="0" smtClean="0">
                <a:solidFill>
                  <a:schemeClr val="tx1"/>
                </a:solidFill>
                <a:latin typeface="+mn-lt"/>
                <a:ea typeface="+mn-ea"/>
                <a:cs typeface="+mn-cs"/>
              </a:rPr>
              <a:t>7. Invest in a variety of support services </a:t>
            </a:r>
          </a:p>
          <a:p>
            <a:r>
              <a:rPr lang="en-GB" sz="1200" b="0" i="0" u="none" strike="noStrike" kern="1200" baseline="0" dirty="0" smtClean="0">
                <a:solidFill>
                  <a:schemeClr val="tx1"/>
                </a:solidFill>
                <a:latin typeface="+mn-lt"/>
                <a:ea typeface="+mn-ea"/>
                <a:cs typeface="+mn-cs"/>
              </a:rPr>
              <a:t>8. Adapt to changing student expectations	</a:t>
            </a:r>
          </a:p>
          <a:p>
            <a:r>
              <a:rPr lang="en-GB" sz="1200" b="0" i="1" u="none" strike="noStrike" kern="1200" baseline="0" dirty="0" smtClean="0">
                <a:solidFill>
                  <a:schemeClr val="tx1"/>
                </a:solidFill>
                <a:latin typeface="+mn-lt"/>
                <a:ea typeface="+mn-ea"/>
                <a:cs typeface="+mn-cs"/>
              </a:rPr>
              <a:t>Active citizenship</a:t>
            </a:r>
            <a:endParaRPr lang="en-GB" sz="1200" b="0" i="0" u="none" strike="noStrike" kern="1200" baseline="0" dirty="0" smtClean="0">
              <a:solidFill>
                <a:schemeClr val="tx1"/>
              </a:solidFill>
              <a:latin typeface="+mn-lt"/>
              <a:ea typeface="+mn-ea"/>
              <a:cs typeface="+mn-cs"/>
            </a:endParaRPr>
          </a:p>
          <a:p>
            <a:r>
              <a:rPr lang="en-GB" sz="1200" b="0" i="0" u="none" strike="noStrike" kern="1200" baseline="0" dirty="0" smtClean="0">
                <a:solidFill>
                  <a:schemeClr val="tx1"/>
                </a:solidFill>
                <a:latin typeface="+mn-lt"/>
                <a:ea typeface="+mn-ea"/>
                <a:cs typeface="+mn-cs"/>
              </a:rPr>
              <a:t>(Students and institutions work together to enable challenges to social beliefs and practices) 	9. Enable students to become active citizens</a:t>
            </a:r>
          </a:p>
          <a:p>
            <a:r>
              <a:rPr lang="en-GB" sz="1200" b="0" i="0" u="none" strike="noStrike" kern="1200" baseline="0" dirty="0" smtClean="0">
                <a:solidFill>
                  <a:schemeClr val="tx1"/>
                </a:solidFill>
                <a:latin typeface="+mn-lt"/>
                <a:ea typeface="+mn-ea"/>
                <a:cs typeface="+mn-cs"/>
              </a:rPr>
              <a:t>10. Enable students to develop their social and cultural capital 	</a:t>
            </a:r>
          </a:p>
          <a:p>
            <a:endParaRPr lang="en-GB" dirty="0"/>
          </a:p>
        </p:txBody>
      </p:sp>
      <p:sp>
        <p:nvSpPr>
          <p:cNvPr id="4" name="Slide Number Placeholder 3"/>
          <p:cNvSpPr>
            <a:spLocks noGrp="1"/>
          </p:cNvSpPr>
          <p:nvPr>
            <p:ph type="sldNum" sz="quarter" idx="10"/>
          </p:nvPr>
        </p:nvSpPr>
        <p:spPr/>
        <p:txBody>
          <a:bodyPr/>
          <a:lstStyle/>
          <a:p>
            <a:fld id="{5480F591-7E8B-4BD6-B67D-59AAA795E60C}" type="slidenum">
              <a:rPr lang="en-GB" smtClean="0"/>
              <a:t>21</a:t>
            </a:fld>
            <a:endParaRPr lang="en-GB"/>
          </a:p>
        </p:txBody>
      </p:sp>
    </p:spTree>
    <p:extLst>
      <p:ext uri="{BB962C8B-B14F-4D97-AF65-F5344CB8AC3E}">
        <p14:creationId xmlns:p14="http://schemas.microsoft.com/office/powerpoint/2010/main" val="204891761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p:spPr>
        <p:txBody>
          <a:bodyPr/>
          <a:lstStyle/>
          <a:p>
            <a:fld id="{5D88BE7A-C6C8-49C0-BA49-17CC686D25AE}" type="slidenum">
              <a:rPr lang="en-GB" smtClean="0"/>
              <a:pPr/>
              <a:t>24</a:t>
            </a:fld>
            <a:endParaRPr lang="en-GB" smtClean="0"/>
          </a:p>
        </p:txBody>
      </p:sp>
      <p:sp>
        <p:nvSpPr>
          <p:cNvPr id="33795" name="Rectangle 2"/>
          <p:cNvSpPr>
            <a:spLocks noGrp="1" noRot="1" noChangeAspect="1" noChangeArrowheads="1" noTextEdit="1"/>
          </p:cNvSpPr>
          <p:nvPr>
            <p:ph type="sldImg"/>
          </p:nvPr>
        </p:nvSpPr>
        <p:spPr>
          <a:ln/>
        </p:spPr>
      </p:sp>
      <p:sp>
        <p:nvSpPr>
          <p:cNvPr id="3379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p:spPr>
        <p:txBody>
          <a:bodyPr/>
          <a:lstStyle/>
          <a:p>
            <a:fld id="{70DEB1D5-DC6D-47F9-AB53-779CF0BCB3CB}" type="slidenum">
              <a:rPr lang="en-GB" smtClean="0"/>
              <a:pPr/>
              <a:t>26</a:t>
            </a:fld>
            <a:endParaRPr lang="en-GB" smtClean="0"/>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a:ln/>
        </p:spPr>
        <p:txBody>
          <a:bodyPr/>
          <a:lstStyle/>
          <a:p>
            <a:pPr eaLnBrk="1" hangingPunct="1"/>
            <a:r>
              <a:rPr lang="en-GB" smtClean="0"/>
              <a:t>Everyday language – useful tool to analyse own work</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In short, active learning requires students to do meaningful learning activities and think about</a:t>
            </a:r>
          </a:p>
          <a:p>
            <a:r>
              <a:rPr lang="en-GB" dirty="0" smtClean="0"/>
              <a:t>what they are doing .  While this definition could include traditional</a:t>
            </a:r>
          </a:p>
          <a:p>
            <a:r>
              <a:rPr lang="en-GB" dirty="0" smtClean="0"/>
              <a:t>activities such as homework,</a:t>
            </a:r>
            <a:endParaRPr lang="en-GB" dirty="0"/>
          </a:p>
        </p:txBody>
      </p:sp>
      <p:sp>
        <p:nvSpPr>
          <p:cNvPr id="4" name="Slide Number Placeholder 3"/>
          <p:cNvSpPr>
            <a:spLocks noGrp="1"/>
          </p:cNvSpPr>
          <p:nvPr>
            <p:ph type="sldNum" sz="quarter" idx="10"/>
          </p:nvPr>
        </p:nvSpPr>
        <p:spPr/>
        <p:txBody>
          <a:bodyPr/>
          <a:lstStyle/>
          <a:p>
            <a:pPr>
              <a:defRPr/>
            </a:pPr>
            <a:fld id="{62C69185-E6FC-437D-AA8B-F8929302481C}" type="slidenum">
              <a:rPr lang="en-GB" smtClean="0"/>
              <a:pPr>
                <a:defRPr/>
              </a:pPr>
              <a:t>27</a:t>
            </a:fld>
            <a:endParaRPr lang="en-GB"/>
          </a:p>
        </p:txBody>
      </p:sp>
    </p:spTree>
    <p:extLst>
      <p:ext uri="{BB962C8B-B14F-4D97-AF65-F5344CB8AC3E}">
        <p14:creationId xmlns:p14="http://schemas.microsoft.com/office/powerpoint/2010/main" val="351734513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err="1" smtClean="0"/>
              <a:t>Handout</a:t>
            </a:r>
            <a:r>
              <a:rPr lang="en-GB" dirty="0" smtClean="0"/>
              <a:t>!</a:t>
            </a:r>
            <a:endParaRPr lang="en-GB" dirty="0"/>
          </a:p>
        </p:txBody>
      </p:sp>
      <p:sp>
        <p:nvSpPr>
          <p:cNvPr id="4" name="Slide Number Placeholder 3"/>
          <p:cNvSpPr>
            <a:spLocks noGrp="1"/>
          </p:cNvSpPr>
          <p:nvPr>
            <p:ph type="sldNum" sz="quarter" idx="10"/>
          </p:nvPr>
        </p:nvSpPr>
        <p:spPr/>
        <p:txBody>
          <a:bodyPr/>
          <a:lstStyle/>
          <a:p>
            <a:pPr>
              <a:defRPr/>
            </a:pPr>
            <a:fld id="{62C69185-E6FC-437D-AA8B-F8929302481C}" type="slidenum">
              <a:rPr lang="en-GB" smtClean="0"/>
              <a:pPr>
                <a:defRPr/>
              </a:pPr>
              <a:t>28</a:t>
            </a:fld>
            <a:endParaRPr lang="en-GB"/>
          </a:p>
        </p:txBody>
      </p:sp>
    </p:spTree>
    <p:extLst>
      <p:ext uri="{BB962C8B-B14F-4D97-AF65-F5344CB8AC3E}">
        <p14:creationId xmlns:p14="http://schemas.microsoft.com/office/powerpoint/2010/main" val="119644268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62C69185-E6FC-437D-AA8B-F8929302481C}" type="slidenum">
              <a:rPr lang="en-GB" smtClean="0"/>
              <a:pPr>
                <a:defRPr/>
              </a:pPr>
              <a:t>32</a:t>
            </a:fld>
            <a:endParaRPr lang="en-GB"/>
          </a:p>
        </p:txBody>
      </p:sp>
    </p:spTree>
    <p:extLst>
      <p:ext uri="{BB962C8B-B14F-4D97-AF65-F5344CB8AC3E}">
        <p14:creationId xmlns:p14="http://schemas.microsoft.com/office/powerpoint/2010/main" val="415373321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62C69185-E6FC-437D-AA8B-F8929302481C}" type="slidenum">
              <a:rPr lang="en-GB" smtClean="0"/>
              <a:pPr>
                <a:defRPr/>
              </a:pPr>
              <a:t>33</a:t>
            </a:fld>
            <a:endParaRPr lang="en-GB"/>
          </a:p>
        </p:txBody>
      </p:sp>
    </p:spTree>
    <p:extLst>
      <p:ext uri="{BB962C8B-B14F-4D97-AF65-F5344CB8AC3E}">
        <p14:creationId xmlns:p14="http://schemas.microsoft.com/office/powerpoint/2010/main" val="95943728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a:ln/>
        </p:spPr>
      </p:sp>
      <p:sp>
        <p:nvSpPr>
          <p:cNvPr id="37891" name="Notes Placeholder 2"/>
          <p:cNvSpPr>
            <a:spLocks noGrp="1"/>
          </p:cNvSpPr>
          <p:nvPr>
            <p:ph type="body" idx="1"/>
          </p:nvPr>
        </p:nvSpPr>
        <p:spPr>
          <a:noFill/>
          <a:ln/>
        </p:spPr>
        <p:txBody>
          <a:bodyPr/>
          <a:lstStyle/>
          <a:p>
            <a:endParaRPr lang="en-US" dirty="0" smtClean="0"/>
          </a:p>
        </p:txBody>
      </p:sp>
      <p:sp>
        <p:nvSpPr>
          <p:cNvPr id="37892" name="Slide Number Placeholder 3"/>
          <p:cNvSpPr>
            <a:spLocks noGrp="1"/>
          </p:cNvSpPr>
          <p:nvPr>
            <p:ph type="sldNum" sz="quarter" idx="5"/>
          </p:nvPr>
        </p:nvSpPr>
        <p:spPr>
          <a:noFill/>
        </p:spPr>
        <p:txBody>
          <a:bodyPr/>
          <a:lstStyle/>
          <a:p>
            <a:fld id="{BD73EF08-1267-475F-8521-2B172C565722}" type="slidenum">
              <a:rPr lang="en-GB" smtClean="0"/>
              <a:pPr/>
              <a:t>34</a:t>
            </a:fld>
            <a:endParaRPr lang="en-GB"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0" i="0" u="none" strike="noStrike" kern="1200" baseline="0" dirty="0" smtClean="0">
                <a:solidFill>
                  <a:schemeClr val="tx1"/>
                </a:solidFill>
                <a:latin typeface="+mn-lt"/>
                <a:ea typeface="+mn-ea"/>
                <a:cs typeface="+mn-cs"/>
              </a:rPr>
              <a:t>2010 11: 169 </a:t>
            </a:r>
            <a:r>
              <a:rPr lang="en-GB" sz="1200" b="0" i="1" u="none" strike="noStrike" kern="1200" baseline="0" dirty="0" smtClean="0">
                <a:solidFill>
                  <a:schemeClr val="tx1"/>
                </a:solidFill>
                <a:latin typeface="+mn-lt"/>
                <a:ea typeface="+mn-ea"/>
                <a:cs typeface="+mn-cs"/>
              </a:rPr>
              <a:t>Active Learning in Higher Education </a:t>
            </a:r>
            <a:r>
              <a:rPr lang="en-GB" sz="1200" b="0" i="0" u="none" strike="noStrike" kern="1200" baseline="0" dirty="0" smtClean="0">
                <a:solidFill>
                  <a:schemeClr val="tx1"/>
                </a:solidFill>
                <a:latin typeface="+mn-lt"/>
                <a:ea typeface="+mn-ea"/>
                <a:cs typeface="+mn-cs"/>
              </a:rPr>
              <a:t>Nick Zepke and Linda Leach </a:t>
            </a:r>
            <a:r>
              <a:rPr lang="en-GB" sz="1200" b="1" i="0" u="none" strike="noStrike" kern="1200" baseline="0" dirty="0" smtClean="0">
                <a:solidFill>
                  <a:schemeClr val="tx1"/>
                </a:solidFill>
                <a:latin typeface="+mn-lt"/>
                <a:ea typeface="+mn-ea"/>
                <a:cs typeface="+mn-cs"/>
              </a:rPr>
              <a:t>Improving student engagement: Ten proposals for action </a:t>
            </a:r>
          </a:p>
          <a:p>
            <a:r>
              <a:rPr lang="en-GB" sz="1200" b="1" i="0" u="none" strike="noStrike" kern="1200" baseline="0" dirty="0" smtClean="0">
                <a:solidFill>
                  <a:schemeClr val="tx1"/>
                </a:solidFill>
                <a:latin typeface="+mn-lt"/>
                <a:ea typeface="+mn-ea"/>
                <a:cs typeface="+mn-cs"/>
              </a:rPr>
              <a:t>NB </a:t>
            </a:r>
            <a:r>
              <a:rPr lang="en-GB" sz="1200" b="0" i="1" u="none" strike="noStrike" kern="1200" baseline="0" dirty="0" smtClean="0">
                <a:solidFill>
                  <a:schemeClr val="tx1"/>
                </a:solidFill>
                <a:latin typeface="+mn-lt"/>
                <a:ea typeface="+mn-ea"/>
                <a:cs typeface="+mn-cs"/>
              </a:rPr>
              <a:t>4 Create learning that is active, collaborative and fosters learning relationships</a:t>
            </a:r>
            <a:endParaRPr lang="en-GB" sz="1200" b="1" i="0" u="none" strike="noStrike" kern="1200" baseline="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5480F591-7E8B-4BD6-B67D-59AAA795E60C}" type="slidenum">
              <a:rPr lang="en-GB" smtClean="0"/>
              <a:t>36</a:t>
            </a:fld>
            <a:endParaRPr lang="en-GB"/>
          </a:p>
        </p:txBody>
      </p:sp>
    </p:spTree>
    <p:extLst>
      <p:ext uri="{BB962C8B-B14F-4D97-AF65-F5344CB8AC3E}">
        <p14:creationId xmlns:p14="http://schemas.microsoft.com/office/powerpoint/2010/main" val="11818622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endParaRPr lang="en-GB" sz="1200" kern="1200" dirty="0" smtClean="0">
              <a:solidFill>
                <a:schemeClr val="tx1"/>
              </a:solidFill>
              <a:effectLst/>
              <a:latin typeface="Arial" pitchFamily="34" charset="0"/>
              <a:ea typeface="+mn-ea"/>
              <a:cs typeface="+mn-cs"/>
            </a:endParaRPr>
          </a:p>
        </p:txBody>
      </p:sp>
      <p:sp>
        <p:nvSpPr>
          <p:cNvPr id="4" name="Slide Number Placeholder 3"/>
          <p:cNvSpPr>
            <a:spLocks noGrp="1"/>
          </p:cNvSpPr>
          <p:nvPr>
            <p:ph type="sldNum" sz="quarter" idx="10"/>
          </p:nvPr>
        </p:nvSpPr>
        <p:spPr/>
        <p:txBody>
          <a:bodyPr/>
          <a:lstStyle/>
          <a:p>
            <a:pPr>
              <a:defRPr/>
            </a:pPr>
            <a:fld id="{62C69185-E6FC-437D-AA8B-F8929302481C}" type="slidenum">
              <a:rPr lang="en-GB" smtClean="0"/>
              <a:pPr>
                <a:defRPr/>
              </a:pPr>
              <a:t>3</a:t>
            </a:fld>
            <a:endParaRPr lang="en-GB" dirty="0"/>
          </a:p>
        </p:txBody>
      </p:sp>
    </p:spTree>
    <p:extLst>
      <p:ext uri="{BB962C8B-B14F-4D97-AF65-F5344CB8AC3E}">
        <p14:creationId xmlns:p14="http://schemas.microsoft.com/office/powerpoint/2010/main" val="261002629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p:spPr>
        <p:txBody>
          <a:bodyPr/>
          <a:lstStyle/>
          <a:p>
            <a:fld id="{B8661AD3-F285-42EF-AC95-9EDF60FED36F}" type="slidenum">
              <a:rPr lang="en-GB" smtClean="0"/>
              <a:pPr/>
              <a:t>4</a:t>
            </a:fld>
            <a:endParaRPr lang="en-GB" dirty="0" smtClean="0"/>
          </a:p>
        </p:txBody>
      </p:sp>
      <p:sp>
        <p:nvSpPr>
          <p:cNvPr id="28675" name="Rectangle 2"/>
          <p:cNvSpPr>
            <a:spLocks noGrp="1" noRot="1" noChangeAspect="1" noChangeArrowheads="1" noTextEdit="1"/>
          </p:cNvSpPr>
          <p:nvPr>
            <p:ph type="sldImg"/>
          </p:nvPr>
        </p:nvSpPr>
        <p:spPr>
          <a:ln/>
        </p:spPr>
      </p:sp>
      <p:sp>
        <p:nvSpPr>
          <p:cNvPr id="28676" name="Rectangle 3"/>
          <p:cNvSpPr>
            <a:spLocks noGrp="1" noChangeArrowheads="1"/>
          </p:cNvSpPr>
          <p:nvPr>
            <p:ph type="body" idx="1"/>
          </p:nvPr>
        </p:nvSpPr>
        <p:spPr>
          <a:noFill/>
          <a:ln/>
        </p:spPr>
        <p:txBody>
          <a:bodyPr/>
          <a:lstStyle/>
          <a:p>
            <a:pPr eaLnBrk="1" hangingPunct="1"/>
            <a:r>
              <a:rPr lang="en-GB" dirty="0" smtClean="0"/>
              <a:t>Note emphasis on behaviour in first definition</a:t>
            </a:r>
          </a:p>
          <a:p>
            <a:pPr eaLnBrk="1" hangingPunct="1"/>
            <a:endParaRPr lang="en-GB" dirty="0" smtClean="0"/>
          </a:p>
          <a:p>
            <a:pPr marL="0" marR="0" indent="0" algn="l" defTabSz="914400" rtl="0" eaLnBrk="0" fontAlgn="base" latinLnBrk="0" hangingPunct="0">
              <a:lnSpc>
                <a:spcPct val="100000"/>
              </a:lnSpc>
              <a:spcBef>
                <a:spcPct val="30000"/>
              </a:spcBef>
              <a:spcAft>
                <a:spcPct val="0"/>
              </a:spcAft>
              <a:buClrTx/>
              <a:buSzTx/>
              <a:buFontTx/>
              <a:buNone/>
              <a:tabLst/>
              <a:defRPr/>
            </a:pPr>
            <a:r>
              <a:rPr lang="en-GB" sz="1200" kern="1200" dirty="0" smtClean="0">
                <a:solidFill>
                  <a:schemeClr val="tx1"/>
                </a:solidFill>
                <a:effectLst/>
                <a:latin typeface="Arial" pitchFamily="34" charset="0"/>
                <a:ea typeface="+mn-ea"/>
                <a:cs typeface="+mn-cs"/>
              </a:rPr>
              <a:t>a complex process, involving“…internal and socially constructed processes mediated by affect and motivation (</a:t>
            </a:r>
            <a:r>
              <a:rPr lang="en-GB" sz="1200" kern="1200" dirty="0" err="1" smtClean="0">
                <a:solidFill>
                  <a:schemeClr val="tx1"/>
                </a:solidFill>
                <a:effectLst/>
                <a:latin typeface="Arial" pitchFamily="34" charset="0"/>
                <a:ea typeface="+mn-ea"/>
                <a:cs typeface="+mn-cs"/>
              </a:rPr>
              <a:t>McAlpine</a:t>
            </a:r>
            <a:r>
              <a:rPr lang="en-GB" sz="1200" kern="1200" dirty="0" smtClean="0">
                <a:solidFill>
                  <a:schemeClr val="tx1"/>
                </a:solidFill>
                <a:effectLst/>
                <a:latin typeface="Arial" pitchFamily="34" charset="0"/>
                <a:ea typeface="+mn-ea"/>
                <a:cs typeface="+mn-cs"/>
              </a:rPr>
              <a:t>, 2004 p119)</a:t>
            </a:r>
            <a:endParaRPr lang="en-GB" dirty="0" smtClean="0"/>
          </a:p>
          <a:p>
            <a:pPr marL="0" marR="0" indent="0" algn="l" defTabSz="914400" rtl="0" eaLnBrk="0" fontAlgn="base" latinLnBrk="0" hangingPunct="0">
              <a:lnSpc>
                <a:spcPct val="100000"/>
              </a:lnSpc>
              <a:spcBef>
                <a:spcPct val="30000"/>
              </a:spcBef>
              <a:spcAft>
                <a:spcPct val="0"/>
              </a:spcAft>
              <a:buClrTx/>
              <a:buSzTx/>
              <a:buFontTx/>
              <a:buNone/>
              <a:tabLst/>
              <a:defRPr/>
            </a:pPr>
            <a:r>
              <a:rPr lang="en-GB" sz="1200" kern="1200" dirty="0" err="1" smtClean="0">
                <a:solidFill>
                  <a:schemeClr val="tx1"/>
                </a:solidFill>
                <a:effectLst/>
                <a:latin typeface="Arial" pitchFamily="34" charset="0"/>
                <a:ea typeface="+mn-ea"/>
                <a:cs typeface="+mn-cs"/>
              </a:rPr>
              <a:t>McAlpine</a:t>
            </a:r>
            <a:r>
              <a:rPr lang="en-GB" sz="1200" kern="1200" dirty="0" smtClean="0">
                <a:solidFill>
                  <a:schemeClr val="tx1"/>
                </a:solidFill>
                <a:effectLst/>
                <a:latin typeface="Arial" pitchFamily="34" charset="0"/>
                <a:ea typeface="+mn-ea"/>
                <a:cs typeface="+mn-cs"/>
              </a:rPr>
              <a:t>, L. (2004) Designing learning as well as teaching: A research based model for instruction that emphasizes learner practice. </a:t>
            </a:r>
            <a:r>
              <a:rPr lang="en-GB" sz="1200" i="1" kern="1200" dirty="0" smtClean="0">
                <a:solidFill>
                  <a:schemeClr val="tx1"/>
                </a:solidFill>
                <a:effectLst/>
                <a:latin typeface="Arial" pitchFamily="34" charset="0"/>
                <a:ea typeface="+mn-ea"/>
                <a:cs typeface="+mn-cs"/>
              </a:rPr>
              <a:t>Active Learning in Higher Education</a:t>
            </a:r>
            <a:r>
              <a:rPr lang="en-GB" sz="1200" kern="1200" dirty="0" smtClean="0">
                <a:solidFill>
                  <a:schemeClr val="tx1"/>
                </a:solidFill>
                <a:effectLst/>
                <a:latin typeface="Arial" pitchFamily="34" charset="0"/>
                <a:ea typeface="+mn-ea"/>
                <a:cs typeface="+mn-cs"/>
              </a:rPr>
              <a:t>. </a:t>
            </a:r>
            <a:r>
              <a:rPr lang="en-GB" sz="1200" kern="1200" dirty="0" err="1" smtClean="0">
                <a:solidFill>
                  <a:schemeClr val="tx1"/>
                </a:solidFill>
                <a:effectLst/>
                <a:latin typeface="Arial" pitchFamily="34" charset="0"/>
                <a:ea typeface="+mn-ea"/>
                <a:cs typeface="+mn-cs"/>
              </a:rPr>
              <a:t>Vol</a:t>
            </a:r>
            <a:r>
              <a:rPr lang="en-GB" sz="1200" kern="1200" dirty="0" smtClean="0">
                <a:solidFill>
                  <a:schemeClr val="tx1"/>
                </a:solidFill>
                <a:effectLst/>
                <a:latin typeface="Arial" pitchFamily="34" charset="0"/>
                <a:ea typeface="+mn-ea"/>
                <a:cs typeface="+mn-cs"/>
              </a:rPr>
              <a:t> 5 (2), p119-134</a:t>
            </a:r>
          </a:p>
          <a:p>
            <a:pPr marL="0" marR="0" indent="0" algn="l" defTabSz="914400" rtl="0" eaLnBrk="0" fontAlgn="base" latinLnBrk="0" hangingPunct="0">
              <a:lnSpc>
                <a:spcPct val="100000"/>
              </a:lnSpc>
              <a:spcBef>
                <a:spcPct val="30000"/>
              </a:spcBef>
              <a:spcAft>
                <a:spcPct val="0"/>
              </a:spcAft>
              <a:buClrTx/>
              <a:buSzTx/>
              <a:buFontTx/>
              <a:buNone/>
              <a:tabLst/>
              <a:defRPr/>
            </a:pPr>
            <a:endParaRPr lang="en-GB" sz="1200" kern="1200" dirty="0" smtClean="0">
              <a:solidFill>
                <a:schemeClr val="tx1"/>
              </a:solidFill>
              <a:effectLst/>
              <a:latin typeface="Arial" pitchFamily="34" charset="0"/>
              <a:ea typeface="+mn-ea"/>
              <a:cs typeface="+mn-cs"/>
            </a:endParaRPr>
          </a:p>
          <a:p>
            <a:pPr marL="0" marR="0" indent="0" algn="l" defTabSz="914400" rtl="0" eaLnBrk="0" fontAlgn="base" latinLnBrk="0" hangingPunct="0">
              <a:lnSpc>
                <a:spcPct val="100000"/>
              </a:lnSpc>
              <a:spcBef>
                <a:spcPct val="30000"/>
              </a:spcBef>
              <a:spcAft>
                <a:spcPct val="0"/>
              </a:spcAft>
              <a:buClrTx/>
              <a:buSzTx/>
              <a:buFontTx/>
              <a:buNone/>
              <a:tabLst/>
              <a:defRPr/>
            </a:pPr>
            <a:r>
              <a:rPr lang="en-GB" sz="1200" kern="1200" dirty="0" smtClean="0">
                <a:solidFill>
                  <a:schemeClr val="tx1"/>
                </a:solidFill>
                <a:effectLst/>
                <a:latin typeface="Arial" pitchFamily="34" charset="0"/>
                <a:ea typeface="+mn-ea"/>
                <a:cs typeface="+mn-cs"/>
              </a:rPr>
              <a:t>“learning is not what you do to the students, learning is what the students do themselves” (Bates et al, 2010)</a:t>
            </a:r>
          </a:p>
          <a:p>
            <a:pPr marL="0" marR="0" indent="0" algn="l" defTabSz="914400" rtl="0" eaLnBrk="0" fontAlgn="base" latinLnBrk="0" hangingPunct="0">
              <a:lnSpc>
                <a:spcPct val="100000"/>
              </a:lnSpc>
              <a:spcBef>
                <a:spcPct val="30000"/>
              </a:spcBef>
              <a:spcAft>
                <a:spcPct val="0"/>
              </a:spcAft>
              <a:buClrTx/>
              <a:buSzTx/>
              <a:buFontTx/>
              <a:buNone/>
              <a:tabLst/>
              <a:defRPr/>
            </a:pPr>
            <a:r>
              <a:rPr lang="en-GB" sz="1200" kern="1200" dirty="0" smtClean="0">
                <a:solidFill>
                  <a:schemeClr val="tx1"/>
                </a:solidFill>
                <a:effectLst/>
                <a:latin typeface="Arial" pitchFamily="34" charset="0"/>
                <a:ea typeface="+mn-ea"/>
                <a:cs typeface="+mn-cs"/>
              </a:rPr>
              <a:t>I. Bates, D. Baume and S. </a:t>
            </a:r>
            <a:r>
              <a:rPr lang="en-GB" sz="1200" kern="1200" dirty="0" err="1" smtClean="0">
                <a:solidFill>
                  <a:schemeClr val="tx1"/>
                </a:solidFill>
                <a:effectLst/>
                <a:latin typeface="Arial" pitchFamily="34" charset="0"/>
                <a:ea typeface="+mn-ea"/>
                <a:cs typeface="+mn-cs"/>
              </a:rPr>
              <a:t>Assinder</a:t>
            </a:r>
            <a:r>
              <a:rPr lang="en-GB" sz="1200" kern="1200" smtClean="0">
                <a:solidFill>
                  <a:schemeClr val="tx1"/>
                </a:solidFill>
                <a:effectLst/>
                <a:latin typeface="Arial" pitchFamily="34" charset="0"/>
                <a:ea typeface="+mn-ea"/>
                <a:cs typeface="+mn-cs"/>
              </a:rPr>
              <a:t> (2010) Focusing on student learning to guide the use of staff time </a:t>
            </a:r>
            <a:r>
              <a:rPr lang="en-GB" sz="1200" i="1" kern="1200" smtClean="0">
                <a:solidFill>
                  <a:schemeClr val="tx1"/>
                </a:solidFill>
                <a:effectLst/>
                <a:latin typeface="Arial" pitchFamily="34" charset="0"/>
                <a:ea typeface="+mn-ea"/>
                <a:cs typeface="+mn-cs"/>
              </a:rPr>
              <a:t>Innovations in Education and Teaching International</a:t>
            </a:r>
            <a:r>
              <a:rPr lang="en-GB" sz="1200" kern="1200" smtClean="0">
                <a:solidFill>
                  <a:schemeClr val="tx1"/>
                </a:solidFill>
                <a:effectLst/>
                <a:latin typeface="Arial" pitchFamily="34" charset="0"/>
                <a:ea typeface="+mn-ea"/>
                <a:cs typeface="+mn-cs"/>
              </a:rPr>
              <a:t> </a:t>
            </a:r>
            <a:r>
              <a:rPr lang="en-GB" sz="1200" b="1" kern="1200" smtClean="0">
                <a:solidFill>
                  <a:schemeClr val="tx1"/>
                </a:solidFill>
                <a:effectLst/>
                <a:latin typeface="Arial" pitchFamily="34" charset="0"/>
                <a:ea typeface="+mn-ea"/>
                <a:cs typeface="+mn-cs"/>
              </a:rPr>
              <a:t>47</a:t>
            </a:r>
            <a:r>
              <a:rPr lang="en-GB" sz="1200" kern="1200" smtClean="0">
                <a:solidFill>
                  <a:schemeClr val="tx1"/>
                </a:solidFill>
                <a:effectLst/>
                <a:latin typeface="Arial" pitchFamily="34" charset="0"/>
                <a:ea typeface="+mn-ea"/>
                <a:cs typeface="+mn-cs"/>
              </a:rPr>
              <a:t>:357–367 </a:t>
            </a:r>
          </a:p>
          <a:p>
            <a:pPr eaLnBrk="1" hangingPunct="1"/>
            <a:endParaRPr lang="en-GB" dirty="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a:ln/>
        </p:spPr>
      </p:sp>
      <p:sp>
        <p:nvSpPr>
          <p:cNvPr id="29699" name="Notes Placeholder 2"/>
          <p:cNvSpPr>
            <a:spLocks noGrp="1"/>
          </p:cNvSpPr>
          <p:nvPr>
            <p:ph type="body" idx="1"/>
          </p:nvPr>
        </p:nvSpPr>
        <p:spPr>
          <a:noFill/>
          <a:ln/>
        </p:spPr>
        <p:txBody>
          <a:bodyPr/>
          <a:lstStyle/>
          <a:p>
            <a:pPr defTabSz="901144"/>
            <a:r>
              <a:rPr lang="en-GB" dirty="0" smtClean="0"/>
              <a:t>As Paul Ramsden comments, we can see immediately that conceptions 4 and 5 in are qualitatively different from the first three. Conceptions 1 to 3 imply a less complex view of learning. Learning is something external to the learner. It may even be something that just happens or is done to you by teachers (as in conception 1). In a way learning becomes a bit like shopping. People go out and buy knowledge - it becomes their possession. The last two conceptions look to the 'internal' or personal aspect of learning. Learning is seen as something that you do in order to understand the real world.</a:t>
            </a:r>
          </a:p>
          <a:p>
            <a:pPr defTabSz="901144"/>
            <a:r>
              <a:rPr lang="en-GB" dirty="0" smtClean="0"/>
              <a:t>http://www.infed.org/biblio/b-learn.htm</a:t>
            </a:r>
          </a:p>
          <a:p>
            <a:pPr defTabSz="901144"/>
            <a:endParaRPr lang="en-GB" dirty="0" smtClean="0"/>
          </a:p>
          <a:p>
            <a:pPr defTabSz="901144"/>
            <a:endParaRPr lang="en-GB" dirty="0" smtClean="0"/>
          </a:p>
        </p:txBody>
      </p:sp>
      <p:sp>
        <p:nvSpPr>
          <p:cNvPr id="29700" name="Slide Number Placeholder 3"/>
          <p:cNvSpPr>
            <a:spLocks noGrp="1"/>
          </p:cNvSpPr>
          <p:nvPr>
            <p:ph type="sldNum" sz="quarter" idx="5"/>
          </p:nvPr>
        </p:nvSpPr>
        <p:spPr>
          <a:noFill/>
        </p:spPr>
        <p:txBody>
          <a:bodyPr/>
          <a:lstStyle/>
          <a:p>
            <a:fld id="{4477BF99-FC53-4B96-ACE2-77C6CAC770F7}" type="slidenum">
              <a:rPr lang="en-GB" smtClean="0"/>
              <a:pPr/>
              <a:t>5</a:t>
            </a:fld>
            <a:endParaRPr lang="en-GB"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CB3A91E-C7E3-4718-BA1C-1AA9A00A76A4}" type="slidenum">
              <a:rPr lang="en-GB"/>
              <a:pPr/>
              <a:t>8</a:t>
            </a:fld>
            <a:endParaRPr lang="en-GB"/>
          </a:p>
        </p:txBody>
      </p:sp>
      <p:sp>
        <p:nvSpPr>
          <p:cNvPr id="16386" name="Rectangle 2"/>
          <p:cNvSpPr>
            <a:spLocks noGrp="1" noRot="1" noChangeAspect="1" noChangeArrowheads="1" noTextEdit="1"/>
          </p:cNvSpPr>
          <p:nvPr>
            <p:ph type="sldImg"/>
          </p:nvPr>
        </p:nvSpPr>
        <p:spPr>
          <a:ln/>
        </p:spPr>
      </p:sp>
      <p:sp>
        <p:nvSpPr>
          <p:cNvPr id="1638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p:spPr>
        <p:txBody>
          <a:bodyPr/>
          <a:lstStyle/>
          <a:p>
            <a:fld id="{FABBF46B-88B0-42EB-9BC7-578AAA35E81A}" type="slidenum">
              <a:rPr lang="en-GB" smtClean="0"/>
              <a:pPr/>
              <a:t>13</a:t>
            </a:fld>
            <a:endParaRPr lang="en-GB" smtClean="0"/>
          </a:p>
        </p:txBody>
      </p:sp>
      <p:sp>
        <p:nvSpPr>
          <p:cNvPr id="30723" name="Rectangle 2"/>
          <p:cNvSpPr>
            <a:spLocks noGrp="1" noRot="1" noChangeAspect="1" noChangeArrowheads="1" noTextEdit="1"/>
          </p:cNvSpPr>
          <p:nvPr>
            <p:ph type="sldImg"/>
          </p:nvPr>
        </p:nvSpPr>
        <p:spPr>
          <a:ln/>
        </p:spPr>
      </p:sp>
      <p:sp>
        <p:nvSpPr>
          <p:cNvPr id="30724" name="Rectangle 3"/>
          <p:cNvSpPr>
            <a:spLocks noGrp="1" noChangeArrowheads="1"/>
          </p:cNvSpPr>
          <p:nvPr>
            <p:ph type="body" idx="1"/>
          </p:nvPr>
        </p:nvSpPr>
        <p:spPr>
          <a:xfrm>
            <a:off x="907404" y="4715117"/>
            <a:ext cx="4982868" cy="4466126"/>
          </a:xfrm>
          <a:noFill/>
          <a:ln/>
        </p:spPr>
        <p:txBody>
          <a:bodyPr/>
          <a:lstStyle/>
          <a:p>
            <a:pPr eaLnBrk="1" hangingPunct="1"/>
            <a:r>
              <a:rPr lang="en-GB" dirty="0" smtClean="0"/>
              <a:t>Gibbs </a:t>
            </a:r>
          </a:p>
          <a:p>
            <a:pPr eaLnBrk="1" hangingPunct="1"/>
            <a:r>
              <a:rPr lang="en-GB" dirty="0" smtClean="0"/>
              <a:t>Kember, Leung</a:t>
            </a:r>
          </a:p>
          <a:p>
            <a:pPr eaLnBrk="1" hangingPunct="1"/>
            <a:r>
              <a:rPr lang="en-GB" dirty="0" smtClean="0"/>
              <a:t>Biggs</a:t>
            </a:r>
          </a:p>
          <a:p>
            <a:pPr eaLnBrk="1" hangingPunct="1"/>
            <a:endParaRPr lang="en-GB" dirty="0" smtClean="0"/>
          </a:p>
          <a:p>
            <a:pPr eaLnBrk="1" hangingPunct="1"/>
            <a:endParaRPr lang="en-GB" dirty="0" smtClean="0"/>
          </a:p>
          <a:p>
            <a:pPr eaLnBrk="1" hangingPunct="1"/>
            <a:r>
              <a:rPr lang="en-GB" dirty="0" smtClean="0"/>
              <a:t>NB definitely times for strategic learning</a:t>
            </a:r>
          </a:p>
          <a:p>
            <a:pPr eaLnBrk="1" hangingPunct="1"/>
            <a:endParaRPr lang="en-GB" dirty="0" smtClean="0"/>
          </a:p>
          <a:p>
            <a:endParaRPr lang="en-GB" dirty="0"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p:spPr>
        <p:txBody>
          <a:bodyPr/>
          <a:lstStyle/>
          <a:p>
            <a:fld id="{C2BB920A-10EE-42C2-B284-6BEB2A097938}" type="slidenum">
              <a:rPr lang="en-GB" smtClean="0"/>
              <a:pPr/>
              <a:t>17</a:t>
            </a:fld>
            <a:endParaRPr lang="en-GB" smtClean="0"/>
          </a:p>
        </p:txBody>
      </p:sp>
      <p:sp>
        <p:nvSpPr>
          <p:cNvPr id="31747" name="Rectangle 2"/>
          <p:cNvSpPr>
            <a:spLocks noGrp="1" noRot="1" noChangeAspect="1" noChangeArrowheads="1" noTextEdit="1"/>
          </p:cNvSpPr>
          <p:nvPr>
            <p:ph type="sldImg"/>
          </p:nvPr>
        </p:nvSpPr>
        <p:spPr>
          <a:ln/>
        </p:spPr>
      </p:sp>
      <p:sp>
        <p:nvSpPr>
          <p:cNvPr id="31748" name="Rectangle 3"/>
          <p:cNvSpPr>
            <a:spLocks noGrp="1" noChangeArrowheads="1"/>
          </p:cNvSpPr>
          <p:nvPr>
            <p:ph type="body" idx="1"/>
          </p:nvPr>
        </p:nvSpPr>
        <p:spPr>
          <a:noFill/>
          <a:ln/>
        </p:spPr>
        <p:txBody>
          <a:bodyPr/>
          <a:lstStyle/>
          <a:p>
            <a:pPr eaLnBrk="1" hangingPunct="1"/>
            <a:r>
              <a:rPr lang="en-GB" smtClean="0"/>
              <a:t>Gibbs</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0" i="0" u="none" strike="noStrike" kern="1200" baseline="0" dirty="0" smtClean="0">
                <a:solidFill>
                  <a:schemeClr val="tx1"/>
                </a:solidFill>
                <a:latin typeface="Arial" pitchFamily="34" charset="0"/>
                <a:ea typeface="+mn-ea"/>
                <a:cs typeface="+mn-cs"/>
              </a:rPr>
              <a:t>Oxford English Dictionary (in Case 2008) definition of alienation:</a:t>
            </a:r>
          </a:p>
          <a:p>
            <a:r>
              <a:rPr lang="en-GB" sz="1200" b="0" i="0" u="none" strike="noStrike" kern="1200" baseline="0" dirty="0" smtClean="0">
                <a:solidFill>
                  <a:schemeClr val="tx1"/>
                </a:solidFill>
                <a:latin typeface="Arial" pitchFamily="34" charset="0"/>
                <a:ea typeface="+mn-ea"/>
                <a:cs typeface="+mn-cs"/>
              </a:rPr>
              <a:t>‘‘the state or experience of being isolated from a group or an activity to which one should belong or in which one</a:t>
            </a:r>
          </a:p>
          <a:p>
            <a:r>
              <a:rPr lang="en-GB" sz="1200" b="0" i="0" u="none" strike="noStrike" kern="1200" baseline="0" dirty="0" smtClean="0">
                <a:solidFill>
                  <a:schemeClr val="tx1"/>
                </a:solidFill>
                <a:latin typeface="Arial" pitchFamily="34" charset="0"/>
                <a:ea typeface="+mn-ea"/>
                <a:cs typeface="+mn-cs"/>
              </a:rPr>
              <a:t>should be involved’’.</a:t>
            </a:r>
          </a:p>
          <a:p>
            <a:endParaRPr lang="en-GB" sz="1200" b="0" i="0" u="none" strike="noStrike" kern="1200" baseline="0" dirty="0" smtClean="0">
              <a:solidFill>
                <a:schemeClr val="tx1"/>
              </a:solidFill>
              <a:latin typeface="Arial" pitchFamily="34" charset="0"/>
              <a:ea typeface="+mn-ea"/>
              <a:cs typeface="+mn-cs"/>
            </a:endParaRPr>
          </a:p>
          <a:p>
            <a:r>
              <a:rPr lang="en-GB" sz="1200" b="0" i="0" u="none" strike="noStrike" kern="1200" baseline="0" dirty="0" smtClean="0">
                <a:solidFill>
                  <a:schemeClr val="tx1"/>
                </a:solidFill>
                <a:latin typeface="Arial" pitchFamily="34" charset="0"/>
                <a:ea typeface="+mn-ea"/>
                <a:cs typeface="+mn-cs"/>
              </a:rPr>
              <a:t>NB MO’B WP Study</a:t>
            </a:r>
            <a:endParaRPr lang="en-GB" dirty="0"/>
          </a:p>
        </p:txBody>
      </p:sp>
      <p:sp>
        <p:nvSpPr>
          <p:cNvPr id="4" name="Slide Number Placeholder 3"/>
          <p:cNvSpPr>
            <a:spLocks noGrp="1"/>
          </p:cNvSpPr>
          <p:nvPr>
            <p:ph type="sldNum" sz="quarter" idx="10"/>
          </p:nvPr>
        </p:nvSpPr>
        <p:spPr/>
        <p:txBody>
          <a:bodyPr/>
          <a:lstStyle/>
          <a:p>
            <a:pPr>
              <a:defRPr/>
            </a:pPr>
            <a:fld id="{62C69185-E6FC-437D-AA8B-F8929302481C}" type="slidenum">
              <a:rPr lang="en-GB" smtClean="0"/>
              <a:pPr>
                <a:defRPr/>
              </a:pPr>
              <a:t>19</a:t>
            </a:fld>
            <a:endParaRPr lang="en-GB"/>
          </a:p>
        </p:txBody>
      </p:sp>
    </p:spTree>
    <p:extLst>
      <p:ext uri="{BB962C8B-B14F-4D97-AF65-F5344CB8AC3E}">
        <p14:creationId xmlns:p14="http://schemas.microsoft.com/office/powerpoint/2010/main" val="70264054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0" i="0" u="none" strike="noStrike" kern="1200" baseline="0" dirty="0" smtClean="0">
                <a:solidFill>
                  <a:schemeClr val="tx1"/>
                </a:solidFill>
                <a:latin typeface="Arial" pitchFamily="34" charset="0"/>
                <a:ea typeface="+mn-ea"/>
                <a:cs typeface="+mn-cs"/>
              </a:rPr>
              <a:t>Student Engagement and Student Learning: Testing the Linkages 2006</a:t>
            </a:r>
          </a:p>
          <a:p>
            <a:r>
              <a:rPr lang="en-GB" sz="1200" b="0" i="0" u="none" strike="noStrike" kern="1200" baseline="0" dirty="0" smtClean="0">
                <a:solidFill>
                  <a:schemeClr val="tx1"/>
                </a:solidFill>
                <a:latin typeface="Arial" pitchFamily="34" charset="0"/>
                <a:ea typeface="+mn-ea"/>
                <a:cs typeface="+mn-cs"/>
              </a:rPr>
              <a:t>Robert M. Carini, George D. </a:t>
            </a:r>
            <a:r>
              <a:rPr lang="en-GB" sz="1200" b="0" i="0" u="none" strike="noStrike" kern="1200" baseline="0" dirty="0" err="1" smtClean="0">
                <a:solidFill>
                  <a:schemeClr val="tx1"/>
                </a:solidFill>
                <a:latin typeface="Arial" pitchFamily="34" charset="0"/>
                <a:ea typeface="+mn-ea"/>
                <a:cs typeface="+mn-cs"/>
              </a:rPr>
              <a:t>Kuh</a:t>
            </a:r>
            <a:r>
              <a:rPr lang="en-GB" sz="1200" b="0" i="0" u="none" strike="noStrike" kern="1200" baseline="0" dirty="0" smtClean="0">
                <a:solidFill>
                  <a:schemeClr val="tx1"/>
                </a:solidFill>
                <a:latin typeface="Arial" pitchFamily="34" charset="0"/>
                <a:ea typeface="+mn-ea"/>
                <a:cs typeface="+mn-cs"/>
              </a:rPr>
              <a:t>, and Stephen P. Klein</a:t>
            </a:r>
            <a:endParaRPr lang="en-GB" dirty="0"/>
          </a:p>
        </p:txBody>
      </p:sp>
      <p:sp>
        <p:nvSpPr>
          <p:cNvPr id="4" name="Slide Number Placeholder 3"/>
          <p:cNvSpPr>
            <a:spLocks noGrp="1"/>
          </p:cNvSpPr>
          <p:nvPr>
            <p:ph type="sldNum" sz="quarter" idx="10"/>
          </p:nvPr>
        </p:nvSpPr>
        <p:spPr/>
        <p:txBody>
          <a:bodyPr/>
          <a:lstStyle/>
          <a:p>
            <a:pPr>
              <a:defRPr/>
            </a:pPr>
            <a:fld id="{62C69185-E6FC-437D-AA8B-F8929302481C}" type="slidenum">
              <a:rPr lang="en-GB" smtClean="0"/>
              <a:pPr>
                <a:defRPr/>
              </a:pPr>
              <a:t>20</a:t>
            </a:fld>
            <a:endParaRPr lang="en-GB"/>
          </a:p>
        </p:txBody>
      </p:sp>
    </p:spTree>
    <p:extLst>
      <p:ext uri="{BB962C8B-B14F-4D97-AF65-F5344CB8AC3E}">
        <p14:creationId xmlns:p14="http://schemas.microsoft.com/office/powerpoint/2010/main" val="25544636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b="1">
                <a:solidFill>
                  <a:schemeClr val="tx2"/>
                </a:solidFill>
              </a:defRPr>
            </a:lvl1pPr>
          </a:lstStyle>
          <a:p>
            <a:r>
              <a:rPr lang="en-US" dirty="0" smtClean="0"/>
              <a:t>Click to edit Master title style</a:t>
            </a:r>
            <a:endParaRPr lang="en-GB"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pPr>
              <a:defRPr/>
            </a:pPr>
            <a:endParaRPr lang="en-GB"/>
          </a:p>
        </p:txBody>
      </p:sp>
      <p:sp>
        <p:nvSpPr>
          <p:cNvPr id="5" name="Footer Placeholder 4"/>
          <p:cNvSpPr>
            <a:spLocks noGrp="1"/>
          </p:cNvSpPr>
          <p:nvPr>
            <p:ph type="ftr" sz="quarter" idx="11"/>
          </p:nvPr>
        </p:nvSpPr>
        <p:spPr/>
        <p:txBody>
          <a:bodyPr/>
          <a:lstStyle/>
          <a:p>
            <a:pPr>
              <a:defRPr/>
            </a:pPr>
            <a:endParaRPr lang="en-GB"/>
          </a:p>
        </p:txBody>
      </p:sp>
      <p:sp>
        <p:nvSpPr>
          <p:cNvPr id="6" name="Slide Number Placeholder 5"/>
          <p:cNvSpPr>
            <a:spLocks noGrp="1"/>
          </p:cNvSpPr>
          <p:nvPr>
            <p:ph type="sldNum" sz="quarter" idx="12"/>
          </p:nvPr>
        </p:nvSpPr>
        <p:spPr/>
        <p:txBody>
          <a:bodyPr/>
          <a:lstStyle/>
          <a:p>
            <a:pPr>
              <a:defRPr/>
            </a:pPr>
            <a:fld id="{74B93ADB-6694-444F-AA04-3DFBD90DBB02}" type="slidenum">
              <a:rPr lang="en-GB" smtClean="0"/>
              <a:pPr>
                <a:defRPr/>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pPr>
              <a:defRPr/>
            </a:pPr>
            <a:endParaRPr lang="en-GB"/>
          </a:p>
        </p:txBody>
      </p:sp>
      <p:sp>
        <p:nvSpPr>
          <p:cNvPr id="5" name="Footer Placeholder 4"/>
          <p:cNvSpPr>
            <a:spLocks noGrp="1"/>
          </p:cNvSpPr>
          <p:nvPr>
            <p:ph type="ftr" sz="quarter" idx="11"/>
          </p:nvPr>
        </p:nvSpPr>
        <p:spPr/>
        <p:txBody>
          <a:bodyPr/>
          <a:lstStyle/>
          <a:p>
            <a:pPr>
              <a:defRPr/>
            </a:pPr>
            <a:endParaRPr lang="en-GB"/>
          </a:p>
        </p:txBody>
      </p:sp>
      <p:sp>
        <p:nvSpPr>
          <p:cNvPr id="6" name="Slide Number Placeholder 5"/>
          <p:cNvSpPr>
            <a:spLocks noGrp="1"/>
          </p:cNvSpPr>
          <p:nvPr>
            <p:ph type="sldNum" sz="quarter" idx="12"/>
          </p:nvPr>
        </p:nvSpPr>
        <p:spPr/>
        <p:txBody>
          <a:bodyPr/>
          <a:lstStyle/>
          <a:p>
            <a:pPr>
              <a:defRPr/>
            </a:pPr>
            <a:fld id="{07950533-9B3F-41BD-946B-EF8E783583C7}" type="slidenum">
              <a:rPr lang="en-GB" smtClean="0"/>
              <a:pPr>
                <a:defRPr/>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pPr>
              <a:defRPr/>
            </a:pPr>
            <a:endParaRPr lang="en-GB"/>
          </a:p>
        </p:txBody>
      </p:sp>
      <p:sp>
        <p:nvSpPr>
          <p:cNvPr id="5" name="Footer Placeholder 4"/>
          <p:cNvSpPr>
            <a:spLocks noGrp="1"/>
          </p:cNvSpPr>
          <p:nvPr>
            <p:ph type="ftr" sz="quarter" idx="11"/>
          </p:nvPr>
        </p:nvSpPr>
        <p:spPr/>
        <p:txBody>
          <a:bodyPr/>
          <a:lstStyle/>
          <a:p>
            <a:pPr>
              <a:defRPr/>
            </a:pPr>
            <a:endParaRPr lang="en-GB"/>
          </a:p>
        </p:txBody>
      </p:sp>
      <p:sp>
        <p:nvSpPr>
          <p:cNvPr id="6" name="Slide Number Placeholder 5"/>
          <p:cNvSpPr>
            <a:spLocks noGrp="1"/>
          </p:cNvSpPr>
          <p:nvPr>
            <p:ph type="sldNum" sz="quarter" idx="12"/>
          </p:nvPr>
        </p:nvSpPr>
        <p:spPr/>
        <p:txBody>
          <a:bodyPr/>
          <a:lstStyle/>
          <a:p>
            <a:pPr>
              <a:defRPr/>
            </a:pPr>
            <a:fld id="{60792AB7-5968-4937-A124-DC7E5933A034}" type="slidenum">
              <a:rPr lang="en-GB" smtClean="0"/>
              <a:pPr>
                <a:defRPr/>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solidFill>
                  <a:schemeClr val="tx2"/>
                </a:solidFill>
              </a:defRPr>
            </a:lvl1pPr>
          </a:lstStyle>
          <a:p>
            <a:r>
              <a:rPr lang="en-US" dirty="0" smtClean="0"/>
              <a:t>Click to edit Master title style</a:t>
            </a:r>
            <a:endParaRPr lang="en-GB"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pPr>
              <a:defRPr/>
            </a:pPr>
            <a:endParaRPr lang="en-GB"/>
          </a:p>
        </p:txBody>
      </p:sp>
      <p:sp>
        <p:nvSpPr>
          <p:cNvPr id="5" name="Footer Placeholder 4"/>
          <p:cNvSpPr>
            <a:spLocks noGrp="1"/>
          </p:cNvSpPr>
          <p:nvPr>
            <p:ph type="ftr" sz="quarter" idx="11"/>
          </p:nvPr>
        </p:nvSpPr>
        <p:spPr/>
        <p:txBody>
          <a:bodyPr/>
          <a:lstStyle/>
          <a:p>
            <a:pPr>
              <a:defRPr/>
            </a:pPr>
            <a:endParaRPr lang="en-GB"/>
          </a:p>
        </p:txBody>
      </p:sp>
      <p:sp>
        <p:nvSpPr>
          <p:cNvPr id="6" name="Slide Number Placeholder 5"/>
          <p:cNvSpPr>
            <a:spLocks noGrp="1"/>
          </p:cNvSpPr>
          <p:nvPr>
            <p:ph type="sldNum" sz="quarter" idx="12"/>
          </p:nvPr>
        </p:nvSpPr>
        <p:spPr/>
        <p:txBody>
          <a:bodyPr/>
          <a:lstStyle/>
          <a:p>
            <a:pPr>
              <a:defRPr/>
            </a:pPr>
            <a:fld id="{B19750BB-449B-4103-87D3-D2C2839C6DFE}" type="slidenum">
              <a:rPr lang="en-GB" smtClean="0"/>
              <a:pPr>
                <a:defRPr/>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endParaRPr lang="en-GB"/>
          </a:p>
        </p:txBody>
      </p:sp>
      <p:sp>
        <p:nvSpPr>
          <p:cNvPr id="5" name="Footer Placeholder 4"/>
          <p:cNvSpPr>
            <a:spLocks noGrp="1"/>
          </p:cNvSpPr>
          <p:nvPr>
            <p:ph type="ftr" sz="quarter" idx="11"/>
          </p:nvPr>
        </p:nvSpPr>
        <p:spPr/>
        <p:txBody>
          <a:bodyPr/>
          <a:lstStyle/>
          <a:p>
            <a:pPr>
              <a:defRPr/>
            </a:pPr>
            <a:endParaRPr lang="en-GB"/>
          </a:p>
        </p:txBody>
      </p:sp>
      <p:sp>
        <p:nvSpPr>
          <p:cNvPr id="6" name="Slide Number Placeholder 5"/>
          <p:cNvSpPr>
            <a:spLocks noGrp="1"/>
          </p:cNvSpPr>
          <p:nvPr>
            <p:ph type="sldNum" sz="quarter" idx="12"/>
          </p:nvPr>
        </p:nvSpPr>
        <p:spPr/>
        <p:txBody>
          <a:bodyPr/>
          <a:lstStyle/>
          <a:p>
            <a:pPr>
              <a:defRPr/>
            </a:pPr>
            <a:fld id="{04036E3C-C344-4F5E-81E7-AB6FB683169A}" type="slidenum">
              <a:rPr lang="en-GB" smtClean="0"/>
              <a:pPr>
                <a:defRPr/>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pPr>
              <a:defRPr/>
            </a:pPr>
            <a:endParaRPr lang="en-GB"/>
          </a:p>
        </p:txBody>
      </p:sp>
      <p:sp>
        <p:nvSpPr>
          <p:cNvPr id="6" name="Footer Placeholder 5"/>
          <p:cNvSpPr>
            <a:spLocks noGrp="1"/>
          </p:cNvSpPr>
          <p:nvPr>
            <p:ph type="ftr" sz="quarter" idx="11"/>
          </p:nvPr>
        </p:nvSpPr>
        <p:spPr/>
        <p:txBody>
          <a:bodyPr/>
          <a:lstStyle/>
          <a:p>
            <a:pPr>
              <a:defRPr/>
            </a:pPr>
            <a:endParaRPr lang="en-GB"/>
          </a:p>
        </p:txBody>
      </p:sp>
      <p:sp>
        <p:nvSpPr>
          <p:cNvPr id="7" name="Slide Number Placeholder 6"/>
          <p:cNvSpPr>
            <a:spLocks noGrp="1"/>
          </p:cNvSpPr>
          <p:nvPr>
            <p:ph type="sldNum" sz="quarter" idx="12"/>
          </p:nvPr>
        </p:nvSpPr>
        <p:spPr/>
        <p:txBody>
          <a:bodyPr/>
          <a:lstStyle/>
          <a:p>
            <a:pPr>
              <a:defRPr/>
            </a:pPr>
            <a:fld id="{3A6A1DC4-A472-4D18-9F74-CE76CBCC16A2}" type="slidenum">
              <a:rPr lang="en-GB" smtClean="0"/>
              <a:pPr>
                <a:defRPr/>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pPr>
              <a:defRPr/>
            </a:pPr>
            <a:endParaRPr lang="en-GB"/>
          </a:p>
        </p:txBody>
      </p:sp>
      <p:sp>
        <p:nvSpPr>
          <p:cNvPr id="8" name="Footer Placeholder 7"/>
          <p:cNvSpPr>
            <a:spLocks noGrp="1"/>
          </p:cNvSpPr>
          <p:nvPr>
            <p:ph type="ftr" sz="quarter" idx="11"/>
          </p:nvPr>
        </p:nvSpPr>
        <p:spPr/>
        <p:txBody>
          <a:bodyPr/>
          <a:lstStyle/>
          <a:p>
            <a:pPr>
              <a:defRPr/>
            </a:pPr>
            <a:endParaRPr lang="en-GB"/>
          </a:p>
        </p:txBody>
      </p:sp>
      <p:sp>
        <p:nvSpPr>
          <p:cNvPr id="9" name="Slide Number Placeholder 8"/>
          <p:cNvSpPr>
            <a:spLocks noGrp="1"/>
          </p:cNvSpPr>
          <p:nvPr>
            <p:ph type="sldNum" sz="quarter" idx="12"/>
          </p:nvPr>
        </p:nvSpPr>
        <p:spPr/>
        <p:txBody>
          <a:bodyPr/>
          <a:lstStyle/>
          <a:p>
            <a:pPr>
              <a:defRPr/>
            </a:pPr>
            <a:fld id="{F392C8AB-47D5-44D6-8045-AFEEB1CA88FF}" type="slidenum">
              <a:rPr lang="en-GB" smtClean="0"/>
              <a:pPr>
                <a:defRPr/>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pPr>
              <a:defRPr/>
            </a:pPr>
            <a:endParaRPr lang="en-GB"/>
          </a:p>
        </p:txBody>
      </p:sp>
      <p:sp>
        <p:nvSpPr>
          <p:cNvPr id="4" name="Footer Placeholder 3"/>
          <p:cNvSpPr>
            <a:spLocks noGrp="1"/>
          </p:cNvSpPr>
          <p:nvPr>
            <p:ph type="ftr" sz="quarter" idx="11"/>
          </p:nvPr>
        </p:nvSpPr>
        <p:spPr/>
        <p:txBody>
          <a:bodyPr/>
          <a:lstStyle/>
          <a:p>
            <a:pPr>
              <a:defRPr/>
            </a:pPr>
            <a:endParaRPr lang="en-GB"/>
          </a:p>
        </p:txBody>
      </p:sp>
      <p:sp>
        <p:nvSpPr>
          <p:cNvPr id="5" name="Slide Number Placeholder 4"/>
          <p:cNvSpPr>
            <a:spLocks noGrp="1"/>
          </p:cNvSpPr>
          <p:nvPr>
            <p:ph type="sldNum" sz="quarter" idx="12"/>
          </p:nvPr>
        </p:nvSpPr>
        <p:spPr/>
        <p:txBody>
          <a:bodyPr/>
          <a:lstStyle/>
          <a:p>
            <a:pPr>
              <a:defRPr/>
            </a:pPr>
            <a:fld id="{9C041D83-1360-4A4F-891F-15229A33B6C4}" type="slidenum">
              <a:rPr lang="en-GB" smtClean="0"/>
              <a:pPr>
                <a:defRPr/>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GB"/>
          </a:p>
        </p:txBody>
      </p:sp>
      <p:sp>
        <p:nvSpPr>
          <p:cNvPr id="3" name="Footer Placeholder 2"/>
          <p:cNvSpPr>
            <a:spLocks noGrp="1"/>
          </p:cNvSpPr>
          <p:nvPr>
            <p:ph type="ftr" sz="quarter" idx="11"/>
          </p:nvPr>
        </p:nvSpPr>
        <p:spPr/>
        <p:txBody>
          <a:bodyPr/>
          <a:lstStyle/>
          <a:p>
            <a:pPr>
              <a:defRPr/>
            </a:pPr>
            <a:endParaRPr lang="en-GB"/>
          </a:p>
        </p:txBody>
      </p:sp>
      <p:sp>
        <p:nvSpPr>
          <p:cNvPr id="4" name="Slide Number Placeholder 3"/>
          <p:cNvSpPr>
            <a:spLocks noGrp="1"/>
          </p:cNvSpPr>
          <p:nvPr>
            <p:ph type="sldNum" sz="quarter" idx="12"/>
          </p:nvPr>
        </p:nvSpPr>
        <p:spPr/>
        <p:txBody>
          <a:bodyPr/>
          <a:lstStyle/>
          <a:p>
            <a:pPr>
              <a:defRPr/>
            </a:pPr>
            <a:fld id="{6801F412-FF7B-492A-A149-BFD526FA2D82}" type="slidenum">
              <a:rPr lang="en-GB" smtClean="0"/>
              <a:pPr>
                <a:defRPr/>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GB"/>
          </a:p>
        </p:txBody>
      </p:sp>
      <p:sp>
        <p:nvSpPr>
          <p:cNvPr id="6" name="Footer Placeholder 5"/>
          <p:cNvSpPr>
            <a:spLocks noGrp="1"/>
          </p:cNvSpPr>
          <p:nvPr>
            <p:ph type="ftr" sz="quarter" idx="11"/>
          </p:nvPr>
        </p:nvSpPr>
        <p:spPr/>
        <p:txBody>
          <a:bodyPr/>
          <a:lstStyle/>
          <a:p>
            <a:pPr>
              <a:defRPr/>
            </a:pPr>
            <a:endParaRPr lang="en-GB"/>
          </a:p>
        </p:txBody>
      </p:sp>
      <p:sp>
        <p:nvSpPr>
          <p:cNvPr id="7" name="Slide Number Placeholder 6"/>
          <p:cNvSpPr>
            <a:spLocks noGrp="1"/>
          </p:cNvSpPr>
          <p:nvPr>
            <p:ph type="sldNum" sz="quarter" idx="12"/>
          </p:nvPr>
        </p:nvSpPr>
        <p:spPr/>
        <p:txBody>
          <a:bodyPr/>
          <a:lstStyle/>
          <a:p>
            <a:pPr>
              <a:defRPr/>
            </a:pPr>
            <a:fld id="{DA908800-5BDD-479B-8D0E-FF444FD9578A}" type="slidenum">
              <a:rPr lang="en-GB" smtClean="0"/>
              <a:pPr>
                <a:defRPr/>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GB"/>
          </a:p>
        </p:txBody>
      </p:sp>
      <p:sp>
        <p:nvSpPr>
          <p:cNvPr id="6" name="Footer Placeholder 5"/>
          <p:cNvSpPr>
            <a:spLocks noGrp="1"/>
          </p:cNvSpPr>
          <p:nvPr>
            <p:ph type="ftr" sz="quarter" idx="11"/>
          </p:nvPr>
        </p:nvSpPr>
        <p:spPr/>
        <p:txBody>
          <a:bodyPr/>
          <a:lstStyle/>
          <a:p>
            <a:pPr>
              <a:defRPr/>
            </a:pPr>
            <a:endParaRPr lang="en-GB"/>
          </a:p>
        </p:txBody>
      </p:sp>
      <p:sp>
        <p:nvSpPr>
          <p:cNvPr id="7" name="Slide Number Placeholder 6"/>
          <p:cNvSpPr>
            <a:spLocks noGrp="1"/>
          </p:cNvSpPr>
          <p:nvPr>
            <p:ph type="sldNum" sz="quarter" idx="12"/>
          </p:nvPr>
        </p:nvSpPr>
        <p:spPr/>
        <p:txBody>
          <a:bodyPr/>
          <a:lstStyle/>
          <a:p>
            <a:pPr>
              <a:defRPr/>
            </a:pPr>
            <a:fld id="{7EAD559B-1927-4D39-B549-EDC3892C7B12}" type="slidenum">
              <a:rPr lang="en-GB" smtClean="0"/>
              <a:pPr>
                <a:defRPr/>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alpha val="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02904701-CF6E-4218-A164-406FC9DAB1A9}" type="slidenum">
              <a:rPr lang="en-GB" smtClean="0"/>
              <a:pPr>
                <a:defRPr/>
              </a:pPr>
              <a:t>‹#›</a:t>
            </a:fld>
            <a:endParaRPr lang="en-GB"/>
          </a:p>
        </p:txBody>
      </p:sp>
    </p:spTree>
  </p:cSld>
  <p:clrMap bg1="lt1" tx1="dk1" bg2="lt2" tx2="dk2" accent1="accent1" accent2="accent2" accent3="accent3" accent4="accent4" accent5="accent5" accent6="accent6" hlink="hlink" folHlink="folHlink"/>
  <p:sldLayoutIdLst>
    <p:sldLayoutId id="2147483748" r:id="rId1"/>
    <p:sldLayoutId id="2147483749" r:id="rId2"/>
    <p:sldLayoutId id="2147483750" r:id="rId3"/>
    <p:sldLayoutId id="2147483751" r:id="rId4"/>
    <p:sldLayoutId id="2147483752" r:id="rId5"/>
    <p:sldLayoutId id="2147483753" r:id="rId6"/>
    <p:sldLayoutId id="2147483754" r:id="rId7"/>
    <p:sldLayoutId id="2147483755" r:id="rId8"/>
    <p:sldLayoutId id="2147483756" r:id="rId9"/>
    <p:sldLayoutId id="2147483757" r:id="rId10"/>
    <p:sldLayoutId id="2147483758"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hyperlink" Target="https://www.youtube.com/watch?v=w6rx-GBBwVg"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hyperlink" Target="https://www.youtube.com/watch?v=iMZA80XpP6Y" TargetMode="External"/></Relationships>
</file>

<file path=ppt/slides/_rels/slide33.xml.rels><?xml version="1.0" encoding="UTF-8" standalone="yes"?>
<Relationships xmlns="http://schemas.openxmlformats.org/package/2006/relationships"><Relationship Id="rId3" Type="http://schemas.openxmlformats.org/officeDocument/2006/relationships/hyperlink" Target="http://www.ntlf.com/html/lib/suppmat/84taxonomy.htm"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hyperlink" Target="http://www.stemnet.nf.ca/~elmurphy/emurphy/cle.html" TargetMode="External"/><Relationship Id="rId5" Type="http://schemas.openxmlformats.org/officeDocument/2006/relationships/hyperlink" Target="http://www.aishe.org/readings/2005-1/collection.pdf" TargetMode="External"/><Relationship Id="rId4" Type="http://schemas.openxmlformats.org/officeDocument/2006/relationships/hyperlink" Target="http://www.developfaculty.com/online/index.html" TargetMode="External"/></Relationships>
</file>

<file path=ppt/slides/_rels/slide34.xml.rels><?xml version="1.0" encoding="UTF-8" standalone="yes"?>
<Relationships xmlns="http://schemas.openxmlformats.org/package/2006/relationships"><Relationship Id="rId3" Type="http://schemas.openxmlformats.org/officeDocument/2006/relationships/hyperlink" Target="http://www.gla.ac.uk/media/media_148140_en.pdf"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 Id="rId6" Type="http://schemas.openxmlformats.org/officeDocument/2006/relationships/hyperlink" Target="http://www.cidde.pitt.edu/ta-handbook/teaching-and-learning-principles/definition-learning" TargetMode="External"/><Relationship Id="rId5" Type="http://schemas.openxmlformats.org/officeDocument/2006/relationships/hyperlink" Target="http://www.heacademy.ac.uk/assets/York/documents/ourwork/inclusion/wp/effective_landt_in_he.pdf" TargetMode="External"/><Relationship Id="rId4" Type="http://schemas.openxmlformats.org/officeDocument/2006/relationships/hyperlink" Target="http://www.infed.org/biblio/b-learn.htm" TargetMode="External"/></Relationships>
</file>

<file path=ppt/slides/_rels/slide3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images.google.com/imgres?imgurl=studwww.eurecom.fr/photos/ronflages/2002-06-03,%2011h41%20_%20Monfort%20(Evaluation%20des%20Performances).jpg&amp;imgrefurl=http://studwww.eurecom.fr/photos/ronflages/&amp;h=800&amp;w=600&amp;sz=69&amp;tbnid=znThOk148MgJ:&amp;tbnh=141&amp;tbnw=106&amp;prev=/images?q%3Devaluation%26hl%3Den%26lr%3D%26ie%3DUTF-8" TargetMode="Externa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p:txBody>
          <a:bodyPr/>
          <a:lstStyle/>
          <a:p>
            <a:pPr eaLnBrk="1" hangingPunct="1"/>
            <a:r>
              <a:rPr lang="en-GB" dirty="0" smtClean="0"/>
              <a:t>Approaches to learning</a:t>
            </a:r>
          </a:p>
        </p:txBody>
      </p:sp>
      <p:sp>
        <p:nvSpPr>
          <p:cNvPr id="3075" name="Rectangle 3"/>
          <p:cNvSpPr>
            <a:spLocks noGrp="1" noChangeArrowheads="1"/>
          </p:cNvSpPr>
          <p:nvPr>
            <p:ph type="subTitle" idx="1"/>
          </p:nvPr>
        </p:nvSpPr>
        <p:spPr>
          <a:xfrm>
            <a:off x="2627784" y="3284984"/>
            <a:ext cx="4658271" cy="1008112"/>
          </a:xfrm>
        </p:spPr>
        <p:txBody>
          <a:bodyPr>
            <a:normAutofit/>
          </a:bodyPr>
          <a:lstStyle/>
          <a:p>
            <a:pPr algn="r" eaLnBrk="1" hangingPunct="1"/>
            <a:r>
              <a:rPr lang="en-US" sz="2400" b="1" dirty="0" smtClean="0">
                <a:solidFill>
                  <a:schemeClr val="tx2"/>
                </a:solidFill>
              </a:rPr>
              <a:t>Learning, Teaching &amp; Assessment</a:t>
            </a:r>
          </a:p>
          <a:p>
            <a:pPr algn="r" eaLnBrk="1" hangingPunct="1"/>
            <a:r>
              <a:rPr lang="en-US" sz="2400" b="1" dirty="0" smtClean="0">
                <a:solidFill>
                  <a:schemeClr val="tx2"/>
                </a:solidFill>
              </a:rPr>
              <a:t>Module 401 </a:t>
            </a:r>
          </a:p>
        </p:txBody>
      </p:sp>
      <p:sp>
        <p:nvSpPr>
          <p:cNvPr id="3076" name="Text Box 5"/>
          <p:cNvSpPr txBox="1">
            <a:spLocks noChangeArrowheads="1"/>
          </p:cNvSpPr>
          <p:nvPr/>
        </p:nvSpPr>
        <p:spPr bwMode="auto">
          <a:xfrm>
            <a:off x="4357688" y="5589240"/>
            <a:ext cx="4038600" cy="923330"/>
          </a:xfrm>
          <a:prstGeom prst="rect">
            <a:avLst/>
          </a:prstGeom>
          <a:noFill/>
          <a:ln w="9525">
            <a:noFill/>
            <a:miter lim="800000"/>
            <a:headEnd/>
            <a:tailEnd/>
          </a:ln>
        </p:spPr>
        <p:txBody>
          <a:bodyPr>
            <a:spAutoFit/>
          </a:bodyPr>
          <a:lstStyle/>
          <a:p>
            <a:pPr algn="r"/>
            <a:r>
              <a:rPr lang="en-GB" b="1" dirty="0">
                <a:solidFill>
                  <a:schemeClr val="accent1"/>
                </a:solidFill>
                <a:latin typeface="Tahoma" pitchFamily="34" charset="0"/>
              </a:rPr>
              <a:t>Postgraduate Certificate </a:t>
            </a:r>
          </a:p>
          <a:p>
            <a:pPr algn="r"/>
            <a:r>
              <a:rPr lang="en-GB" b="1" dirty="0">
                <a:solidFill>
                  <a:schemeClr val="accent1"/>
                </a:solidFill>
                <a:latin typeface="Tahoma" pitchFamily="34" charset="0"/>
              </a:rPr>
              <a:t>in Learning and Teaching </a:t>
            </a:r>
          </a:p>
          <a:p>
            <a:pPr algn="r"/>
            <a:r>
              <a:rPr lang="en-GB" b="1" dirty="0">
                <a:solidFill>
                  <a:schemeClr val="accent1"/>
                </a:solidFill>
                <a:latin typeface="Tahoma" pitchFamily="34" charset="0"/>
              </a:rPr>
              <a:t>in Higher Education</a:t>
            </a:r>
          </a:p>
        </p:txBody>
      </p:sp>
      <p:pic>
        <p:nvPicPr>
          <p:cNvPr id="3077" name="Picture 6" descr="university logo"/>
          <p:cNvPicPr>
            <a:picLocks noChangeAspect="1" noChangeArrowheads="1"/>
          </p:cNvPicPr>
          <p:nvPr/>
        </p:nvPicPr>
        <p:blipFill>
          <a:blip r:embed="rId3" cstate="print"/>
          <a:srcRect/>
          <a:stretch>
            <a:fillRect/>
          </a:stretch>
        </p:blipFill>
        <p:spPr bwMode="auto">
          <a:xfrm>
            <a:off x="214313" y="5786438"/>
            <a:ext cx="3421062" cy="857250"/>
          </a:xfrm>
          <a:prstGeom prst="rect">
            <a:avLst/>
          </a:prstGeom>
          <a:noFill/>
          <a:ln w="9525">
            <a:noFill/>
            <a:miter lim="800000"/>
            <a:headEnd/>
            <a:tailEnd/>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Psychological theories </a:t>
            </a:r>
            <a:r>
              <a:rPr lang="en-GB" dirty="0" smtClean="0"/>
              <a:t/>
            </a:r>
            <a:br>
              <a:rPr lang="en-GB" dirty="0" smtClean="0"/>
            </a:br>
            <a:r>
              <a:rPr lang="en-GB" sz="3600" dirty="0" smtClean="0">
                <a:solidFill>
                  <a:schemeClr val="tx2">
                    <a:lumMod val="60000"/>
                    <a:lumOff val="40000"/>
                  </a:schemeClr>
                </a:solidFill>
              </a:rPr>
              <a:t>Led to these types of questions:</a:t>
            </a:r>
            <a:endParaRPr lang="en-GB" sz="3600" dirty="0">
              <a:solidFill>
                <a:schemeClr val="tx2">
                  <a:lumMod val="60000"/>
                  <a:lumOff val="40000"/>
                </a:schemeClr>
              </a:solidFill>
            </a:endParaRPr>
          </a:p>
        </p:txBody>
      </p:sp>
      <p:sp>
        <p:nvSpPr>
          <p:cNvPr id="3" name="Content Placeholder 2"/>
          <p:cNvSpPr>
            <a:spLocks noGrp="1"/>
          </p:cNvSpPr>
          <p:nvPr>
            <p:ph idx="1"/>
          </p:nvPr>
        </p:nvSpPr>
        <p:spPr/>
        <p:txBody>
          <a:bodyPr>
            <a:normAutofit/>
          </a:bodyPr>
          <a:lstStyle/>
          <a:p>
            <a:r>
              <a:rPr lang="en-GB" dirty="0" smtClean="0"/>
              <a:t>What </a:t>
            </a:r>
            <a:r>
              <a:rPr lang="en-GB" dirty="0"/>
              <a:t>can we discover about how </a:t>
            </a:r>
            <a:r>
              <a:rPr lang="en-GB" b="1" dirty="0"/>
              <a:t>individuals</a:t>
            </a:r>
            <a:r>
              <a:rPr lang="en-GB" dirty="0"/>
              <a:t> learn</a:t>
            </a:r>
            <a:r>
              <a:rPr lang="en-GB" dirty="0" smtClean="0"/>
              <a:t>?</a:t>
            </a:r>
            <a:endParaRPr lang="en-GB" dirty="0"/>
          </a:p>
          <a:p>
            <a:r>
              <a:rPr lang="en-GB" dirty="0" smtClean="0"/>
              <a:t>What </a:t>
            </a:r>
            <a:r>
              <a:rPr lang="en-GB" dirty="0"/>
              <a:t>are the </a:t>
            </a:r>
            <a:r>
              <a:rPr lang="en-GB" b="1" dirty="0"/>
              <a:t>implications</a:t>
            </a:r>
            <a:r>
              <a:rPr lang="en-GB" dirty="0"/>
              <a:t> of our knowledge about individual learning for classroom </a:t>
            </a:r>
            <a:r>
              <a:rPr lang="en-GB" b="1" dirty="0"/>
              <a:t>teaching and curriculum design</a:t>
            </a:r>
            <a:r>
              <a:rPr lang="en-GB" dirty="0" smtClean="0"/>
              <a:t>?</a:t>
            </a:r>
            <a:endParaRPr lang="en-GB" dirty="0"/>
          </a:p>
          <a:p>
            <a:r>
              <a:rPr lang="en-GB" dirty="0" smtClean="0"/>
              <a:t>What </a:t>
            </a:r>
            <a:r>
              <a:rPr lang="en-GB" dirty="0"/>
              <a:t>is going on </a:t>
            </a:r>
            <a:r>
              <a:rPr lang="en-GB" b="1" dirty="0"/>
              <a:t>outside</a:t>
            </a:r>
            <a:r>
              <a:rPr lang="en-GB" dirty="0"/>
              <a:t> the classroom which might </a:t>
            </a:r>
            <a:r>
              <a:rPr lang="en-GB" b="1" dirty="0"/>
              <a:t>impact</a:t>
            </a:r>
            <a:r>
              <a:rPr lang="en-GB" dirty="0"/>
              <a:t> upon learning outcomes</a:t>
            </a:r>
            <a:r>
              <a:rPr lang="en-GB" dirty="0" smtClean="0"/>
              <a:t>?</a:t>
            </a:r>
            <a:endParaRPr lang="en-GB" dirty="0"/>
          </a:p>
          <a:p>
            <a:pPr marL="0" indent="0">
              <a:buNone/>
            </a:pPr>
            <a:r>
              <a:rPr lang="en-GB" dirty="0" smtClean="0"/>
              <a:t>Largely survey research </a:t>
            </a:r>
            <a:r>
              <a:rPr lang="en-GB" b="1" i="1" dirty="0" smtClean="0"/>
              <a:t>about</a:t>
            </a:r>
            <a:r>
              <a:rPr lang="en-GB" dirty="0" smtClean="0"/>
              <a:t> students</a:t>
            </a:r>
            <a:endParaRPr lang="en-GB" dirty="0"/>
          </a:p>
        </p:txBody>
      </p:sp>
    </p:spTree>
    <p:extLst>
      <p:ext uri="{BB962C8B-B14F-4D97-AF65-F5344CB8AC3E}">
        <p14:creationId xmlns:p14="http://schemas.microsoft.com/office/powerpoint/2010/main" val="19751506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Approaches to learning </a:t>
            </a:r>
            <a:endParaRPr lang="en-GB" dirty="0"/>
          </a:p>
        </p:txBody>
      </p:sp>
      <p:sp>
        <p:nvSpPr>
          <p:cNvPr id="3" name="Content Placeholder 2"/>
          <p:cNvSpPr>
            <a:spLocks noGrp="1"/>
          </p:cNvSpPr>
          <p:nvPr>
            <p:ph idx="1"/>
          </p:nvPr>
        </p:nvSpPr>
        <p:spPr>
          <a:xfrm>
            <a:off x="457200" y="1600200"/>
            <a:ext cx="8229600" cy="4637111"/>
          </a:xfrm>
        </p:spPr>
        <p:txBody>
          <a:bodyPr>
            <a:normAutofit/>
          </a:bodyPr>
          <a:lstStyle/>
          <a:p>
            <a:r>
              <a:rPr lang="en-GB" dirty="0"/>
              <a:t>A</a:t>
            </a:r>
            <a:r>
              <a:rPr lang="en-GB" dirty="0" smtClean="0"/>
              <a:t>imed </a:t>
            </a:r>
            <a:r>
              <a:rPr lang="en-GB" dirty="0"/>
              <a:t>to understand individual </a:t>
            </a:r>
            <a:r>
              <a:rPr lang="en-GB" dirty="0" smtClean="0"/>
              <a:t>students' </a:t>
            </a:r>
            <a:r>
              <a:rPr lang="en-GB" dirty="0"/>
              <a:t>own perspectives of the situation </a:t>
            </a:r>
          </a:p>
          <a:p>
            <a:r>
              <a:rPr lang="en-GB" dirty="0"/>
              <a:t>R</a:t>
            </a:r>
            <a:r>
              <a:rPr lang="en-GB" dirty="0" smtClean="0"/>
              <a:t>ather </a:t>
            </a:r>
            <a:r>
              <a:rPr lang="en-GB" dirty="0"/>
              <a:t>than aiming for the perspective of an "objective" outside observer. analysed participants' </a:t>
            </a:r>
            <a:r>
              <a:rPr lang="en-GB" dirty="0" smtClean="0"/>
              <a:t>approach to reading task</a:t>
            </a:r>
            <a:endParaRPr lang="en-GB" dirty="0"/>
          </a:p>
          <a:p>
            <a:pPr marL="0" indent="0" algn="r">
              <a:buNone/>
            </a:pPr>
            <a:r>
              <a:rPr lang="en-GB" sz="2400" dirty="0" err="1"/>
              <a:t>Marton</a:t>
            </a:r>
            <a:r>
              <a:rPr lang="en-GB" sz="2400" dirty="0"/>
              <a:t> and </a:t>
            </a:r>
            <a:r>
              <a:rPr lang="en-GB" sz="2400" dirty="0" err="1"/>
              <a:t>Säljö</a:t>
            </a:r>
            <a:r>
              <a:rPr lang="en-GB" sz="2400" dirty="0"/>
              <a:t> (1976</a:t>
            </a:r>
            <a:r>
              <a:rPr lang="en-GB" sz="2400" dirty="0" smtClean="0"/>
              <a:t>)</a:t>
            </a:r>
          </a:p>
          <a:p>
            <a:pPr marL="0" indent="0">
              <a:buNone/>
            </a:pPr>
            <a:endParaRPr lang="en-GB" dirty="0" smtClean="0"/>
          </a:p>
          <a:p>
            <a:pPr marL="0" indent="0">
              <a:buNone/>
            </a:pPr>
            <a:r>
              <a:rPr lang="en-GB" dirty="0" smtClean="0"/>
              <a:t>Dominant ‘approach’ in L&amp;T research</a:t>
            </a:r>
            <a:endParaRPr lang="en-GB" dirty="0"/>
          </a:p>
          <a:p>
            <a:endParaRPr lang="en-GB" b="1" dirty="0"/>
          </a:p>
        </p:txBody>
      </p:sp>
    </p:spTree>
    <p:extLst>
      <p:ext uri="{BB962C8B-B14F-4D97-AF65-F5344CB8AC3E}">
        <p14:creationId xmlns:p14="http://schemas.microsoft.com/office/powerpoint/2010/main" val="9170496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Deep &amp; Surface</a:t>
            </a:r>
            <a:endParaRPr lang="en-GB" dirty="0"/>
          </a:p>
        </p:txBody>
      </p:sp>
      <p:sp>
        <p:nvSpPr>
          <p:cNvPr id="3" name="Content Placeholder 2"/>
          <p:cNvSpPr>
            <a:spLocks noGrp="1"/>
          </p:cNvSpPr>
          <p:nvPr>
            <p:ph idx="1"/>
          </p:nvPr>
        </p:nvSpPr>
        <p:spPr/>
        <p:txBody>
          <a:bodyPr/>
          <a:lstStyle/>
          <a:p>
            <a:r>
              <a:rPr lang="en-GB" dirty="0" smtClean="0"/>
              <a:t>Identified two distinctly different approaches – deep and surface</a:t>
            </a:r>
          </a:p>
          <a:p>
            <a:r>
              <a:rPr lang="en-GB" dirty="0" smtClean="0"/>
              <a:t>Later a third – strategic</a:t>
            </a:r>
          </a:p>
          <a:p>
            <a:endParaRPr lang="en-GB" dirty="0"/>
          </a:p>
          <a:p>
            <a:pPr marL="0" indent="0">
              <a:buNone/>
            </a:pPr>
            <a:r>
              <a:rPr lang="en-GB" dirty="0" smtClean="0"/>
              <a:t>These terms have entered the discourse of HE</a:t>
            </a:r>
          </a:p>
          <a:p>
            <a:pPr marL="0" indent="0">
              <a:buNone/>
            </a:pPr>
            <a:r>
              <a:rPr lang="en-GB" dirty="0" smtClean="0"/>
              <a:t>Note still largely focussed on </a:t>
            </a:r>
            <a:r>
              <a:rPr lang="en-GB" smtClean="0"/>
              <a:t>the individual </a:t>
            </a:r>
            <a:endParaRPr lang="en-GB" dirty="0"/>
          </a:p>
        </p:txBody>
      </p:sp>
    </p:spTree>
    <p:extLst>
      <p:ext uri="{BB962C8B-B14F-4D97-AF65-F5344CB8AC3E}">
        <p14:creationId xmlns:p14="http://schemas.microsoft.com/office/powerpoint/2010/main" val="3848045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1285875" y="0"/>
            <a:ext cx="6334125" cy="1371600"/>
          </a:xfrm>
        </p:spPr>
        <p:txBody>
          <a:bodyPr/>
          <a:lstStyle/>
          <a:p>
            <a:pPr eaLnBrk="1" hangingPunct="1"/>
            <a:r>
              <a:rPr lang="en-GB" sz="3200" smtClean="0"/>
              <a:t>Deep, surface and strategic - approaches to learning</a:t>
            </a:r>
          </a:p>
        </p:txBody>
      </p:sp>
      <p:sp>
        <p:nvSpPr>
          <p:cNvPr id="6147" name="Rectangle 3"/>
          <p:cNvSpPr>
            <a:spLocks noGrp="1" noChangeArrowheads="1"/>
          </p:cNvSpPr>
          <p:nvPr>
            <p:ph idx="1"/>
          </p:nvPr>
        </p:nvSpPr>
        <p:spPr>
          <a:xfrm>
            <a:off x="428624" y="1340769"/>
            <a:ext cx="8463856" cy="4608511"/>
          </a:xfrm>
        </p:spPr>
        <p:txBody>
          <a:bodyPr>
            <a:normAutofit/>
          </a:bodyPr>
          <a:lstStyle/>
          <a:p>
            <a:pPr marL="0" indent="0" eaLnBrk="1" hangingPunct="1">
              <a:buFont typeface="Wingdings" pitchFamily="2" charset="2"/>
              <a:buNone/>
              <a:defRPr/>
            </a:pPr>
            <a:r>
              <a:rPr lang="en-GB" sz="2400" b="1" dirty="0" smtClean="0"/>
              <a:t>NB these are </a:t>
            </a:r>
            <a:r>
              <a:rPr lang="en-GB" sz="2400" b="1" u="sng" dirty="0" smtClean="0"/>
              <a:t>Approaches</a:t>
            </a:r>
            <a:r>
              <a:rPr lang="en-GB" sz="2400" b="1" dirty="0" smtClean="0"/>
              <a:t> only – not fixed but influenced by initial student orientation &amp; teacher/programme orientation</a:t>
            </a:r>
          </a:p>
          <a:p>
            <a:pPr eaLnBrk="1" hangingPunct="1">
              <a:lnSpc>
                <a:spcPct val="80000"/>
              </a:lnSpc>
              <a:buFont typeface="Wingdings" pitchFamily="2" charset="2"/>
              <a:buNone/>
              <a:defRPr/>
            </a:pPr>
            <a:endParaRPr lang="en-GB" sz="1600" dirty="0" smtClean="0"/>
          </a:p>
          <a:p>
            <a:pPr eaLnBrk="1" hangingPunct="1">
              <a:lnSpc>
                <a:spcPct val="80000"/>
              </a:lnSpc>
              <a:buFont typeface="Wingdings" pitchFamily="2" charset="2"/>
              <a:buNone/>
              <a:defRPr/>
            </a:pPr>
            <a:r>
              <a:rPr lang="en-GB" sz="2800" b="1" dirty="0" smtClean="0">
                <a:solidFill>
                  <a:schemeClr val="tx2"/>
                </a:solidFill>
              </a:rPr>
              <a:t>Surface </a:t>
            </a:r>
          </a:p>
          <a:p>
            <a:pPr eaLnBrk="1" hangingPunct="1">
              <a:lnSpc>
                <a:spcPct val="80000"/>
              </a:lnSpc>
              <a:buFont typeface="Wingdings" pitchFamily="2" charset="2"/>
              <a:buNone/>
              <a:defRPr/>
            </a:pPr>
            <a:r>
              <a:rPr lang="en-GB" sz="2800" dirty="0" smtClean="0"/>
              <a:t>– aim to reproduce, often unconnected facts</a:t>
            </a:r>
          </a:p>
          <a:p>
            <a:pPr eaLnBrk="1" hangingPunct="1">
              <a:lnSpc>
                <a:spcPct val="80000"/>
              </a:lnSpc>
              <a:buFont typeface="Wingdings" pitchFamily="2" charset="2"/>
              <a:buNone/>
              <a:defRPr/>
            </a:pPr>
            <a:endParaRPr lang="en-GB" sz="1600" dirty="0" smtClean="0"/>
          </a:p>
          <a:p>
            <a:pPr eaLnBrk="1" hangingPunct="1">
              <a:lnSpc>
                <a:spcPct val="80000"/>
              </a:lnSpc>
              <a:buFont typeface="Wingdings" pitchFamily="2" charset="2"/>
              <a:buNone/>
              <a:defRPr/>
            </a:pPr>
            <a:r>
              <a:rPr lang="en-GB" sz="2800" b="1" dirty="0" smtClean="0">
                <a:solidFill>
                  <a:schemeClr val="tx2"/>
                </a:solidFill>
              </a:rPr>
              <a:t>Deep</a:t>
            </a:r>
            <a:r>
              <a:rPr lang="en-GB" sz="2800" dirty="0" smtClean="0"/>
              <a:t> </a:t>
            </a:r>
          </a:p>
          <a:p>
            <a:pPr eaLnBrk="1" hangingPunct="1">
              <a:lnSpc>
                <a:spcPct val="80000"/>
              </a:lnSpc>
              <a:buFont typeface="Wingdings" pitchFamily="2" charset="2"/>
              <a:buNone/>
              <a:defRPr/>
            </a:pPr>
            <a:r>
              <a:rPr lang="en-GB" sz="2800" dirty="0" smtClean="0"/>
              <a:t>– aim is to make sense of learning, connections</a:t>
            </a:r>
          </a:p>
          <a:p>
            <a:pPr eaLnBrk="1" hangingPunct="1">
              <a:lnSpc>
                <a:spcPct val="80000"/>
              </a:lnSpc>
              <a:buFont typeface="Wingdings" pitchFamily="2" charset="2"/>
              <a:buNone/>
              <a:defRPr/>
            </a:pPr>
            <a:endParaRPr lang="en-GB" sz="1600" dirty="0" smtClean="0"/>
          </a:p>
          <a:p>
            <a:pPr eaLnBrk="1" hangingPunct="1">
              <a:lnSpc>
                <a:spcPct val="80000"/>
              </a:lnSpc>
              <a:buFont typeface="Wingdings" pitchFamily="2" charset="2"/>
              <a:buNone/>
              <a:defRPr/>
            </a:pPr>
            <a:r>
              <a:rPr lang="en-GB" sz="2800" b="1" dirty="0" smtClean="0">
                <a:solidFill>
                  <a:schemeClr val="tx2"/>
                </a:solidFill>
              </a:rPr>
              <a:t>Strategic</a:t>
            </a:r>
          </a:p>
          <a:p>
            <a:pPr marL="0" indent="0" eaLnBrk="1" hangingPunct="1">
              <a:lnSpc>
                <a:spcPct val="80000"/>
              </a:lnSpc>
              <a:buFont typeface="Wingdings" pitchFamily="2" charset="2"/>
              <a:buNone/>
              <a:defRPr/>
            </a:pPr>
            <a:r>
              <a:rPr lang="en-GB" sz="2800" dirty="0" smtClean="0"/>
              <a:t> – aim is to pass, what does lecturer want? skilful use of surface approach, deep if needed, influenced by context</a:t>
            </a:r>
            <a:endParaRPr lang="en-GB" sz="2400" dirty="0" smtClean="0"/>
          </a:p>
        </p:txBody>
      </p:sp>
      <p:sp>
        <p:nvSpPr>
          <p:cNvPr id="4" name="TextBox 3"/>
          <p:cNvSpPr txBox="1"/>
          <p:nvPr/>
        </p:nvSpPr>
        <p:spPr>
          <a:xfrm>
            <a:off x="395536" y="6021288"/>
            <a:ext cx="8379217" cy="646331"/>
          </a:xfrm>
          <a:prstGeom prst="rect">
            <a:avLst/>
          </a:prstGeom>
          <a:noFill/>
        </p:spPr>
        <p:txBody>
          <a:bodyPr wrap="none" rtlCol="0">
            <a:spAutoFit/>
          </a:bodyPr>
          <a:lstStyle/>
          <a:p>
            <a:r>
              <a:rPr lang="en-GB" dirty="0" smtClean="0"/>
              <a:t>See Gibbs – summary article on impacts of approaches to learning on outcomes</a:t>
            </a:r>
          </a:p>
          <a:p>
            <a:r>
              <a:rPr lang="en-GB" dirty="0" smtClean="0"/>
              <a:t> and effects of programmes on approaches to learning</a:t>
            </a:r>
            <a:endParaRPr lang="en-GB" dirty="0"/>
          </a:p>
        </p:txBody>
      </p:sp>
    </p:spTree>
    <p:extLst>
      <p:ext uri="{BB962C8B-B14F-4D97-AF65-F5344CB8AC3E}">
        <p14:creationId xmlns:p14="http://schemas.microsoft.com/office/powerpoint/2010/main" val="24518825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18601"/>
            <a:ext cx="8507288" cy="850106"/>
          </a:xfrm>
          <a:solidFill>
            <a:srgbClr val="FFC000"/>
          </a:solidFill>
        </p:spPr>
        <p:style>
          <a:lnRef idx="2">
            <a:schemeClr val="dk1"/>
          </a:lnRef>
          <a:fillRef idx="1">
            <a:schemeClr val="lt1"/>
          </a:fillRef>
          <a:effectRef idx="0">
            <a:schemeClr val="dk1"/>
          </a:effectRef>
          <a:fontRef idx="minor">
            <a:schemeClr val="dk1"/>
          </a:fontRef>
        </p:style>
        <p:txBody>
          <a:bodyPr/>
          <a:lstStyle/>
          <a:p>
            <a:r>
              <a:rPr lang="en-GB" b="1" dirty="0" smtClean="0"/>
              <a:t>Deep 		Surface</a:t>
            </a:r>
            <a:endParaRPr lang="en-GB" b="1" dirty="0"/>
          </a:p>
        </p:txBody>
      </p:sp>
      <p:pic>
        <p:nvPicPr>
          <p:cNvPr id="3" name="Picture 2"/>
          <p:cNvPicPr/>
          <p:nvPr/>
        </p:nvPicPr>
        <p:blipFill rotWithShape="1">
          <a:blip r:embed="rId2"/>
          <a:srcRect t="24658" r="1357"/>
          <a:stretch/>
        </p:blipFill>
        <p:spPr bwMode="auto">
          <a:xfrm>
            <a:off x="395536" y="836712"/>
            <a:ext cx="8452629" cy="5256584"/>
          </a:xfrm>
          <a:prstGeom prst="rect">
            <a:avLst/>
          </a:prstGeom>
          <a:ln>
            <a:noFill/>
          </a:ln>
          <a:extLst>
            <a:ext uri="{53640926-AAD7-44D8-BBD7-CCE9431645EC}">
              <a14:shadowObscured xmlns:a14="http://schemas.microsoft.com/office/drawing/2010/main"/>
            </a:ext>
          </a:extLst>
        </p:spPr>
      </p:pic>
      <p:sp>
        <p:nvSpPr>
          <p:cNvPr id="4" name="TextBox 3"/>
          <p:cNvSpPr txBox="1"/>
          <p:nvPr/>
        </p:nvSpPr>
        <p:spPr>
          <a:xfrm>
            <a:off x="405463" y="6128954"/>
            <a:ext cx="6404317" cy="646331"/>
          </a:xfrm>
          <a:prstGeom prst="rect">
            <a:avLst/>
          </a:prstGeom>
          <a:noFill/>
        </p:spPr>
        <p:txBody>
          <a:bodyPr wrap="none" rtlCol="0">
            <a:spAutoFit/>
          </a:bodyPr>
          <a:lstStyle/>
          <a:p>
            <a:r>
              <a:rPr lang="en-GB" b="1" dirty="0" smtClean="0"/>
              <a:t>Approaches to Learning</a:t>
            </a:r>
          </a:p>
          <a:p>
            <a:r>
              <a:rPr lang="en-GB" dirty="0" smtClean="0"/>
              <a:t>Adapted from </a:t>
            </a:r>
            <a:r>
              <a:rPr lang="en-GB" dirty="0" err="1" smtClean="0"/>
              <a:t>Ramsden</a:t>
            </a:r>
            <a:r>
              <a:rPr lang="en-GB" dirty="0" smtClean="0"/>
              <a:t> 1988; J. Pritchard, Bristol University</a:t>
            </a:r>
            <a:endParaRPr lang="en-GB" dirty="0"/>
          </a:p>
        </p:txBody>
      </p:sp>
    </p:spTree>
    <p:extLst>
      <p:ext uri="{BB962C8B-B14F-4D97-AF65-F5344CB8AC3E}">
        <p14:creationId xmlns:p14="http://schemas.microsoft.com/office/powerpoint/2010/main" val="241311296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2947636782"/>
              </p:ext>
            </p:extLst>
          </p:nvPr>
        </p:nvGraphicFramePr>
        <p:xfrm>
          <a:off x="179512" y="908720"/>
          <a:ext cx="8748465" cy="4176464"/>
        </p:xfrm>
        <a:graphic>
          <a:graphicData uri="http://schemas.openxmlformats.org/drawingml/2006/table">
            <a:tbl>
              <a:tblPr/>
              <a:tblGrid>
                <a:gridCol w="1687396"/>
                <a:gridCol w="2342370"/>
                <a:gridCol w="1982395"/>
                <a:gridCol w="2736304"/>
              </a:tblGrid>
              <a:tr h="1931615">
                <a:tc>
                  <a:txBody>
                    <a:bodyPr/>
                    <a:lstStyle/>
                    <a:p>
                      <a:pPr>
                        <a:lnSpc>
                          <a:spcPct val="150000"/>
                        </a:lnSpc>
                        <a:spcAft>
                          <a:spcPts val="0"/>
                        </a:spcAft>
                      </a:pPr>
                      <a:endParaRPr lang="en-GB" sz="1100" dirty="0">
                        <a:latin typeface="Calibri"/>
                        <a:ea typeface="TimesNewRomanPSMT"/>
                        <a:cs typeface="Times New Roman"/>
                      </a:endParaRPr>
                    </a:p>
                  </a:txBody>
                  <a:tcPr marL="68580" marR="68580" marT="0" marB="0">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n-GB" sz="2800" b="1" i="1" dirty="0">
                          <a:latin typeface="GillSans-Italic"/>
                          <a:ea typeface="TimesNewRomanPSMT"/>
                          <a:cs typeface="GillSans-Italic"/>
                        </a:rPr>
                        <a:t>Surface</a:t>
                      </a:r>
                      <a:endParaRPr lang="en-GB" sz="2400" dirty="0">
                        <a:latin typeface="Calibri"/>
                        <a:ea typeface="TimesNewRomanPSMT"/>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n-GB" sz="2800" b="1" i="1" dirty="0">
                          <a:latin typeface="GillSans-Italic"/>
                          <a:ea typeface="TimesNewRomanPSMT"/>
                          <a:cs typeface="GillSans-Italic"/>
                        </a:rPr>
                        <a:t>Deep</a:t>
                      </a:r>
                      <a:endParaRPr lang="en-GB" sz="2400" dirty="0">
                        <a:latin typeface="Calibri"/>
                        <a:ea typeface="TimesNewRomanPSMT"/>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n-GB" sz="2800" b="1" i="1">
                          <a:latin typeface="GillSans-Italic"/>
                          <a:ea typeface="TimesNewRomanPSMT"/>
                          <a:cs typeface="GillSans-Italic"/>
                        </a:rPr>
                        <a:t>Achieving (strategic)</a:t>
                      </a:r>
                      <a:endParaRPr lang="en-GB" sz="2400">
                        <a:latin typeface="Calibri"/>
                        <a:ea typeface="TimesNewRomanPSMT"/>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65808">
                <a:tc>
                  <a:txBody>
                    <a:bodyPr/>
                    <a:lstStyle/>
                    <a:p>
                      <a:pPr>
                        <a:lnSpc>
                          <a:spcPct val="150000"/>
                        </a:lnSpc>
                        <a:spcAft>
                          <a:spcPts val="0"/>
                        </a:spcAft>
                      </a:pPr>
                      <a:r>
                        <a:rPr lang="en-GB" sz="2800" b="1" i="1" dirty="0">
                          <a:latin typeface="GillSans-Italic"/>
                          <a:ea typeface="TimesNewRomanPSMT"/>
                          <a:cs typeface="GillSans-Italic"/>
                        </a:rPr>
                        <a:t>Motive</a:t>
                      </a:r>
                      <a:endParaRPr lang="en-GB" sz="2400" dirty="0">
                        <a:latin typeface="Calibri"/>
                        <a:ea typeface="TimesNewRomanPSMT"/>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en-GB" sz="2800" dirty="0">
                          <a:latin typeface="GillSans"/>
                          <a:ea typeface="TimesNewRomanPSMT"/>
                          <a:cs typeface="GillSans"/>
                        </a:rPr>
                        <a:t>fear of failure </a:t>
                      </a:r>
                      <a:endParaRPr lang="en-GB" sz="2400" dirty="0">
                        <a:latin typeface="Calibri"/>
                        <a:ea typeface="TimesNewRomanPSMT"/>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en-GB" sz="2800" dirty="0">
                          <a:latin typeface="GillSans"/>
                          <a:ea typeface="TimesNewRomanPSMT"/>
                          <a:cs typeface="GillSans"/>
                        </a:rPr>
                        <a:t>intrinsic interest</a:t>
                      </a:r>
                      <a:endParaRPr lang="en-GB" sz="2400" dirty="0">
                        <a:latin typeface="Calibri"/>
                        <a:ea typeface="TimesNewRomanPSMT"/>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en-GB" sz="2800" dirty="0">
                          <a:latin typeface="GillSans"/>
                          <a:ea typeface="TimesNewRomanPSMT"/>
                          <a:cs typeface="GillSans"/>
                        </a:rPr>
                        <a:t>a</a:t>
                      </a:r>
                      <a:r>
                        <a:rPr lang="en-GB" sz="2800" dirty="0" smtClean="0">
                          <a:latin typeface="GillSans"/>
                          <a:ea typeface="TimesNewRomanPSMT"/>
                          <a:cs typeface="GillSans"/>
                        </a:rPr>
                        <a:t>chievement</a:t>
                      </a:r>
                      <a:endParaRPr lang="en-GB" sz="2400" dirty="0">
                        <a:latin typeface="Calibri"/>
                        <a:ea typeface="TimesNewRomanPSMT"/>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79041">
                <a:tc>
                  <a:txBody>
                    <a:bodyPr/>
                    <a:lstStyle/>
                    <a:p>
                      <a:pPr>
                        <a:lnSpc>
                          <a:spcPct val="150000"/>
                        </a:lnSpc>
                        <a:spcAft>
                          <a:spcPts val="0"/>
                        </a:spcAft>
                      </a:pPr>
                      <a:r>
                        <a:rPr lang="en-GB" sz="2800" b="1" i="1" dirty="0">
                          <a:latin typeface="GillSans-Italic"/>
                          <a:ea typeface="TimesNewRomanPSMT"/>
                          <a:cs typeface="GillSans-Italic"/>
                        </a:rPr>
                        <a:t>Strategy</a:t>
                      </a:r>
                      <a:endParaRPr lang="en-GB" sz="2400" dirty="0">
                        <a:latin typeface="Calibri"/>
                        <a:ea typeface="TimesNewRomanPSMT"/>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en-GB" sz="2800">
                          <a:latin typeface="GillSans"/>
                          <a:ea typeface="TimesNewRomanPSMT"/>
                          <a:cs typeface="GillSans"/>
                        </a:rPr>
                        <a:t>narrow target, </a:t>
                      </a:r>
                      <a:endParaRPr lang="en-GB" sz="2400">
                        <a:latin typeface="Calibri"/>
                        <a:ea typeface="TimesNewRomanPSMT"/>
                        <a:cs typeface="Times New Roman"/>
                      </a:endParaRPr>
                    </a:p>
                    <a:p>
                      <a:pPr>
                        <a:lnSpc>
                          <a:spcPct val="100000"/>
                        </a:lnSpc>
                        <a:spcAft>
                          <a:spcPts val="0"/>
                        </a:spcAft>
                      </a:pPr>
                      <a:r>
                        <a:rPr lang="en-GB" sz="2800">
                          <a:latin typeface="GillSans"/>
                          <a:ea typeface="TimesNewRomanPSMT"/>
                          <a:cs typeface="GillSans"/>
                        </a:rPr>
                        <a:t>rote learn </a:t>
                      </a:r>
                      <a:endParaRPr lang="en-GB" sz="2400">
                        <a:latin typeface="Calibri"/>
                        <a:ea typeface="TimesNewRomanPSMT"/>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en-GB" sz="2800" dirty="0">
                          <a:latin typeface="GillSans"/>
                          <a:ea typeface="TimesNewRomanPSMT"/>
                          <a:cs typeface="GillSans"/>
                        </a:rPr>
                        <a:t>maximize meaning </a:t>
                      </a:r>
                      <a:endParaRPr lang="en-GB" sz="2400" dirty="0">
                        <a:latin typeface="Calibri"/>
                        <a:ea typeface="TimesNewRomanPSMT"/>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en-GB" sz="2800" dirty="0">
                          <a:latin typeface="GillSans"/>
                          <a:ea typeface="TimesNewRomanPSMT"/>
                          <a:cs typeface="GillSans"/>
                        </a:rPr>
                        <a:t>effective use of space and time</a:t>
                      </a:r>
                      <a:endParaRPr lang="en-GB" sz="2400" dirty="0">
                        <a:latin typeface="Calibri"/>
                        <a:ea typeface="TimesNewRomanPSMT"/>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5" name="TextBox 4"/>
          <p:cNvSpPr txBox="1"/>
          <p:nvPr/>
        </p:nvSpPr>
        <p:spPr>
          <a:xfrm>
            <a:off x="539552" y="6093296"/>
            <a:ext cx="6651180" cy="523220"/>
          </a:xfrm>
          <a:prstGeom prst="rect">
            <a:avLst/>
          </a:prstGeom>
          <a:noFill/>
        </p:spPr>
        <p:txBody>
          <a:bodyPr wrap="none" rtlCol="0">
            <a:spAutoFit/>
          </a:bodyPr>
          <a:lstStyle/>
          <a:p>
            <a:r>
              <a:rPr lang="en-GB" sz="1400" dirty="0" smtClean="0"/>
              <a:t>The original Learning Process Questionnaire: Dimensions, motives and strategies</a:t>
            </a:r>
          </a:p>
          <a:p>
            <a:r>
              <a:rPr lang="en-GB" sz="1400" dirty="0" smtClean="0"/>
              <a:t>In Kember et al 2004</a:t>
            </a:r>
            <a:endParaRPr lang="en-GB" sz="1400" dirty="0"/>
          </a:p>
        </p:txBody>
      </p:sp>
    </p:spTree>
    <p:extLst>
      <p:ext uri="{BB962C8B-B14F-4D97-AF65-F5344CB8AC3E}">
        <p14:creationId xmlns:p14="http://schemas.microsoft.com/office/powerpoint/2010/main" val="350668547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Studies show: Course characteristics associated with surface learning </a:t>
            </a:r>
            <a:endParaRPr lang="en-GB" dirty="0"/>
          </a:p>
        </p:txBody>
      </p:sp>
      <p:sp>
        <p:nvSpPr>
          <p:cNvPr id="3" name="Content Placeholder 2"/>
          <p:cNvSpPr>
            <a:spLocks noGrp="1"/>
          </p:cNvSpPr>
          <p:nvPr>
            <p:ph idx="1"/>
          </p:nvPr>
        </p:nvSpPr>
        <p:spPr>
          <a:xfrm>
            <a:off x="457200" y="1600201"/>
            <a:ext cx="8229600" cy="3989040"/>
          </a:xfrm>
        </p:spPr>
        <p:txBody>
          <a:bodyPr>
            <a:normAutofit fontScale="92500" lnSpcReduction="10000"/>
          </a:bodyPr>
          <a:lstStyle/>
          <a:p>
            <a:r>
              <a:rPr lang="en-GB" dirty="0" smtClean="0"/>
              <a:t>Heavy workload</a:t>
            </a:r>
          </a:p>
          <a:p>
            <a:r>
              <a:rPr lang="en-GB" dirty="0" smtClean="0"/>
              <a:t>Relatively high class contact hours</a:t>
            </a:r>
          </a:p>
          <a:p>
            <a:r>
              <a:rPr lang="en-GB" dirty="0" smtClean="0"/>
              <a:t>An excessive amount of course material</a:t>
            </a:r>
          </a:p>
          <a:p>
            <a:r>
              <a:rPr lang="en-GB" dirty="0" smtClean="0"/>
              <a:t>A lack of opportunity to peruse a subject in depth</a:t>
            </a:r>
          </a:p>
          <a:p>
            <a:r>
              <a:rPr lang="en-GB" dirty="0" smtClean="0"/>
              <a:t>A lack of choice over subjects and over method of study</a:t>
            </a:r>
          </a:p>
          <a:p>
            <a:r>
              <a:rPr lang="en-GB" dirty="0" smtClean="0"/>
              <a:t>A threatening and anxiety provoking assessment system						</a:t>
            </a:r>
            <a:r>
              <a:rPr lang="en-GB" sz="2200" dirty="0" smtClean="0"/>
              <a:t>Gibbs 2002 p6</a:t>
            </a:r>
            <a:endParaRPr lang="en-GB" sz="1900" dirty="0"/>
          </a:p>
        </p:txBody>
      </p:sp>
      <p:sp>
        <p:nvSpPr>
          <p:cNvPr id="4" name="TextBox 3"/>
          <p:cNvSpPr txBox="1"/>
          <p:nvPr/>
        </p:nvSpPr>
        <p:spPr>
          <a:xfrm>
            <a:off x="755576" y="5980638"/>
            <a:ext cx="5981125" cy="369332"/>
          </a:xfrm>
          <a:prstGeom prst="rect">
            <a:avLst/>
          </a:prstGeom>
          <a:noFill/>
        </p:spPr>
        <p:txBody>
          <a:bodyPr wrap="none" rtlCol="0">
            <a:spAutoFit/>
          </a:bodyPr>
          <a:lstStyle/>
          <a:p>
            <a:r>
              <a:rPr lang="en-GB" dirty="0" smtClean="0"/>
              <a:t>Of course there are other factors; note it says associated</a:t>
            </a:r>
            <a:endParaRPr lang="en-GB" dirty="0"/>
          </a:p>
        </p:txBody>
      </p:sp>
    </p:spTree>
    <p:extLst>
      <p:ext uri="{BB962C8B-B14F-4D97-AF65-F5344CB8AC3E}">
        <p14:creationId xmlns:p14="http://schemas.microsoft.com/office/powerpoint/2010/main" val="69852637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900113" y="476250"/>
            <a:ext cx="7705725" cy="668338"/>
          </a:xfrm>
        </p:spPr>
        <p:txBody>
          <a:bodyPr/>
          <a:lstStyle/>
          <a:p>
            <a:pPr eaLnBrk="1" hangingPunct="1"/>
            <a:r>
              <a:rPr lang="en-GB" sz="3200" smtClean="0"/>
              <a:t>Own course and approaches to learning</a:t>
            </a:r>
          </a:p>
        </p:txBody>
      </p:sp>
      <p:sp>
        <p:nvSpPr>
          <p:cNvPr id="9219" name="Rectangle 3"/>
          <p:cNvSpPr>
            <a:spLocks noGrp="1" noChangeArrowheads="1"/>
          </p:cNvSpPr>
          <p:nvPr>
            <p:ph idx="1"/>
          </p:nvPr>
        </p:nvSpPr>
        <p:spPr/>
        <p:txBody>
          <a:bodyPr>
            <a:normAutofit/>
          </a:bodyPr>
          <a:lstStyle/>
          <a:p>
            <a:pPr eaLnBrk="1" hangingPunct="1"/>
            <a:r>
              <a:rPr lang="en-GB" b="1" dirty="0" smtClean="0">
                <a:solidFill>
                  <a:schemeClr val="tx2"/>
                </a:solidFill>
              </a:rPr>
              <a:t>Discussion</a:t>
            </a:r>
          </a:p>
          <a:p>
            <a:pPr eaLnBrk="1" hangingPunct="1"/>
            <a:endParaRPr lang="en-GB" dirty="0" smtClean="0"/>
          </a:p>
          <a:p>
            <a:pPr eaLnBrk="1" hangingPunct="1">
              <a:buFont typeface="Wingdings" pitchFamily="2" charset="2"/>
              <a:buNone/>
            </a:pPr>
            <a:r>
              <a:rPr lang="en-GB" dirty="0" smtClean="0"/>
              <a:t>How does your course fare on the deep/surface approach?</a:t>
            </a:r>
          </a:p>
          <a:p>
            <a:pPr eaLnBrk="1" hangingPunct="1">
              <a:buFont typeface="Wingdings" pitchFamily="2" charset="2"/>
              <a:buNone/>
            </a:pPr>
            <a:r>
              <a:rPr lang="en-GB" dirty="0" smtClean="0"/>
              <a:t>Anything you could do to change any aspect?</a:t>
            </a:r>
          </a:p>
          <a:p>
            <a:pPr eaLnBrk="1" hangingPunct="1">
              <a:buFont typeface="Wingdings" pitchFamily="2" charset="2"/>
              <a:buNone/>
            </a:pPr>
            <a:endParaRPr lang="en-GB" dirty="0"/>
          </a:p>
          <a:p>
            <a:r>
              <a:rPr lang="en-GB" dirty="0" smtClean="0">
                <a:solidFill>
                  <a:schemeClr val="tx2"/>
                </a:solidFill>
              </a:rPr>
              <a:t>This discussion can be part of reflection on practice for assignment </a:t>
            </a:r>
          </a:p>
          <a:p>
            <a:pPr eaLnBrk="1" hangingPunct="1">
              <a:buFont typeface="Wingdings" pitchFamily="2" charset="2"/>
              <a:buNone/>
            </a:pPr>
            <a:endParaRPr lang="en-GB" dirty="0" smtClean="0"/>
          </a:p>
        </p:txBody>
      </p:sp>
    </p:spTree>
    <p:extLst>
      <p:ext uri="{BB962C8B-B14F-4D97-AF65-F5344CB8AC3E}">
        <p14:creationId xmlns:p14="http://schemas.microsoft.com/office/powerpoint/2010/main" val="236990230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solidFill>
                  <a:schemeClr val="accent2">
                    <a:lumMod val="50000"/>
                  </a:schemeClr>
                </a:solidFill>
              </a:rPr>
              <a:t>Critique of Approaches to Learning </a:t>
            </a:r>
            <a:endParaRPr lang="en-GB" dirty="0">
              <a:solidFill>
                <a:schemeClr val="accent2">
                  <a:lumMod val="50000"/>
                </a:schemeClr>
              </a:solidFill>
            </a:endParaRPr>
          </a:p>
        </p:txBody>
      </p:sp>
      <p:sp>
        <p:nvSpPr>
          <p:cNvPr id="3" name="Content Placeholder 2"/>
          <p:cNvSpPr>
            <a:spLocks noGrp="1"/>
          </p:cNvSpPr>
          <p:nvPr>
            <p:ph idx="1"/>
          </p:nvPr>
        </p:nvSpPr>
        <p:spPr/>
        <p:txBody>
          <a:bodyPr/>
          <a:lstStyle/>
          <a:p>
            <a:r>
              <a:rPr lang="en-GB" dirty="0" smtClean="0"/>
              <a:t>Any  theory (</a:t>
            </a:r>
            <a:r>
              <a:rPr lang="en-GB" dirty="0" err="1" smtClean="0"/>
              <a:t>wrt</a:t>
            </a:r>
            <a:r>
              <a:rPr lang="en-GB" dirty="0" smtClean="0"/>
              <a:t> learning) highlights some aspects disregards others</a:t>
            </a:r>
          </a:p>
          <a:p>
            <a:r>
              <a:rPr lang="en-GB" dirty="0" smtClean="0"/>
              <a:t>Approaches focuses on cognitive aspects</a:t>
            </a:r>
          </a:p>
          <a:p>
            <a:r>
              <a:rPr lang="en-GB" dirty="0" smtClean="0"/>
              <a:t>Insufficient attention to social and cultural factors in supporting/hindering learning </a:t>
            </a:r>
          </a:p>
          <a:p>
            <a:pPr lvl="1"/>
            <a:r>
              <a:rPr lang="en-GB" dirty="0" smtClean="0"/>
              <a:t>How does the broader context affect learning?</a:t>
            </a:r>
            <a:endParaRPr lang="en-GB" dirty="0"/>
          </a:p>
        </p:txBody>
      </p:sp>
    </p:spTree>
    <p:extLst>
      <p:ext uri="{BB962C8B-B14F-4D97-AF65-F5344CB8AC3E}">
        <p14:creationId xmlns:p14="http://schemas.microsoft.com/office/powerpoint/2010/main" val="129297453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chemeClr val="accent2">
                    <a:lumMod val="50000"/>
                  </a:schemeClr>
                </a:solidFill>
              </a:rPr>
              <a:t>Alienation </a:t>
            </a:r>
            <a:r>
              <a:rPr lang="en-GB" b="0" dirty="0" smtClean="0">
                <a:solidFill>
                  <a:schemeClr val="accent2">
                    <a:lumMod val="50000"/>
                  </a:schemeClr>
                </a:solidFill>
              </a:rPr>
              <a:t>and Engagement </a:t>
            </a:r>
            <a:endParaRPr lang="en-GB" b="0" dirty="0">
              <a:solidFill>
                <a:schemeClr val="accent2">
                  <a:lumMod val="50000"/>
                </a:schemeClr>
              </a:solidFill>
            </a:endParaRPr>
          </a:p>
        </p:txBody>
      </p:sp>
      <p:sp>
        <p:nvSpPr>
          <p:cNvPr id="3" name="Content Placeholder 2"/>
          <p:cNvSpPr>
            <a:spLocks noGrp="1"/>
          </p:cNvSpPr>
          <p:nvPr>
            <p:ph idx="1"/>
          </p:nvPr>
        </p:nvSpPr>
        <p:spPr/>
        <p:txBody>
          <a:bodyPr>
            <a:normAutofit fontScale="92500" lnSpcReduction="10000"/>
          </a:bodyPr>
          <a:lstStyle/>
          <a:p>
            <a:r>
              <a:rPr lang="en-GB" dirty="0" smtClean="0"/>
              <a:t>Learning hindered by disconnection/no sense of belonging</a:t>
            </a:r>
          </a:p>
          <a:p>
            <a:pPr lvl="1"/>
            <a:r>
              <a:rPr lang="en-GB" dirty="0" smtClean="0"/>
              <a:t>Classmates, </a:t>
            </a:r>
            <a:r>
              <a:rPr lang="en-GB" dirty="0"/>
              <a:t>T</a:t>
            </a:r>
            <a:r>
              <a:rPr lang="en-GB" dirty="0" smtClean="0"/>
              <a:t>eachers, Programme, Department, University, Career</a:t>
            </a:r>
          </a:p>
          <a:p>
            <a:pPr lvl="1"/>
            <a:r>
              <a:rPr lang="en-GB" dirty="0" smtClean="0"/>
              <a:t>What relationships exist (or not)?</a:t>
            </a:r>
          </a:p>
          <a:p>
            <a:pPr lvl="1"/>
            <a:endParaRPr lang="en-GB" dirty="0"/>
          </a:p>
          <a:p>
            <a:r>
              <a:rPr lang="en-GB" dirty="0" smtClean="0"/>
              <a:t>How well ‘connected’ are your students to your programme?</a:t>
            </a:r>
          </a:p>
          <a:p>
            <a:pPr lvl="1"/>
            <a:r>
              <a:rPr lang="en-GB" dirty="0" smtClean="0"/>
              <a:t>Evidence?</a:t>
            </a:r>
          </a:p>
          <a:p>
            <a:pPr lvl="1"/>
            <a:r>
              <a:rPr lang="en-GB" dirty="0" smtClean="0"/>
              <a:t>How might you enhance?</a:t>
            </a:r>
            <a:endParaRPr lang="en-GB" dirty="0"/>
          </a:p>
        </p:txBody>
      </p:sp>
      <p:sp>
        <p:nvSpPr>
          <p:cNvPr id="4" name="TextBox 3"/>
          <p:cNvSpPr txBox="1"/>
          <p:nvPr/>
        </p:nvSpPr>
        <p:spPr>
          <a:xfrm>
            <a:off x="7380312" y="6199874"/>
            <a:ext cx="1300356" cy="369332"/>
          </a:xfrm>
          <a:prstGeom prst="rect">
            <a:avLst/>
          </a:prstGeom>
          <a:noFill/>
        </p:spPr>
        <p:txBody>
          <a:bodyPr wrap="none" rtlCol="0">
            <a:spAutoFit/>
          </a:bodyPr>
          <a:lstStyle/>
          <a:p>
            <a:r>
              <a:rPr lang="en-GB" dirty="0" smtClean="0"/>
              <a:t>Case 2008</a:t>
            </a:r>
            <a:endParaRPr lang="en-GB" dirty="0"/>
          </a:p>
        </p:txBody>
      </p:sp>
    </p:spTree>
    <p:extLst>
      <p:ext uri="{BB962C8B-B14F-4D97-AF65-F5344CB8AC3E}">
        <p14:creationId xmlns:p14="http://schemas.microsoft.com/office/powerpoint/2010/main" val="15783181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pPr eaLnBrk="1" hangingPunct="1"/>
            <a:r>
              <a:rPr lang="en-GB" dirty="0" smtClean="0"/>
              <a:t>Aims</a:t>
            </a:r>
          </a:p>
        </p:txBody>
      </p:sp>
      <p:sp>
        <p:nvSpPr>
          <p:cNvPr id="4099" name="Content Placeholder 2"/>
          <p:cNvSpPr>
            <a:spLocks noGrp="1"/>
          </p:cNvSpPr>
          <p:nvPr>
            <p:ph idx="1"/>
          </p:nvPr>
        </p:nvSpPr>
        <p:spPr>
          <a:xfrm>
            <a:off x="539552" y="1412776"/>
            <a:ext cx="8039100" cy="4968552"/>
          </a:xfrm>
        </p:spPr>
        <p:txBody>
          <a:bodyPr>
            <a:noAutofit/>
          </a:bodyPr>
          <a:lstStyle/>
          <a:p>
            <a:pPr eaLnBrk="1" hangingPunct="1"/>
            <a:r>
              <a:rPr lang="en-GB" dirty="0" smtClean="0">
                <a:solidFill>
                  <a:schemeClr val="accent1">
                    <a:lumMod val="75000"/>
                  </a:schemeClr>
                </a:solidFill>
              </a:rPr>
              <a:t>Provide some evidence that teaching approach influences learning approach</a:t>
            </a:r>
          </a:p>
          <a:p>
            <a:pPr lvl="1" eaLnBrk="1" hangingPunct="1"/>
            <a:r>
              <a:rPr lang="en-GB" dirty="0" smtClean="0"/>
              <a:t>With variable learning/assessment effects</a:t>
            </a:r>
          </a:p>
          <a:p>
            <a:pPr eaLnBrk="1" hangingPunct="1"/>
            <a:r>
              <a:rPr lang="en-GB" dirty="0" smtClean="0"/>
              <a:t>Overview of ideas about learning</a:t>
            </a:r>
          </a:p>
          <a:p>
            <a:pPr eaLnBrk="1" hangingPunct="1"/>
            <a:r>
              <a:rPr lang="en-GB" dirty="0" smtClean="0">
                <a:solidFill>
                  <a:schemeClr val="accent1">
                    <a:lumMod val="75000"/>
                  </a:schemeClr>
                </a:solidFill>
              </a:rPr>
              <a:t>Provide a basis for further reading</a:t>
            </a:r>
          </a:p>
          <a:p>
            <a:pPr eaLnBrk="1" hangingPunct="1"/>
            <a:r>
              <a:rPr lang="en-GB" dirty="0" smtClean="0"/>
              <a:t>One starting point for critical reflection on practice</a:t>
            </a:r>
          </a:p>
          <a:p>
            <a:pPr eaLnBrk="1" hangingPunct="1"/>
            <a:r>
              <a:rPr lang="en-GB" dirty="0" smtClean="0">
                <a:solidFill>
                  <a:schemeClr val="accent1">
                    <a:lumMod val="75000"/>
                  </a:schemeClr>
                </a:solidFill>
              </a:rPr>
              <a:t>Needed in assignments!</a:t>
            </a:r>
            <a:endParaRPr lang="en-GB" sz="3600" dirty="0" smtClean="0">
              <a:solidFill>
                <a:schemeClr val="accent1">
                  <a:lumMod val="75000"/>
                </a:schemeClr>
              </a:solidFill>
            </a:endParaRPr>
          </a:p>
          <a:p>
            <a:pPr eaLnBrk="1" hangingPunct="1">
              <a:buFont typeface="Wingdings" pitchFamily="2" charset="2"/>
              <a:buNone/>
            </a:pPr>
            <a:r>
              <a:rPr lang="en-GB" sz="2800" dirty="0" smtClean="0"/>
              <a:t>Note – there are a lot of theories about learning!</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0" dirty="0">
                <a:solidFill>
                  <a:schemeClr val="accent2">
                    <a:lumMod val="50000"/>
                  </a:schemeClr>
                </a:solidFill>
              </a:rPr>
              <a:t>Alienation and </a:t>
            </a:r>
            <a:r>
              <a:rPr lang="en-GB" dirty="0">
                <a:solidFill>
                  <a:schemeClr val="accent2">
                    <a:lumMod val="50000"/>
                  </a:schemeClr>
                </a:solidFill>
              </a:rPr>
              <a:t>Engagement</a:t>
            </a:r>
            <a:r>
              <a:rPr lang="en-GB" b="0" dirty="0">
                <a:solidFill>
                  <a:schemeClr val="accent2">
                    <a:lumMod val="50000"/>
                  </a:schemeClr>
                </a:solidFill>
              </a:rPr>
              <a:t> </a:t>
            </a:r>
          </a:p>
        </p:txBody>
      </p:sp>
      <p:sp>
        <p:nvSpPr>
          <p:cNvPr id="3" name="Content Placeholder 2"/>
          <p:cNvSpPr>
            <a:spLocks noGrp="1"/>
          </p:cNvSpPr>
          <p:nvPr>
            <p:ph idx="1"/>
          </p:nvPr>
        </p:nvSpPr>
        <p:spPr/>
        <p:txBody>
          <a:bodyPr>
            <a:normAutofit fontScale="92500" lnSpcReduction="10000"/>
          </a:bodyPr>
          <a:lstStyle/>
          <a:p>
            <a:r>
              <a:rPr lang="en-GB" dirty="0" smtClean="0"/>
              <a:t>Increasing evidence that engagement fosters learning (achievement)</a:t>
            </a:r>
          </a:p>
          <a:p>
            <a:pPr lvl="1"/>
            <a:r>
              <a:rPr lang="en-GB" dirty="0" smtClean="0"/>
              <a:t>Linkage not strong, many factors at work </a:t>
            </a:r>
          </a:p>
          <a:p>
            <a:pPr marL="457200" lvl="1" indent="0" algn="r">
              <a:buNone/>
            </a:pPr>
            <a:r>
              <a:rPr lang="en-GB" sz="2000" dirty="0" smtClean="0"/>
              <a:t>(Carini et al 2006)</a:t>
            </a:r>
          </a:p>
          <a:p>
            <a:r>
              <a:rPr lang="en-GB" dirty="0" smtClean="0"/>
              <a:t>Increasing use of National Survey of Student Engagement (NSSE)</a:t>
            </a:r>
          </a:p>
          <a:p>
            <a:pPr lvl="1"/>
            <a:r>
              <a:rPr lang="en-GB" dirty="0" smtClean="0"/>
              <a:t>In USA &amp; Australia, pilot in UK</a:t>
            </a:r>
          </a:p>
          <a:p>
            <a:pPr lvl="1"/>
            <a:r>
              <a:rPr lang="en-GB" dirty="0" smtClean="0"/>
              <a:t>Focuses on what students do and on relationships (to class </a:t>
            </a:r>
            <a:r>
              <a:rPr lang="en-GB" dirty="0" err="1" smtClean="0"/>
              <a:t>etc</a:t>
            </a:r>
            <a:r>
              <a:rPr lang="en-GB" dirty="0" smtClean="0"/>
              <a:t>)</a:t>
            </a:r>
          </a:p>
          <a:p>
            <a:pPr lvl="1"/>
            <a:r>
              <a:rPr lang="en-GB" dirty="0" smtClean="0"/>
              <a:t>i.e. includes ‘social’ influences on learning </a:t>
            </a:r>
            <a:endParaRPr lang="en-GB" dirty="0"/>
          </a:p>
        </p:txBody>
      </p:sp>
      <p:sp>
        <p:nvSpPr>
          <p:cNvPr id="4" name="TextBox 3"/>
          <p:cNvSpPr txBox="1"/>
          <p:nvPr/>
        </p:nvSpPr>
        <p:spPr>
          <a:xfrm>
            <a:off x="611560" y="6052646"/>
            <a:ext cx="7670946" cy="461665"/>
          </a:xfrm>
          <a:prstGeom prst="rect">
            <a:avLst/>
          </a:prstGeom>
        </p:spPr>
        <p:style>
          <a:lnRef idx="2">
            <a:schemeClr val="accent4"/>
          </a:lnRef>
          <a:fillRef idx="1">
            <a:schemeClr val="lt1"/>
          </a:fillRef>
          <a:effectRef idx="0">
            <a:schemeClr val="accent4"/>
          </a:effectRef>
          <a:fontRef idx="minor">
            <a:schemeClr val="dk1"/>
          </a:fontRef>
        </p:style>
        <p:txBody>
          <a:bodyPr wrap="none" rtlCol="0">
            <a:spAutoFit/>
          </a:bodyPr>
          <a:lstStyle/>
          <a:p>
            <a:r>
              <a:rPr lang="en-GB" sz="2400" b="1" dirty="0" smtClean="0">
                <a:solidFill>
                  <a:schemeClr val="accent2">
                    <a:lumMod val="50000"/>
                  </a:schemeClr>
                </a:solidFill>
              </a:rPr>
              <a:t>What about your students: say P/T, at home, international </a:t>
            </a:r>
            <a:endParaRPr lang="en-GB" sz="2400" b="1" dirty="0">
              <a:solidFill>
                <a:schemeClr val="accent2">
                  <a:lumMod val="50000"/>
                </a:schemeClr>
              </a:solidFill>
            </a:endParaRPr>
          </a:p>
        </p:txBody>
      </p:sp>
    </p:spTree>
    <p:extLst>
      <p:ext uri="{BB962C8B-B14F-4D97-AF65-F5344CB8AC3E}">
        <p14:creationId xmlns:p14="http://schemas.microsoft.com/office/powerpoint/2010/main" val="427809317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solidFill>
              <a:schemeClr val="bg1"/>
            </a:solidFill>
          </a:ln>
        </p:spPr>
        <p:style>
          <a:lnRef idx="2">
            <a:schemeClr val="accent5"/>
          </a:lnRef>
          <a:fillRef idx="1">
            <a:schemeClr val="lt1"/>
          </a:fillRef>
          <a:effectRef idx="0">
            <a:schemeClr val="accent5"/>
          </a:effectRef>
          <a:fontRef idx="minor">
            <a:schemeClr val="dk1"/>
          </a:fontRef>
        </p:style>
        <p:txBody>
          <a:bodyPr/>
          <a:lstStyle/>
          <a:p>
            <a:r>
              <a:rPr lang="en-GB" b="1" dirty="0">
                <a:solidFill>
                  <a:schemeClr val="accent2">
                    <a:lumMod val="50000"/>
                  </a:schemeClr>
                </a:solidFill>
              </a:rPr>
              <a:t>Student </a:t>
            </a:r>
            <a:r>
              <a:rPr lang="en-GB" b="1" dirty="0" smtClean="0">
                <a:solidFill>
                  <a:schemeClr val="accent2">
                    <a:lumMod val="50000"/>
                  </a:schemeClr>
                </a:solidFill>
              </a:rPr>
              <a:t>engagement</a:t>
            </a:r>
            <a:endParaRPr lang="en-GB" b="1" dirty="0">
              <a:solidFill>
                <a:schemeClr val="accent2">
                  <a:lumMod val="50000"/>
                </a:schemeClr>
              </a:solidFill>
            </a:endParaRPr>
          </a:p>
        </p:txBody>
      </p:sp>
      <p:sp>
        <p:nvSpPr>
          <p:cNvPr id="3" name="Content Placeholder 2"/>
          <p:cNvSpPr>
            <a:spLocks noGrp="1"/>
          </p:cNvSpPr>
          <p:nvPr>
            <p:ph idx="1"/>
          </p:nvPr>
        </p:nvSpPr>
        <p:spPr/>
        <p:txBody>
          <a:bodyPr>
            <a:normAutofit fontScale="92500" lnSpcReduction="20000"/>
          </a:bodyPr>
          <a:lstStyle/>
          <a:p>
            <a:pPr marL="0" indent="0">
              <a:buNone/>
            </a:pPr>
            <a:r>
              <a:rPr lang="en-GB" dirty="0" smtClean="0"/>
              <a:t>students</a:t>
            </a:r>
            <a:r>
              <a:rPr lang="en-GB" dirty="0"/>
              <a:t>’ </a:t>
            </a:r>
            <a:r>
              <a:rPr lang="en-GB" u="sng" dirty="0"/>
              <a:t>cognitive</a:t>
            </a:r>
            <a:r>
              <a:rPr lang="en-GB" dirty="0"/>
              <a:t> </a:t>
            </a:r>
            <a:r>
              <a:rPr lang="en-GB" dirty="0" smtClean="0"/>
              <a:t>investment,  </a:t>
            </a:r>
            <a:r>
              <a:rPr lang="en-GB" u="sng" dirty="0"/>
              <a:t>emotional</a:t>
            </a:r>
            <a:r>
              <a:rPr lang="en-GB" dirty="0"/>
              <a:t> commitment </a:t>
            </a:r>
            <a:r>
              <a:rPr lang="en-GB" dirty="0" smtClean="0"/>
              <a:t>and </a:t>
            </a:r>
            <a:r>
              <a:rPr lang="en-GB" dirty="0"/>
              <a:t>active </a:t>
            </a:r>
            <a:r>
              <a:rPr lang="en-GB" u="sng" dirty="0"/>
              <a:t>participation</a:t>
            </a:r>
            <a:r>
              <a:rPr lang="en-GB" dirty="0"/>
              <a:t> in </a:t>
            </a:r>
            <a:r>
              <a:rPr lang="en-GB" dirty="0" smtClean="0"/>
              <a:t>learning 						</a:t>
            </a:r>
            <a:r>
              <a:rPr lang="en-GB" sz="3000" dirty="0" smtClean="0"/>
              <a:t>(Chapman 2003</a:t>
            </a:r>
            <a:r>
              <a:rPr lang="en-GB" sz="3000" dirty="0"/>
              <a:t>) </a:t>
            </a:r>
            <a:endParaRPr lang="en-GB" dirty="0" smtClean="0"/>
          </a:p>
          <a:p>
            <a:pPr marL="0" indent="0">
              <a:buNone/>
            </a:pPr>
            <a:endParaRPr lang="en-GB" dirty="0" smtClean="0"/>
          </a:p>
          <a:p>
            <a:pPr marL="0" indent="0">
              <a:buNone/>
            </a:pPr>
            <a:r>
              <a:rPr lang="en-GB" dirty="0" smtClean="0"/>
              <a:t>“students</a:t>
            </a:r>
            <a:r>
              <a:rPr lang="en-GB" dirty="0"/>
              <a:t>’ involvement with activities and conditions likely to generate high quality </a:t>
            </a:r>
            <a:r>
              <a:rPr lang="en-GB" dirty="0" smtClean="0"/>
              <a:t>learning” 						</a:t>
            </a:r>
            <a:r>
              <a:rPr lang="en-GB" sz="3000" dirty="0" smtClean="0"/>
              <a:t>(ACER 2008)  </a:t>
            </a:r>
          </a:p>
          <a:p>
            <a:pPr marL="0" indent="0">
              <a:buNone/>
            </a:pPr>
            <a:endParaRPr lang="en-GB" dirty="0" smtClean="0"/>
          </a:p>
          <a:p>
            <a:pPr marL="0" indent="0">
              <a:buNone/>
            </a:pPr>
            <a:r>
              <a:rPr lang="en-GB" b="1" dirty="0" smtClean="0">
                <a:solidFill>
                  <a:srgbClr val="C00000"/>
                </a:solidFill>
              </a:rPr>
              <a:t>Proposal 4: </a:t>
            </a:r>
            <a:r>
              <a:rPr lang="en-GB" b="1" dirty="0">
                <a:solidFill>
                  <a:srgbClr val="C00000"/>
                </a:solidFill>
              </a:rPr>
              <a:t>Create learning that is active, collaborative and fosters learning relationships </a:t>
            </a:r>
          </a:p>
        </p:txBody>
      </p:sp>
      <p:sp>
        <p:nvSpPr>
          <p:cNvPr id="4" name="TextBox 3"/>
          <p:cNvSpPr txBox="1"/>
          <p:nvPr/>
        </p:nvSpPr>
        <p:spPr>
          <a:xfrm>
            <a:off x="5652120" y="6011995"/>
            <a:ext cx="3178884" cy="461665"/>
          </a:xfrm>
          <a:prstGeom prst="rect">
            <a:avLst/>
          </a:prstGeom>
          <a:noFill/>
        </p:spPr>
        <p:txBody>
          <a:bodyPr wrap="none" rtlCol="0">
            <a:spAutoFit/>
          </a:bodyPr>
          <a:lstStyle/>
          <a:p>
            <a:r>
              <a:rPr lang="en-GB" sz="2400" dirty="0" smtClean="0"/>
              <a:t>(In Zepke &amp; Leach 2010)</a:t>
            </a:r>
            <a:endParaRPr lang="en-GB" sz="2400" dirty="0"/>
          </a:p>
        </p:txBody>
      </p:sp>
    </p:spTree>
    <p:extLst>
      <p:ext uri="{BB962C8B-B14F-4D97-AF65-F5344CB8AC3E}">
        <p14:creationId xmlns:p14="http://schemas.microsoft.com/office/powerpoint/2010/main" val="98840738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chemeClr val="accent2">
                    <a:lumMod val="50000"/>
                  </a:schemeClr>
                </a:solidFill>
              </a:rPr>
              <a:t>Social Constructivism</a:t>
            </a:r>
            <a:endParaRPr lang="en-GB" dirty="0">
              <a:solidFill>
                <a:schemeClr val="accent2">
                  <a:lumMod val="50000"/>
                </a:schemeClr>
              </a:solidFill>
            </a:endParaRPr>
          </a:p>
        </p:txBody>
      </p:sp>
      <p:sp>
        <p:nvSpPr>
          <p:cNvPr id="3" name="Content Placeholder 2"/>
          <p:cNvSpPr>
            <a:spLocks noGrp="1"/>
          </p:cNvSpPr>
          <p:nvPr>
            <p:ph idx="1"/>
          </p:nvPr>
        </p:nvSpPr>
        <p:spPr/>
        <p:txBody>
          <a:bodyPr>
            <a:normAutofit fontScale="85000" lnSpcReduction="20000"/>
          </a:bodyPr>
          <a:lstStyle/>
          <a:p>
            <a:r>
              <a:rPr lang="en-GB" dirty="0" smtClean="0"/>
              <a:t>Dialogue </a:t>
            </a:r>
            <a:r>
              <a:rPr lang="en-GB" dirty="0" smtClean="0"/>
              <a:t>and communication key to constructing meaning</a:t>
            </a:r>
          </a:p>
          <a:p>
            <a:r>
              <a:rPr lang="en-GB" dirty="0" smtClean="0"/>
              <a:t>Involves others</a:t>
            </a:r>
          </a:p>
          <a:p>
            <a:r>
              <a:rPr lang="en-GB" dirty="0" smtClean="0">
                <a:solidFill>
                  <a:schemeClr val="accent1">
                    <a:lumMod val="75000"/>
                  </a:schemeClr>
                </a:solidFill>
              </a:rPr>
              <a:t>So: group work, collaborative learning, peer learning, PBL, discussion</a:t>
            </a:r>
          </a:p>
          <a:p>
            <a:pPr lvl="1"/>
            <a:r>
              <a:rPr lang="en-GB" dirty="0" smtClean="0"/>
              <a:t>Model desired practice, build trust, use interpersonal skills</a:t>
            </a:r>
          </a:p>
          <a:p>
            <a:r>
              <a:rPr lang="en-GB" dirty="0" smtClean="0"/>
              <a:t>Zone of Proximal Development</a:t>
            </a:r>
          </a:p>
          <a:p>
            <a:pPr lvl="1"/>
            <a:r>
              <a:rPr lang="en-GB" dirty="0" smtClean="0"/>
              <a:t>Learning at the next level</a:t>
            </a:r>
          </a:p>
          <a:p>
            <a:pPr lvl="1"/>
            <a:r>
              <a:rPr lang="en-GB" dirty="0" smtClean="0"/>
              <a:t>‘Scaffolding’ (providing supports) so learners can move to next level </a:t>
            </a:r>
          </a:p>
          <a:p>
            <a:pPr lvl="1"/>
            <a:r>
              <a:rPr lang="en-GB" dirty="0" smtClean="0"/>
              <a:t>mentoring, structuring (and removing structure) so learners become more independent</a:t>
            </a:r>
          </a:p>
          <a:p>
            <a:pPr lvl="1"/>
            <a:endParaRPr lang="en-GB" dirty="0"/>
          </a:p>
        </p:txBody>
      </p:sp>
      <p:sp>
        <p:nvSpPr>
          <p:cNvPr id="4" name="TextBox 3"/>
          <p:cNvSpPr txBox="1"/>
          <p:nvPr/>
        </p:nvSpPr>
        <p:spPr>
          <a:xfrm>
            <a:off x="5508104" y="6021288"/>
            <a:ext cx="2822568" cy="646331"/>
          </a:xfrm>
          <a:prstGeom prst="rect">
            <a:avLst/>
          </a:prstGeom>
          <a:solidFill>
            <a:srgbClr val="66FFFF"/>
          </a:solidFill>
        </p:spPr>
        <p:style>
          <a:lnRef idx="2">
            <a:schemeClr val="accent5"/>
          </a:lnRef>
          <a:fillRef idx="1">
            <a:schemeClr val="lt1"/>
          </a:fillRef>
          <a:effectRef idx="0">
            <a:schemeClr val="accent5"/>
          </a:effectRef>
          <a:fontRef idx="minor">
            <a:schemeClr val="dk1"/>
          </a:fontRef>
        </p:style>
        <p:txBody>
          <a:bodyPr wrap="none" rtlCol="0">
            <a:spAutoFit/>
          </a:bodyPr>
          <a:lstStyle/>
          <a:p>
            <a:r>
              <a:rPr lang="en-GB" b="1" dirty="0" smtClean="0"/>
              <a:t>Do you demonstrate these?</a:t>
            </a:r>
          </a:p>
          <a:p>
            <a:r>
              <a:rPr lang="en-GB" b="1" dirty="0" smtClean="0"/>
              <a:t>How, evidence?</a:t>
            </a:r>
            <a:endParaRPr lang="en-GB" b="1" dirty="0"/>
          </a:p>
        </p:txBody>
      </p:sp>
      <p:sp>
        <p:nvSpPr>
          <p:cNvPr id="5" name="TextBox 4"/>
          <p:cNvSpPr txBox="1"/>
          <p:nvPr/>
        </p:nvSpPr>
        <p:spPr>
          <a:xfrm>
            <a:off x="251520" y="6309320"/>
            <a:ext cx="2736304" cy="369332"/>
          </a:xfrm>
          <a:prstGeom prst="rect">
            <a:avLst/>
          </a:prstGeom>
        </p:spPr>
        <p:style>
          <a:lnRef idx="2">
            <a:schemeClr val="accent3"/>
          </a:lnRef>
          <a:fillRef idx="1">
            <a:schemeClr val="lt1"/>
          </a:fillRef>
          <a:effectRef idx="0">
            <a:schemeClr val="accent3"/>
          </a:effectRef>
          <a:fontRef idx="minor">
            <a:schemeClr val="dk1"/>
          </a:fontRef>
        </p:style>
        <p:txBody>
          <a:bodyPr wrap="square" rtlCol="0">
            <a:spAutoFit/>
          </a:bodyPr>
          <a:lstStyle/>
          <a:p>
            <a:r>
              <a:rPr lang="en-GB" dirty="0" smtClean="0"/>
              <a:t> Carlile and Jordan (2005)</a:t>
            </a:r>
            <a:endParaRPr lang="en-GB" dirty="0"/>
          </a:p>
        </p:txBody>
      </p:sp>
    </p:spTree>
    <p:extLst>
      <p:ext uri="{BB962C8B-B14F-4D97-AF65-F5344CB8AC3E}">
        <p14:creationId xmlns:p14="http://schemas.microsoft.com/office/powerpoint/2010/main" val="186549416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1772817"/>
            <a:ext cx="8229600" cy="3528392"/>
          </a:xfrm>
        </p:spPr>
        <p:txBody>
          <a:bodyPr/>
          <a:lstStyle/>
          <a:p>
            <a:r>
              <a:rPr lang="en-GB" sz="5400" b="1" dirty="0">
                <a:solidFill>
                  <a:schemeClr val="tx2"/>
                </a:solidFill>
              </a:rPr>
              <a:t>Other </a:t>
            </a:r>
            <a:r>
              <a:rPr lang="en-GB" sz="5400" b="1" dirty="0" smtClean="0">
                <a:solidFill>
                  <a:schemeClr val="tx2"/>
                </a:solidFill>
              </a:rPr>
              <a:t>models </a:t>
            </a:r>
          </a:p>
          <a:p>
            <a:r>
              <a:rPr lang="en-GB" sz="5400" b="1" dirty="0" smtClean="0">
                <a:solidFill>
                  <a:schemeClr val="tx2"/>
                </a:solidFill>
              </a:rPr>
              <a:t>Active learning</a:t>
            </a:r>
          </a:p>
          <a:p>
            <a:r>
              <a:rPr lang="en-GB" sz="5400" b="1" dirty="0" smtClean="0">
                <a:solidFill>
                  <a:schemeClr val="tx2"/>
                </a:solidFill>
              </a:rPr>
              <a:t>In </a:t>
            </a:r>
            <a:r>
              <a:rPr lang="en-GB" sz="5400" b="1" dirty="0" smtClean="0">
                <a:solidFill>
                  <a:schemeClr val="tx2"/>
                </a:solidFill>
              </a:rPr>
              <a:t>practice</a:t>
            </a:r>
            <a:endParaRPr lang="en-GB" dirty="0"/>
          </a:p>
        </p:txBody>
      </p:sp>
      <p:sp>
        <p:nvSpPr>
          <p:cNvPr id="2" name="TextBox 1"/>
          <p:cNvSpPr txBox="1"/>
          <p:nvPr/>
        </p:nvSpPr>
        <p:spPr>
          <a:xfrm>
            <a:off x="755576" y="692696"/>
            <a:ext cx="955711" cy="461665"/>
          </a:xfrm>
          <a:prstGeom prst="rect">
            <a:avLst/>
          </a:prstGeom>
          <a:noFill/>
        </p:spPr>
        <p:txBody>
          <a:bodyPr wrap="none" rtlCol="0">
            <a:spAutoFit/>
          </a:bodyPr>
          <a:lstStyle/>
          <a:p>
            <a:r>
              <a:rPr lang="en-GB" sz="2400" b="1" dirty="0" smtClean="0">
                <a:solidFill>
                  <a:schemeClr val="accent2">
                    <a:lumMod val="50000"/>
                  </a:schemeClr>
                </a:solidFill>
              </a:rPr>
              <a:t>Next:</a:t>
            </a:r>
            <a:endParaRPr lang="en-GB" sz="2400" b="1" dirty="0">
              <a:solidFill>
                <a:schemeClr val="accent2">
                  <a:lumMod val="50000"/>
                </a:schemeClr>
              </a:solidFill>
            </a:endParaRPr>
          </a:p>
        </p:txBody>
      </p:sp>
    </p:spTree>
    <p:extLst>
      <p:ext uri="{BB962C8B-B14F-4D97-AF65-F5344CB8AC3E}">
        <p14:creationId xmlns:p14="http://schemas.microsoft.com/office/powerpoint/2010/main" val="170279425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928688" y="500063"/>
            <a:ext cx="7772400" cy="866775"/>
          </a:xfrm>
        </p:spPr>
        <p:txBody>
          <a:bodyPr/>
          <a:lstStyle/>
          <a:p>
            <a:pPr eaLnBrk="1" fontAlgn="auto" hangingPunct="1">
              <a:spcAft>
                <a:spcPts val="0"/>
              </a:spcAft>
              <a:defRPr/>
            </a:pPr>
            <a:r>
              <a:rPr lang="en-GB" dirty="0">
                <a:solidFill>
                  <a:schemeClr val="tx2">
                    <a:satMod val="130000"/>
                  </a:schemeClr>
                </a:solidFill>
              </a:rPr>
              <a:t>Kolb’s experiential learning cycle</a:t>
            </a:r>
          </a:p>
        </p:txBody>
      </p:sp>
      <p:sp>
        <p:nvSpPr>
          <p:cNvPr id="21507" name="Rectangle 3"/>
          <p:cNvSpPr>
            <a:spLocks noGrp="1" noChangeArrowheads="1"/>
          </p:cNvSpPr>
          <p:nvPr>
            <p:ph idx="1"/>
          </p:nvPr>
        </p:nvSpPr>
        <p:spPr>
          <a:xfrm>
            <a:off x="285750" y="1785938"/>
            <a:ext cx="8572500" cy="4643437"/>
          </a:xfrm>
        </p:spPr>
        <p:txBody>
          <a:bodyPr>
            <a:normAutofit lnSpcReduction="10000"/>
          </a:bodyPr>
          <a:lstStyle/>
          <a:p>
            <a:pPr marL="609600" indent="-609600" eaLnBrk="1" hangingPunct="1">
              <a:buFont typeface="Wingdings" pitchFamily="2" charset="2"/>
              <a:buNone/>
              <a:defRPr/>
            </a:pPr>
            <a:r>
              <a:rPr lang="en-GB" sz="2800" dirty="0" smtClean="0"/>
              <a:t>Learning is founded in experience</a:t>
            </a:r>
          </a:p>
          <a:p>
            <a:pPr marL="609600" indent="-609600" eaLnBrk="1" hangingPunct="1">
              <a:buFont typeface="Wingdings" pitchFamily="2" charset="2"/>
              <a:buNone/>
              <a:defRPr/>
            </a:pPr>
            <a:r>
              <a:rPr lang="en-GB" sz="2800" dirty="0" smtClean="0"/>
              <a:t>Learning moves through a 4 stage cycle and repeats</a:t>
            </a:r>
          </a:p>
          <a:p>
            <a:pPr marL="609600" indent="-609600" eaLnBrk="1" hangingPunct="1">
              <a:buFont typeface="Wingdings" pitchFamily="2" charset="2"/>
              <a:buNone/>
              <a:defRPr/>
            </a:pPr>
            <a:endParaRPr lang="en-GB" sz="1100" dirty="0" smtClean="0"/>
          </a:p>
          <a:p>
            <a:pPr marL="609600" indent="-609600" eaLnBrk="1" hangingPunct="1">
              <a:buFontTx/>
              <a:buAutoNum type="arabicPeriod"/>
              <a:defRPr/>
            </a:pPr>
            <a:r>
              <a:rPr lang="en-GB" sz="2800" dirty="0" smtClean="0"/>
              <a:t>Experience (either in class or outside)</a:t>
            </a:r>
          </a:p>
          <a:p>
            <a:pPr marL="609600" indent="-609600" eaLnBrk="1" hangingPunct="1">
              <a:buFontTx/>
              <a:buAutoNum type="arabicPeriod"/>
              <a:defRPr/>
            </a:pPr>
            <a:r>
              <a:rPr lang="en-GB" sz="2800" dirty="0" smtClean="0"/>
              <a:t>Review experience</a:t>
            </a:r>
          </a:p>
          <a:p>
            <a:pPr marL="609600" indent="-609600" eaLnBrk="1" hangingPunct="1">
              <a:buFontTx/>
              <a:buAutoNum type="arabicPeriod"/>
              <a:defRPr/>
            </a:pPr>
            <a:r>
              <a:rPr lang="en-GB" sz="2800" dirty="0" smtClean="0"/>
              <a:t>Draw conclusions</a:t>
            </a:r>
          </a:p>
          <a:p>
            <a:pPr marL="609600" indent="-609600" eaLnBrk="1" hangingPunct="1">
              <a:buFontTx/>
              <a:buAutoNum type="arabicPeriod"/>
              <a:defRPr/>
            </a:pPr>
            <a:r>
              <a:rPr lang="en-GB" sz="2800" dirty="0" smtClean="0"/>
              <a:t>Plan for next (similar) experience</a:t>
            </a:r>
          </a:p>
          <a:p>
            <a:pPr marL="0" indent="0" eaLnBrk="1" hangingPunct="1">
              <a:buNone/>
              <a:defRPr/>
            </a:pPr>
            <a:endParaRPr lang="en-GB" sz="2800" dirty="0" smtClean="0"/>
          </a:p>
          <a:p>
            <a:pPr marL="0" indent="0" eaLnBrk="1" hangingPunct="1">
              <a:buFontTx/>
              <a:buNone/>
              <a:defRPr/>
            </a:pPr>
            <a:r>
              <a:rPr lang="en-GB" sz="2800" dirty="0" smtClean="0"/>
              <a:t>Key model, leads to: one version of learning styles, reflective questioning process, PBL, Race’s model</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Experiential learning in practice</a:t>
            </a:r>
            <a:endParaRPr lang="en-GB" dirty="0"/>
          </a:p>
        </p:txBody>
      </p:sp>
      <p:sp>
        <p:nvSpPr>
          <p:cNvPr id="3" name="Content Placeholder 2"/>
          <p:cNvSpPr>
            <a:spLocks noGrp="1"/>
          </p:cNvSpPr>
          <p:nvPr>
            <p:ph idx="1"/>
          </p:nvPr>
        </p:nvSpPr>
        <p:spPr/>
        <p:txBody>
          <a:bodyPr>
            <a:normAutofit fontScale="92500" lnSpcReduction="20000"/>
          </a:bodyPr>
          <a:lstStyle/>
          <a:p>
            <a:r>
              <a:rPr lang="en-GB" dirty="0" smtClean="0"/>
              <a:t>Start with an activity </a:t>
            </a:r>
          </a:p>
          <a:p>
            <a:pPr lvl="1"/>
            <a:r>
              <a:rPr lang="en-GB" dirty="0" smtClean="0"/>
              <a:t>practical, discussion, case study, own experiences, question, problem</a:t>
            </a:r>
          </a:p>
          <a:p>
            <a:pPr lvl="1"/>
            <a:r>
              <a:rPr lang="en-GB" dirty="0" smtClean="0"/>
              <a:t>PBL, inquiry based learning, clinical placements, tutorials (run ‘properly’)</a:t>
            </a:r>
          </a:p>
          <a:p>
            <a:r>
              <a:rPr lang="en-GB" dirty="0" smtClean="0">
                <a:solidFill>
                  <a:schemeClr val="accent1">
                    <a:lumMod val="75000"/>
                  </a:schemeClr>
                </a:solidFill>
              </a:rPr>
              <a:t>Review, gather data, responses</a:t>
            </a:r>
          </a:p>
          <a:p>
            <a:pPr lvl="1"/>
            <a:r>
              <a:rPr lang="en-GB" dirty="0" smtClean="0"/>
              <a:t>Reflective journals on placements</a:t>
            </a:r>
          </a:p>
          <a:p>
            <a:r>
              <a:rPr lang="en-GB" dirty="0" smtClean="0"/>
              <a:t>Link to theory (from lecture or reading), generate patterns, derive understanding</a:t>
            </a:r>
          </a:p>
          <a:p>
            <a:r>
              <a:rPr lang="en-GB" dirty="0" smtClean="0">
                <a:solidFill>
                  <a:schemeClr val="accent1">
                    <a:lumMod val="75000"/>
                  </a:schemeClr>
                </a:solidFill>
              </a:rPr>
              <a:t>Work out implications for next time</a:t>
            </a:r>
          </a:p>
          <a:p>
            <a:pPr lvl="1"/>
            <a:r>
              <a:rPr lang="en-GB" dirty="0" smtClean="0"/>
              <a:t>How can this be used, applied</a:t>
            </a:r>
            <a:endParaRPr lang="en-GB" dirty="0"/>
          </a:p>
        </p:txBody>
      </p:sp>
      <p:sp>
        <p:nvSpPr>
          <p:cNvPr id="4" name="TextBox 3"/>
          <p:cNvSpPr txBox="1"/>
          <p:nvPr/>
        </p:nvSpPr>
        <p:spPr>
          <a:xfrm>
            <a:off x="5508104" y="6021288"/>
            <a:ext cx="3123804" cy="707886"/>
          </a:xfrm>
          <a:prstGeom prst="rect">
            <a:avLst/>
          </a:prstGeom>
          <a:solidFill>
            <a:srgbClr val="66FFFF"/>
          </a:solidFill>
        </p:spPr>
        <p:style>
          <a:lnRef idx="2">
            <a:schemeClr val="accent5"/>
          </a:lnRef>
          <a:fillRef idx="1">
            <a:schemeClr val="lt1"/>
          </a:fillRef>
          <a:effectRef idx="0">
            <a:schemeClr val="accent5"/>
          </a:effectRef>
          <a:fontRef idx="minor">
            <a:schemeClr val="dk1"/>
          </a:fontRef>
        </p:style>
        <p:txBody>
          <a:bodyPr wrap="none" rtlCol="0">
            <a:spAutoFit/>
          </a:bodyPr>
          <a:lstStyle/>
          <a:p>
            <a:r>
              <a:rPr lang="en-GB" sz="2000" b="1" dirty="0" smtClean="0"/>
              <a:t>Do you demonstrate these?</a:t>
            </a:r>
          </a:p>
          <a:p>
            <a:r>
              <a:rPr lang="en-GB" sz="2000" b="1" dirty="0" smtClean="0"/>
              <a:t>How, evidence?</a:t>
            </a:r>
            <a:endParaRPr lang="en-GB" sz="2000" b="1"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1143000" y="0"/>
            <a:ext cx="7772400" cy="1447800"/>
          </a:xfrm>
        </p:spPr>
        <p:txBody>
          <a:bodyPr/>
          <a:lstStyle/>
          <a:p>
            <a:pPr eaLnBrk="1" fontAlgn="auto" hangingPunct="1">
              <a:spcAft>
                <a:spcPts val="0"/>
              </a:spcAft>
              <a:defRPr/>
            </a:pPr>
            <a:r>
              <a:rPr lang="en-GB" dirty="0">
                <a:solidFill>
                  <a:schemeClr val="tx2">
                    <a:satMod val="130000"/>
                  </a:schemeClr>
                </a:solidFill>
              </a:rPr>
              <a:t>Race’s model</a:t>
            </a:r>
            <a:br>
              <a:rPr lang="en-GB" dirty="0">
                <a:solidFill>
                  <a:schemeClr val="tx2">
                    <a:satMod val="130000"/>
                  </a:schemeClr>
                </a:solidFill>
              </a:rPr>
            </a:br>
            <a:r>
              <a:rPr lang="en-GB" sz="2800" dirty="0" smtClean="0">
                <a:solidFill>
                  <a:schemeClr val="tx2">
                    <a:satMod val="130000"/>
                  </a:schemeClr>
                </a:solidFill>
              </a:rPr>
              <a:t>key factors </a:t>
            </a:r>
            <a:r>
              <a:rPr lang="en-GB" sz="2800" dirty="0">
                <a:solidFill>
                  <a:schemeClr val="tx2">
                    <a:satMod val="130000"/>
                  </a:schemeClr>
                </a:solidFill>
              </a:rPr>
              <a:t>underpinning successful learning</a:t>
            </a:r>
          </a:p>
        </p:txBody>
      </p:sp>
      <p:sp>
        <p:nvSpPr>
          <p:cNvPr id="30723" name="Rectangle 3"/>
          <p:cNvSpPr>
            <a:spLocks noGrp="1" noChangeArrowheads="1"/>
          </p:cNvSpPr>
          <p:nvPr>
            <p:ph idx="1"/>
          </p:nvPr>
        </p:nvSpPr>
        <p:spPr>
          <a:xfrm>
            <a:off x="539552" y="1556792"/>
            <a:ext cx="7967662" cy="4519613"/>
          </a:xfrm>
        </p:spPr>
        <p:txBody>
          <a:bodyPr>
            <a:normAutofit fontScale="77500" lnSpcReduction="20000"/>
          </a:bodyPr>
          <a:lstStyle/>
          <a:p>
            <a:pPr marL="365760" indent="-283464" eaLnBrk="1" fontAlgn="auto" hangingPunct="1">
              <a:spcAft>
                <a:spcPts val="0"/>
              </a:spcAft>
              <a:buFontTx/>
              <a:buNone/>
              <a:defRPr/>
            </a:pPr>
            <a:r>
              <a:rPr lang="en-GB" sz="2800" b="1" dirty="0">
                <a:solidFill>
                  <a:schemeClr val="tx2"/>
                </a:solidFill>
              </a:rPr>
              <a:t>Building on Kolb</a:t>
            </a:r>
          </a:p>
          <a:p>
            <a:pPr marL="365760" indent="-283464" eaLnBrk="1" fontAlgn="auto" hangingPunct="1">
              <a:lnSpc>
                <a:spcPct val="170000"/>
              </a:lnSpc>
              <a:spcAft>
                <a:spcPts val="0"/>
              </a:spcAft>
              <a:buFont typeface="Wingdings 2"/>
              <a:buChar char=""/>
              <a:defRPr/>
            </a:pPr>
            <a:r>
              <a:rPr lang="en-GB" sz="2800" b="1" dirty="0"/>
              <a:t>Wanting </a:t>
            </a:r>
            <a:r>
              <a:rPr lang="en-GB" sz="2800" dirty="0"/>
              <a:t>– motivation: interest, enthusiasm  </a:t>
            </a:r>
            <a:r>
              <a:rPr lang="en-GB" sz="2000" b="1" dirty="0"/>
              <a:t>and /or</a:t>
            </a:r>
          </a:p>
          <a:p>
            <a:pPr marL="365760" indent="-283464" eaLnBrk="1" fontAlgn="auto" hangingPunct="1">
              <a:lnSpc>
                <a:spcPct val="170000"/>
              </a:lnSpc>
              <a:spcAft>
                <a:spcPts val="0"/>
              </a:spcAft>
              <a:buFont typeface="Wingdings 2"/>
              <a:buChar char=""/>
              <a:defRPr/>
            </a:pPr>
            <a:r>
              <a:rPr lang="en-GB" sz="2800" b="1" dirty="0"/>
              <a:t>Needing</a:t>
            </a:r>
            <a:r>
              <a:rPr lang="en-GB" sz="2800" dirty="0"/>
              <a:t> - motivation: necessity, completion</a:t>
            </a:r>
          </a:p>
          <a:p>
            <a:pPr marL="365760" indent="-283464" eaLnBrk="1" fontAlgn="auto" hangingPunct="1">
              <a:lnSpc>
                <a:spcPct val="170000"/>
              </a:lnSpc>
              <a:spcAft>
                <a:spcPts val="0"/>
              </a:spcAft>
              <a:buFont typeface="Wingdings 2"/>
              <a:buChar char=""/>
              <a:defRPr/>
            </a:pPr>
            <a:r>
              <a:rPr lang="en-GB" sz="2800" b="1" dirty="0"/>
              <a:t>Doing</a:t>
            </a:r>
            <a:r>
              <a:rPr lang="en-GB" sz="2800" dirty="0"/>
              <a:t> – practice, </a:t>
            </a:r>
            <a:r>
              <a:rPr lang="en-GB" sz="2800" dirty="0" smtClean="0"/>
              <a:t>trial </a:t>
            </a:r>
            <a:r>
              <a:rPr lang="en-GB" sz="2800" dirty="0"/>
              <a:t>and error</a:t>
            </a:r>
          </a:p>
          <a:p>
            <a:pPr marL="365760" indent="-283464" eaLnBrk="1" fontAlgn="auto" hangingPunct="1">
              <a:lnSpc>
                <a:spcPct val="170000"/>
              </a:lnSpc>
              <a:spcAft>
                <a:spcPts val="0"/>
              </a:spcAft>
              <a:buFont typeface="Wingdings 2"/>
              <a:buChar char=""/>
              <a:defRPr/>
            </a:pPr>
            <a:r>
              <a:rPr lang="en-GB" sz="2800" b="1" dirty="0"/>
              <a:t>Feedback</a:t>
            </a:r>
            <a:r>
              <a:rPr lang="en-GB" sz="2800" dirty="0"/>
              <a:t> – getting reactions</a:t>
            </a:r>
            <a:r>
              <a:rPr lang="en-GB" sz="2800" dirty="0" smtClean="0"/>
              <a:t>: self</a:t>
            </a:r>
            <a:r>
              <a:rPr lang="en-GB" sz="2800" dirty="0"/>
              <a:t>, peers, tutors</a:t>
            </a:r>
          </a:p>
          <a:p>
            <a:pPr marL="365760" indent="-283464" eaLnBrk="1" fontAlgn="auto" hangingPunct="1">
              <a:lnSpc>
                <a:spcPct val="170000"/>
              </a:lnSpc>
              <a:spcAft>
                <a:spcPts val="0"/>
              </a:spcAft>
              <a:buFont typeface="Wingdings 2"/>
              <a:buChar char=""/>
              <a:defRPr/>
            </a:pPr>
            <a:r>
              <a:rPr lang="en-GB" sz="2800" b="1" dirty="0"/>
              <a:t>Digesting</a:t>
            </a:r>
            <a:r>
              <a:rPr lang="en-GB" sz="2800" dirty="0"/>
              <a:t> – reflection, making sense, owning the </a:t>
            </a:r>
            <a:r>
              <a:rPr lang="en-GB" sz="2800" dirty="0" smtClean="0"/>
              <a:t>learning</a:t>
            </a:r>
          </a:p>
          <a:p>
            <a:pPr marL="365760" indent="-283464" eaLnBrk="1" fontAlgn="auto" hangingPunct="1">
              <a:lnSpc>
                <a:spcPct val="170000"/>
              </a:lnSpc>
              <a:spcAft>
                <a:spcPts val="0"/>
              </a:spcAft>
              <a:buFont typeface="Wingdings 2"/>
              <a:buChar char=""/>
              <a:defRPr/>
            </a:pPr>
            <a:endParaRPr lang="en-GB" sz="1400" dirty="0"/>
          </a:p>
          <a:p>
            <a:pPr marL="365760" indent="-283464" eaLnBrk="1" fontAlgn="auto" hangingPunct="1">
              <a:spcAft>
                <a:spcPts val="0"/>
              </a:spcAft>
              <a:buFontTx/>
              <a:buNone/>
              <a:defRPr/>
            </a:pPr>
            <a:r>
              <a:rPr lang="en-GB" sz="2800" dirty="0" smtClean="0"/>
              <a:t>How would you rate your courses/teaching on these?</a:t>
            </a:r>
          </a:p>
          <a:p>
            <a:pPr marL="365760" indent="-283464" eaLnBrk="1" fontAlgn="auto" hangingPunct="1">
              <a:spcAft>
                <a:spcPts val="0"/>
              </a:spcAft>
              <a:buFontTx/>
              <a:buNone/>
              <a:defRPr/>
            </a:pPr>
            <a:r>
              <a:rPr lang="en-GB" sz="2800" dirty="0" smtClean="0"/>
              <a:t>Which get the highly rated time (i.e. your time)?</a:t>
            </a:r>
            <a:endParaRPr lang="en-GB" sz="2800" dirty="0"/>
          </a:p>
        </p:txBody>
      </p:sp>
      <p:sp>
        <p:nvSpPr>
          <p:cNvPr id="4" name="TextBox 3"/>
          <p:cNvSpPr txBox="1"/>
          <p:nvPr/>
        </p:nvSpPr>
        <p:spPr>
          <a:xfrm>
            <a:off x="5508104" y="6021288"/>
            <a:ext cx="3123804" cy="707886"/>
          </a:xfrm>
          <a:prstGeom prst="rect">
            <a:avLst/>
          </a:prstGeom>
          <a:solidFill>
            <a:srgbClr val="66FFFF"/>
          </a:solidFill>
        </p:spPr>
        <p:style>
          <a:lnRef idx="2">
            <a:schemeClr val="accent5"/>
          </a:lnRef>
          <a:fillRef idx="1">
            <a:schemeClr val="lt1"/>
          </a:fillRef>
          <a:effectRef idx="0">
            <a:schemeClr val="accent5"/>
          </a:effectRef>
          <a:fontRef idx="minor">
            <a:schemeClr val="dk1"/>
          </a:fontRef>
        </p:style>
        <p:txBody>
          <a:bodyPr wrap="none" rtlCol="0">
            <a:spAutoFit/>
          </a:bodyPr>
          <a:lstStyle/>
          <a:p>
            <a:r>
              <a:rPr lang="en-GB" sz="2000" b="1" dirty="0" smtClean="0"/>
              <a:t>Do you demonstrate these?</a:t>
            </a:r>
          </a:p>
          <a:p>
            <a:r>
              <a:rPr lang="en-GB" sz="2000" b="1" dirty="0" smtClean="0"/>
              <a:t>How, evidence?</a:t>
            </a:r>
            <a:endParaRPr lang="en-GB" sz="2000" b="1"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7544" y="5899269"/>
            <a:ext cx="3505200" cy="768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i="1" dirty="0"/>
              <a:t>Active learning </a:t>
            </a:r>
            <a:endParaRPr lang="en-GB" dirty="0"/>
          </a:p>
        </p:txBody>
      </p:sp>
      <p:sp>
        <p:nvSpPr>
          <p:cNvPr id="3" name="Content Placeholder 2"/>
          <p:cNvSpPr>
            <a:spLocks noGrp="1"/>
          </p:cNvSpPr>
          <p:nvPr>
            <p:ph idx="1"/>
          </p:nvPr>
        </p:nvSpPr>
        <p:spPr>
          <a:xfrm>
            <a:off x="457200" y="1412776"/>
            <a:ext cx="8229600" cy="4713387"/>
          </a:xfrm>
        </p:spPr>
        <p:txBody>
          <a:bodyPr>
            <a:normAutofit fontScale="92500" lnSpcReduction="20000"/>
          </a:bodyPr>
          <a:lstStyle/>
          <a:p>
            <a:r>
              <a:rPr lang="en-GB" dirty="0" smtClean="0"/>
              <a:t>is </a:t>
            </a:r>
            <a:r>
              <a:rPr lang="en-GB" dirty="0"/>
              <a:t>generally defined as any instructional </a:t>
            </a:r>
            <a:r>
              <a:rPr lang="en-GB" dirty="0" smtClean="0"/>
              <a:t>method that </a:t>
            </a:r>
            <a:r>
              <a:rPr lang="en-GB" b="1" dirty="0">
                <a:solidFill>
                  <a:schemeClr val="tx2">
                    <a:lumMod val="60000"/>
                    <a:lumOff val="40000"/>
                  </a:schemeClr>
                </a:solidFill>
              </a:rPr>
              <a:t>engages students </a:t>
            </a:r>
            <a:r>
              <a:rPr lang="en-GB" dirty="0"/>
              <a:t>in the learning </a:t>
            </a:r>
            <a:r>
              <a:rPr lang="en-GB" dirty="0" smtClean="0"/>
              <a:t>process ... in </a:t>
            </a:r>
            <a:r>
              <a:rPr lang="en-GB" dirty="0"/>
              <a:t>practice active learning refers </a:t>
            </a:r>
            <a:r>
              <a:rPr lang="en-GB" dirty="0" smtClean="0"/>
              <a:t>to activities </a:t>
            </a:r>
            <a:r>
              <a:rPr lang="en-GB" dirty="0"/>
              <a:t>that are introduced into the </a:t>
            </a:r>
            <a:r>
              <a:rPr lang="en-GB" dirty="0" smtClean="0"/>
              <a:t>classroom</a:t>
            </a:r>
          </a:p>
          <a:p>
            <a:r>
              <a:rPr lang="en-GB" dirty="0">
                <a:solidFill>
                  <a:schemeClr val="accent2">
                    <a:lumMod val="50000"/>
                  </a:schemeClr>
                </a:solidFill>
              </a:rPr>
              <a:t>S</a:t>
            </a:r>
            <a:r>
              <a:rPr lang="en-GB" dirty="0" smtClean="0">
                <a:solidFill>
                  <a:schemeClr val="accent2">
                    <a:lumMod val="50000"/>
                  </a:schemeClr>
                </a:solidFill>
              </a:rPr>
              <a:t>tudents </a:t>
            </a:r>
            <a:r>
              <a:rPr lang="en-GB" dirty="0">
                <a:solidFill>
                  <a:schemeClr val="accent2">
                    <a:lumMod val="50000"/>
                  </a:schemeClr>
                </a:solidFill>
              </a:rPr>
              <a:t>will </a:t>
            </a:r>
            <a:r>
              <a:rPr lang="en-GB" b="1" dirty="0">
                <a:solidFill>
                  <a:schemeClr val="accent2">
                    <a:lumMod val="50000"/>
                  </a:schemeClr>
                </a:solidFill>
              </a:rPr>
              <a:t>remember more </a:t>
            </a:r>
            <a:r>
              <a:rPr lang="en-GB" dirty="0">
                <a:solidFill>
                  <a:schemeClr val="accent2">
                    <a:lumMod val="50000"/>
                  </a:schemeClr>
                </a:solidFill>
              </a:rPr>
              <a:t>content if </a:t>
            </a:r>
            <a:r>
              <a:rPr lang="en-GB" b="1" dirty="0">
                <a:solidFill>
                  <a:schemeClr val="accent2">
                    <a:lumMod val="50000"/>
                  </a:schemeClr>
                </a:solidFill>
              </a:rPr>
              <a:t>brief </a:t>
            </a:r>
            <a:r>
              <a:rPr lang="en-GB" b="1" dirty="0" smtClean="0">
                <a:solidFill>
                  <a:schemeClr val="accent2">
                    <a:lumMod val="50000"/>
                  </a:schemeClr>
                </a:solidFill>
              </a:rPr>
              <a:t>activities </a:t>
            </a:r>
            <a:r>
              <a:rPr lang="en-GB" dirty="0" smtClean="0">
                <a:solidFill>
                  <a:schemeClr val="accent2">
                    <a:lumMod val="50000"/>
                  </a:schemeClr>
                </a:solidFill>
              </a:rPr>
              <a:t>are </a:t>
            </a:r>
            <a:r>
              <a:rPr lang="en-GB" dirty="0">
                <a:solidFill>
                  <a:schemeClr val="accent2">
                    <a:lumMod val="50000"/>
                  </a:schemeClr>
                </a:solidFill>
              </a:rPr>
              <a:t>introduced to the lecture. Contrast this to the prevalent </a:t>
            </a:r>
            <a:r>
              <a:rPr lang="en-GB" dirty="0" smtClean="0">
                <a:solidFill>
                  <a:schemeClr val="accent2">
                    <a:lumMod val="50000"/>
                  </a:schemeClr>
                </a:solidFill>
              </a:rPr>
              <a:t>content tyranny </a:t>
            </a:r>
            <a:r>
              <a:rPr lang="en-GB" dirty="0">
                <a:solidFill>
                  <a:schemeClr val="accent2">
                    <a:lumMod val="50000"/>
                  </a:schemeClr>
                </a:solidFill>
              </a:rPr>
              <a:t>that encourages faculty to push through as much </a:t>
            </a:r>
            <a:r>
              <a:rPr lang="en-GB" dirty="0" smtClean="0">
                <a:solidFill>
                  <a:schemeClr val="accent2">
                    <a:lumMod val="50000"/>
                  </a:schemeClr>
                </a:solidFill>
              </a:rPr>
              <a:t>material as </a:t>
            </a:r>
            <a:r>
              <a:rPr lang="en-GB" dirty="0">
                <a:solidFill>
                  <a:schemeClr val="accent2">
                    <a:lumMod val="50000"/>
                  </a:schemeClr>
                </a:solidFill>
              </a:rPr>
              <a:t>possible in a given session</a:t>
            </a:r>
            <a:r>
              <a:rPr lang="en-GB" dirty="0"/>
              <a:t>. </a:t>
            </a:r>
            <a:endParaRPr lang="en-GB" dirty="0" smtClean="0"/>
          </a:p>
          <a:p>
            <a:r>
              <a:rPr lang="en-GB" dirty="0" smtClean="0"/>
              <a:t>The </a:t>
            </a:r>
            <a:r>
              <a:rPr lang="en-GB" dirty="0"/>
              <a:t>best available evidence suggests that faculty should </a:t>
            </a:r>
            <a:r>
              <a:rPr lang="en-GB" dirty="0" smtClean="0"/>
              <a:t>structure their </a:t>
            </a:r>
            <a:r>
              <a:rPr lang="en-GB" dirty="0"/>
              <a:t>courses to promote </a:t>
            </a:r>
            <a:r>
              <a:rPr lang="en-GB" b="1" dirty="0">
                <a:solidFill>
                  <a:schemeClr val="tx2">
                    <a:lumMod val="60000"/>
                    <a:lumOff val="40000"/>
                  </a:schemeClr>
                </a:solidFill>
              </a:rPr>
              <a:t>collaborative and </a:t>
            </a:r>
            <a:r>
              <a:rPr lang="en-GB" b="1" dirty="0" smtClean="0">
                <a:solidFill>
                  <a:schemeClr val="tx2">
                    <a:lumMod val="60000"/>
                    <a:lumOff val="40000"/>
                  </a:schemeClr>
                </a:solidFill>
              </a:rPr>
              <a:t>cooperative environments</a:t>
            </a:r>
            <a:endParaRPr lang="en-GB" b="1" dirty="0">
              <a:solidFill>
                <a:schemeClr val="tx2">
                  <a:lumMod val="60000"/>
                  <a:lumOff val="40000"/>
                </a:schemeClr>
              </a:solidFill>
            </a:endParaRPr>
          </a:p>
        </p:txBody>
      </p:sp>
      <p:sp>
        <p:nvSpPr>
          <p:cNvPr id="4" name="TextBox 3"/>
          <p:cNvSpPr txBox="1"/>
          <p:nvPr/>
        </p:nvSpPr>
        <p:spPr>
          <a:xfrm>
            <a:off x="7164288" y="6172980"/>
            <a:ext cx="1415772" cy="369332"/>
          </a:xfrm>
          <a:prstGeom prst="rect">
            <a:avLst/>
          </a:prstGeom>
          <a:noFill/>
        </p:spPr>
        <p:txBody>
          <a:bodyPr wrap="none" rtlCol="0">
            <a:spAutoFit/>
          </a:bodyPr>
          <a:lstStyle/>
          <a:p>
            <a:r>
              <a:rPr lang="en-GB" dirty="0" smtClean="0"/>
              <a:t>Prince 2004</a:t>
            </a:r>
            <a:endParaRPr lang="en-GB" dirty="0"/>
          </a:p>
        </p:txBody>
      </p:sp>
    </p:spTree>
    <p:extLst>
      <p:ext uri="{BB962C8B-B14F-4D97-AF65-F5344CB8AC3E}">
        <p14:creationId xmlns:p14="http://schemas.microsoft.com/office/powerpoint/2010/main" val="206538221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t>Making lectures more interactive </a:t>
            </a:r>
          </a:p>
        </p:txBody>
      </p:sp>
      <p:sp>
        <p:nvSpPr>
          <p:cNvPr id="3" name="Content Placeholder 2"/>
          <p:cNvSpPr>
            <a:spLocks noGrp="1"/>
          </p:cNvSpPr>
          <p:nvPr>
            <p:ph idx="1"/>
          </p:nvPr>
        </p:nvSpPr>
        <p:spPr/>
        <p:txBody>
          <a:bodyPr/>
          <a:lstStyle/>
          <a:p>
            <a:pPr marL="0" indent="0">
              <a:buNone/>
            </a:pPr>
            <a:r>
              <a:rPr lang="en-GB" dirty="0" smtClean="0"/>
              <a:t>A </a:t>
            </a:r>
            <a:r>
              <a:rPr lang="en-GB" dirty="0"/>
              <a:t>student’s informed view </a:t>
            </a:r>
            <a:r>
              <a:rPr lang="en-GB" dirty="0" smtClean="0"/>
              <a:t>and an </a:t>
            </a:r>
            <a:r>
              <a:rPr lang="en-GB" dirty="0"/>
              <a:t>academic’s </a:t>
            </a:r>
            <a:r>
              <a:rPr lang="en-GB" dirty="0" smtClean="0"/>
              <a:t>implementation</a:t>
            </a:r>
          </a:p>
          <a:p>
            <a:r>
              <a:rPr lang="en-GB" dirty="0" smtClean="0"/>
              <a:t>Look at the </a:t>
            </a:r>
            <a:r>
              <a:rPr lang="en-GB" dirty="0"/>
              <a:t>Morrow &amp; </a:t>
            </a:r>
            <a:r>
              <a:rPr lang="en-GB" dirty="0" err="1" smtClean="0"/>
              <a:t>Friel</a:t>
            </a:r>
            <a:r>
              <a:rPr lang="en-GB" dirty="0" smtClean="0"/>
              <a:t> article </a:t>
            </a:r>
          </a:p>
          <a:p>
            <a:r>
              <a:rPr lang="en-GB" dirty="0" smtClean="0"/>
              <a:t>Analyse it for application in your area</a:t>
            </a:r>
          </a:p>
          <a:p>
            <a:pPr lvl="1"/>
            <a:r>
              <a:rPr lang="en-GB" dirty="0" smtClean="0"/>
              <a:t>Can you do something like this is your classes?</a:t>
            </a:r>
          </a:p>
          <a:p>
            <a:pPr lvl="1"/>
            <a:r>
              <a:rPr lang="en-GB" dirty="0" smtClean="0"/>
              <a:t>If so: what, how, challenges, solutions</a:t>
            </a:r>
          </a:p>
          <a:p>
            <a:pPr marL="457200" lvl="1" indent="0">
              <a:buNone/>
            </a:pPr>
            <a:endParaRPr lang="en-GB" dirty="0" smtClean="0"/>
          </a:p>
          <a:p>
            <a:pPr marL="0" indent="0">
              <a:buNone/>
            </a:pPr>
            <a:r>
              <a:rPr lang="en-GB" dirty="0" smtClean="0"/>
              <a:t>An option for L&amp;T reflection assignment </a:t>
            </a:r>
            <a:endParaRPr lang="en-GB" dirty="0"/>
          </a:p>
        </p:txBody>
      </p:sp>
    </p:spTree>
    <p:extLst>
      <p:ext uri="{BB962C8B-B14F-4D97-AF65-F5344CB8AC3E}">
        <p14:creationId xmlns:p14="http://schemas.microsoft.com/office/powerpoint/2010/main" val="411708764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Turning theory into practice</a:t>
            </a:r>
            <a:endParaRPr lang="en-GB" dirty="0"/>
          </a:p>
        </p:txBody>
      </p:sp>
      <p:sp>
        <p:nvSpPr>
          <p:cNvPr id="3" name="Content Placeholder 2"/>
          <p:cNvSpPr>
            <a:spLocks noGrp="1"/>
          </p:cNvSpPr>
          <p:nvPr>
            <p:ph idx="1"/>
          </p:nvPr>
        </p:nvSpPr>
        <p:spPr/>
        <p:txBody>
          <a:bodyPr>
            <a:normAutofit fontScale="92500" lnSpcReduction="10000"/>
          </a:bodyPr>
          <a:lstStyle/>
          <a:p>
            <a:r>
              <a:rPr lang="en-GB" dirty="0" smtClean="0"/>
              <a:t>Use the ‘theory into practice’ summary to evaluate your programme/your teaching</a:t>
            </a:r>
          </a:p>
          <a:p>
            <a:pPr marL="93663" indent="-11113">
              <a:lnSpc>
                <a:spcPct val="90000"/>
              </a:lnSpc>
              <a:buNone/>
              <a:defRPr/>
            </a:pPr>
            <a:r>
              <a:rPr lang="en-GB" dirty="0"/>
              <a:t>In what ways does your teaching </a:t>
            </a:r>
            <a:r>
              <a:rPr lang="en-GB" u="sng" dirty="0"/>
              <a:t>practice</a:t>
            </a:r>
            <a:r>
              <a:rPr lang="en-GB" dirty="0"/>
              <a:t> reflect all or parts of these models of learning?</a:t>
            </a:r>
          </a:p>
          <a:p>
            <a:pPr marL="539496" indent="-457200">
              <a:defRPr/>
            </a:pPr>
            <a:r>
              <a:rPr lang="en-GB" sz="3300" dirty="0" smtClean="0"/>
              <a:t>Behaviourism, Cognitive, </a:t>
            </a:r>
            <a:r>
              <a:rPr lang="en-GB" sz="3300" dirty="0" smtClean="0"/>
              <a:t>Constructivism, Social constructivism, </a:t>
            </a:r>
            <a:r>
              <a:rPr lang="en-GB" sz="3300" dirty="0" smtClean="0"/>
              <a:t>Kolb</a:t>
            </a:r>
            <a:r>
              <a:rPr lang="en-GB" sz="3300" dirty="0" smtClean="0"/>
              <a:t>, </a:t>
            </a:r>
            <a:r>
              <a:rPr lang="en-GB" sz="3300" dirty="0" smtClean="0"/>
              <a:t>Race </a:t>
            </a:r>
          </a:p>
          <a:p>
            <a:pPr marL="539496" indent="-457200">
              <a:defRPr/>
            </a:pPr>
            <a:r>
              <a:rPr lang="en-GB" dirty="0" smtClean="0"/>
              <a:t>Knowledge </a:t>
            </a:r>
            <a:r>
              <a:rPr lang="en-GB" dirty="0" smtClean="0"/>
              <a:t>of theory is useful for providing evidence to support changes to practice</a:t>
            </a:r>
          </a:p>
          <a:p>
            <a:pPr marL="0" indent="0">
              <a:buNone/>
            </a:pPr>
            <a:r>
              <a:rPr lang="en-GB" dirty="0" smtClean="0"/>
              <a:t>Knowledge of theory is essential for M level assignments (reflection on practice)!</a:t>
            </a:r>
            <a:endParaRPr lang="en-GB" dirty="0"/>
          </a:p>
        </p:txBody>
      </p:sp>
      <p:sp>
        <p:nvSpPr>
          <p:cNvPr id="4" name="TextBox 3"/>
          <p:cNvSpPr txBox="1"/>
          <p:nvPr/>
        </p:nvSpPr>
        <p:spPr>
          <a:xfrm>
            <a:off x="6732240" y="6019418"/>
            <a:ext cx="1749197" cy="369332"/>
          </a:xfrm>
          <a:prstGeom prst="rect">
            <a:avLst/>
          </a:prstGeom>
          <a:noFill/>
        </p:spPr>
        <p:txBody>
          <a:bodyPr wrap="none" rtlCol="0">
            <a:spAutoFit/>
          </a:bodyPr>
          <a:lstStyle/>
          <a:p>
            <a:r>
              <a:rPr lang="en-GB" dirty="0" smtClean="0"/>
              <a:t>Fry et al (2007)</a:t>
            </a:r>
            <a:endParaRPr lang="en-GB" dirty="0"/>
          </a:p>
        </p:txBody>
      </p:sp>
    </p:spTree>
    <p:extLst>
      <p:ext uri="{BB962C8B-B14F-4D97-AF65-F5344CB8AC3E}">
        <p14:creationId xmlns:p14="http://schemas.microsoft.com/office/powerpoint/2010/main" val="14674438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r>
              <a:rPr lang="en-GB" dirty="0" smtClean="0"/>
              <a:t>Some opening thoughts</a:t>
            </a:r>
          </a:p>
        </p:txBody>
      </p:sp>
      <p:sp>
        <p:nvSpPr>
          <p:cNvPr id="5123" name="Content Placeholder 2"/>
          <p:cNvSpPr>
            <a:spLocks noGrp="1"/>
          </p:cNvSpPr>
          <p:nvPr>
            <p:ph idx="1"/>
          </p:nvPr>
        </p:nvSpPr>
        <p:spPr>
          <a:xfrm>
            <a:off x="611560" y="1556792"/>
            <a:ext cx="7967662" cy="4755232"/>
          </a:xfrm>
        </p:spPr>
        <p:txBody>
          <a:bodyPr>
            <a:normAutofit fontScale="92500" lnSpcReduction="20000"/>
          </a:bodyPr>
          <a:lstStyle/>
          <a:p>
            <a:pPr marL="0" indent="0">
              <a:buFont typeface="Wingdings" pitchFamily="2" charset="2"/>
              <a:buNone/>
            </a:pPr>
            <a:r>
              <a:rPr lang="en-GB" sz="2800" dirty="0" smtClean="0"/>
              <a:t>Learning is not an agreed, nailed down phenomenon (like teaching)</a:t>
            </a:r>
          </a:p>
          <a:p>
            <a:pPr marL="441325" lvl="1" indent="0"/>
            <a:r>
              <a:rPr lang="en-GB" sz="2400" dirty="0" smtClean="0"/>
              <a:t>	gathering evidence is often complex and contested</a:t>
            </a:r>
          </a:p>
          <a:p>
            <a:pPr marL="441325" lvl="1" indent="0"/>
            <a:endParaRPr lang="en-GB" sz="2400" dirty="0" smtClean="0"/>
          </a:p>
          <a:p>
            <a:pPr marL="0" indent="0">
              <a:buFont typeface="Wingdings" pitchFamily="2" charset="2"/>
              <a:buNone/>
            </a:pPr>
            <a:r>
              <a:rPr lang="en-GB" sz="2800" dirty="0" smtClean="0">
                <a:solidFill>
                  <a:schemeClr val="accent1">
                    <a:lumMod val="75000"/>
                  </a:schemeClr>
                </a:solidFill>
              </a:rPr>
              <a:t>People usually have ideas about learning that may not be articulated (like teaching)</a:t>
            </a:r>
          </a:p>
          <a:p>
            <a:pPr marL="0" indent="0">
              <a:buFont typeface="Wingdings" pitchFamily="2" charset="2"/>
              <a:buNone/>
            </a:pPr>
            <a:endParaRPr lang="en-GB" sz="2800" dirty="0" smtClean="0"/>
          </a:p>
          <a:p>
            <a:pPr marL="0" indent="0">
              <a:buFont typeface="Wingdings" pitchFamily="2" charset="2"/>
              <a:buNone/>
            </a:pPr>
            <a:r>
              <a:rPr lang="en-GB" sz="2800" dirty="0" smtClean="0"/>
              <a:t>Theories (or models) about learning contain concepts/beliefs</a:t>
            </a:r>
          </a:p>
          <a:p>
            <a:pPr marL="0" indent="0">
              <a:buFont typeface="Wingdings" pitchFamily="2" charset="2"/>
              <a:buNone/>
            </a:pPr>
            <a:endParaRPr lang="en-GB" sz="2800" dirty="0" smtClean="0"/>
          </a:p>
          <a:p>
            <a:pPr marL="0" indent="0">
              <a:buFont typeface="Wingdings" pitchFamily="2" charset="2"/>
              <a:buNone/>
            </a:pPr>
            <a:r>
              <a:rPr lang="en-GB" sz="2800" dirty="0" smtClean="0">
                <a:solidFill>
                  <a:schemeClr val="accent1">
                    <a:lumMod val="75000"/>
                  </a:schemeClr>
                </a:solidFill>
              </a:rPr>
              <a:t>The current dominant models (in the west) are individualistic and cognitive</a:t>
            </a:r>
            <a:endParaRPr lang="en-GB" dirty="0" smtClean="0">
              <a:solidFill>
                <a:schemeClr val="accent1">
                  <a:lumMod val="75000"/>
                </a:schemeClr>
              </a:solidFill>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3600" dirty="0" smtClean="0"/>
              <a:t>A case study: Improved learning in a large enrolment physics class</a:t>
            </a:r>
            <a:endParaRPr lang="en-GB" sz="3600" dirty="0"/>
          </a:p>
        </p:txBody>
      </p:sp>
      <p:sp>
        <p:nvSpPr>
          <p:cNvPr id="3" name="Content Placeholder 2"/>
          <p:cNvSpPr>
            <a:spLocks noGrp="1"/>
          </p:cNvSpPr>
          <p:nvPr>
            <p:ph idx="1"/>
          </p:nvPr>
        </p:nvSpPr>
        <p:spPr>
          <a:xfrm>
            <a:off x="251520" y="1484784"/>
            <a:ext cx="8435280" cy="5040560"/>
          </a:xfrm>
        </p:spPr>
        <p:txBody>
          <a:bodyPr>
            <a:normAutofit fontScale="85000" lnSpcReduction="20000"/>
          </a:bodyPr>
          <a:lstStyle/>
          <a:p>
            <a:r>
              <a:rPr lang="en-GB" dirty="0" smtClean="0"/>
              <a:t>Compared learning achieved using two different instructional approaches</a:t>
            </a:r>
          </a:p>
          <a:p>
            <a:r>
              <a:rPr lang="en-GB" dirty="0" smtClean="0">
                <a:solidFill>
                  <a:schemeClr val="tx2"/>
                </a:solidFill>
              </a:rPr>
              <a:t>Measured learning of a specific set of topics and objectives</a:t>
            </a:r>
          </a:p>
          <a:p>
            <a:pPr lvl="1"/>
            <a:r>
              <a:rPr lang="en-GB" dirty="0" smtClean="0"/>
              <a:t>3 hours of traditional lecture; experienced highly rated instructor</a:t>
            </a:r>
          </a:p>
          <a:p>
            <a:pPr lvl="1"/>
            <a:r>
              <a:rPr lang="en-GB" dirty="0" smtClean="0"/>
              <a:t>3 hours of instruction; trained but inexperienced instructor using instruction based on research in cognitive psychology and physics education. </a:t>
            </a:r>
          </a:p>
          <a:p>
            <a:r>
              <a:rPr lang="en-GB" dirty="0" smtClean="0">
                <a:solidFill>
                  <a:schemeClr val="tx2"/>
                </a:solidFill>
              </a:rPr>
              <a:t>Comparison between two large sections (N = 267 and N = 271) of an introductory undergraduate physics course </a:t>
            </a:r>
          </a:p>
          <a:p>
            <a:pPr marL="0" indent="0">
              <a:buNone/>
            </a:pPr>
            <a:r>
              <a:rPr lang="en-GB" dirty="0" smtClean="0">
                <a:solidFill>
                  <a:schemeClr val="accent6">
                    <a:lumMod val="50000"/>
                  </a:schemeClr>
                </a:solidFill>
              </a:rPr>
              <a:t>Found increased student attendance, higher engagement, and more than twice the learning in the section taught using research-based instruction</a:t>
            </a:r>
            <a:endParaRPr lang="en-GB" dirty="0">
              <a:solidFill>
                <a:schemeClr val="accent6">
                  <a:lumMod val="50000"/>
                </a:schemeClr>
              </a:solidFill>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research based ‘instruction’</a:t>
            </a:r>
            <a:endParaRPr lang="en-GB" dirty="0"/>
          </a:p>
        </p:txBody>
      </p:sp>
      <p:sp>
        <p:nvSpPr>
          <p:cNvPr id="3" name="Content Placeholder 2"/>
          <p:cNvSpPr>
            <a:spLocks noGrp="1"/>
          </p:cNvSpPr>
          <p:nvPr>
            <p:ph idx="1"/>
          </p:nvPr>
        </p:nvSpPr>
        <p:spPr>
          <a:xfrm>
            <a:off x="457200" y="1268760"/>
            <a:ext cx="8229600" cy="4857403"/>
          </a:xfrm>
        </p:spPr>
        <p:txBody>
          <a:bodyPr>
            <a:normAutofit fontScale="85000" lnSpcReduction="10000"/>
          </a:bodyPr>
          <a:lstStyle/>
          <a:p>
            <a:r>
              <a:rPr lang="en-GB" dirty="0" smtClean="0"/>
              <a:t>Pre-class reading assignments, pre-class reading quizzes, in-class clicker questions, student-student discussion, small-group active learning tasks, and targeted in-class instructor feedback</a:t>
            </a:r>
          </a:p>
          <a:p>
            <a:r>
              <a:rPr lang="en-GB" dirty="0" smtClean="0">
                <a:solidFill>
                  <a:schemeClr val="tx2"/>
                </a:solidFill>
              </a:rPr>
              <a:t>Before each of the three 50-min classes, students were assigned a three- or four-page reading, and they completed a short true/false online quiz on the reading</a:t>
            </a:r>
          </a:p>
          <a:p>
            <a:r>
              <a:rPr lang="en-GB" dirty="0" smtClean="0"/>
              <a:t>To avoid student resistance, at the beginning of the first class, several minutes were used to explain to students why the material was being taught this way and how research showed that this approach would increase their learning</a:t>
            </a:r>
            <a:endParaRPr lang="en-GB" dirty="0"/>
          </a:p>
        </p:txBody>
      </p:sp>
      <p:sp>
        <p:nvSpPr>
          <p:cNvPr id="4" name="TextBox 3"/>
          <p:cNvSpPr txBox="1"/>
          <p:nvPr/>
        </p:nvSpPr>
        <p:spPr>
          <a:xfrm>
            <a:off x="4572000" y="6052646"/>
            <a:ext cx="3873753" cy="369332"/>
          </a:xfrm>
          <a:prstGeom prst="rect">
            <a:avLst/>
          </a:prstGeom>
          <a:noFill/>
        </p:spPr>
        <p:txBody>
          <a:bodyPr wrap="none" rtlCol="0">
            <a:spAutoFit/>
          </a:bodyPr>
          <a:lstStyle/>
          <a:p>
            <a:r>
              <a:rPr lang="de-DE" dirty="0" smtClean="0"/>
              <a:t>Deslauriers, Schelew, Wieman 2011</a:t>
            </a:r>
            <a:endParaRPr lang="en-GB"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chemeClr val="accent2"/>
                </a:solidFill>
              </a:rPr>
              <a:t>Good teaching</a:t>
            </a:r>
            <a:endParaRPr lang="en-GB" dirty="0">
              <a:solidFill>
                <a:schemeClr val="accent2"/>
              </a:solidFill>
            </a:endParaRPr>
          </a:p>
        </p:txBody>
      </p:sp>
      <p:sp>
        <p:nvSpPr>
          <p:cNvPr id="3" name="Content Placeholder 2"/>
          <p:cNvSpPr>
            <a:spLocks noGrp="1"/>
          </p:cNvSpPr>
          <p:nvPr>
            <p:ph idx="1"/>
          </p:nvPr>
        </p:nvSpPr>
        <p:spPr>
          <a:xfrm>
            <a:off x="457200" y="1600201"/>
            <a:ext cx="8229600" cy="2692896"/>
          </a:xfrm>
        </p:spPr>
        <p:txBody>
          <a:bodyPr/>
          <a:lstStyle/>
          <a:p>
            <a:pPr marL="0" indent="0">
              <a:buNone/>
            </a:pPr>
            <a:endParaRPr lang="en-GB" b="1" dirty="0" smtClean="0">
              <a:solidFill>
                <a:schemeClr val="tx2"/>
              </a:solidFill>
            </a:endParaRPr>
          </a:p>
          <a:p>
            <a:pPr marL="0" indent="0" algn="ctr">
              <a:buNone/>
            </a:pPr>
            <a:r>
              <a:rPr lang="en-GB" b="1" dirty="0" smtClean="0">
                <a:solidFill>
                  <a:schemeClr val="tx2"/>
                </a:solidFill>
              </a:rPr>
              <a:t>Is making most students use the higher level cognitive processes that the more academic students use spontaneously</a:t>
            </a:r>
          </a:p>
          <a:p>
            <a:endParaRPr lang="en-GB" dirty="0"/>
          </a:p>
        </p:txBody>
      </p:sp>
      <p:sp>
        <p:nvSpPr>
          <p:cNvPr id="4" name="TextBox 3"/>
          <p:cNvSpPr txBox="1"/>
          <p:nvPr/>
        </p:nvSpPr>
        <p:spPr>
          <a:xfrm>
            <a:off x="395536" y="5085184"/>
            <a:ext cx="6650282" cy="646331"/>
          </a:xfrm>
          <a:prstGeom prst="rect">
            <a:avLst/>
          </a:prstGeom>
          <a:noFill/>
        </p:spPr>
        <p:txBody>
          <a:bodyPr wrap="none" rtlCol="0">
            <a:spAutoFit/>
          </a:bodyPr>
          <a:lstStyle/>
          <a:p>
            <a:r>
              <a:rPr lang="en-GB" dirty="0" smtClean="0">
                <a:hlinkClick r:id="rId3"/>
              </a:rPr>
              <a:t>https</a:t>
            </a:r>
            <a:r>
              <a:rPr lang="en-GB" dirty="0">
                <a:hlinkClick r:id="rId3"/>
              </a:rPr>
              <a:t>://</a:t>
            </a:r>
            <a:r>
              <a:rPr lang="en-GB" dirty="0" smtClean="0">
                <a:hlinkClick r:id="rId3"/>
              </a:rPr>
              <a:t>www.youtube.com/watch?v=w6rx-GBBwVg</a:t>
            </a:r>
            <a:endParaRPr lang="en-GB" dirty="0" smtClean="0"/>
          </a:p>
          <a:p>
            <a:r>
              <a:rPr lang="en-GB" dirty="0"/>
              <a:t>But see </a:t>
            </a:r>
            <a:r>
              <a:rPr lang="en-GB" dirty="0">
                <a:hlinkClick r:id="rId4"/>
              </a:rPr>
              <a:t>https://</a:t>
            </a:r>
            <a:r>
              <a:rPr lang="en-GB" dirty="0" smtClean="0">
                <a:hlinkClick r:id="rId4"/>
              </a:rPr>
              <a:t>www.youtube.com/watch?v=iMZA80XpP6Y</a:t>
            </a:r>
            <a:r>
              <a:rPr lang="en-GB" dirty="0" smtClean="0"/>
              <a:t> first  </a:t>
            </a:r>
            <a:endParaRPr lang="en-GB" dirty="0"/>
          </a:p>
        </p:txBody>
      </p:sp>
    </p:spTree>
    <p:extLst>
      <p:ext uri="{BB962C8B-B14F-4D97-AF65-F5344CB8AC3E}">
        <p14:creationId xmlns:p14="http://schemas.microsoft.com/office/powerpoint/2010/main" val="213539820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eaLnBrk="1" hangingPunct="1"/>
            <a:r>
              <a:rPr lang="en-GB" smtClean="0"/>
              <a:t>Bibliography</a:t>
            </a:r>
          </a:p>
        </p:txBody>
      </p:sp>
      <p:sp>
        <p:nvSpPr>
          <p:cNvPr id="24579" name="Rectangle 3"/>
          <p:cNvSpPr>
            <a:spLocks noGrp="1" noChangeArrowheads="1"/>
          </p:cNvSpPr>
          <p:nvPr>
            <p:ph idx="1"/>
          </p:nvPr>
        </p:nvSpPr>
        <p:spPr>
          <a:xfrm>
            <a:off x="611560" y="1556793"/>
            <a:ext cx="8039100" cy="4752528"/>
          </a:xfrm>
        </p:spPr>
        <p:txBody>
          <a:bodyPr>
            <a:normAutofit lnSpcReduction="10000"/>
          </a:bodyPr>
          <a:lstStyle/>
          <a:p>
            <a:pPr eaLnBrk="1" hangingPunct="1">
              <a:lnSpc>
                <a:spcPct val="110000"/>
              </a:lnSpc>
              <a:buFont typeface="Wingdings" pitchFamily="2" charset="2"/>
              <a:buNone/>
            </a:pPr>
            <a:r>
              <a:rPr lang="en-GB" sz="1800" dirty="0" smtClean="0"/>
              <a:t>Biggs J (2003) Teaching for quality learning at university</a:t>
            </a:r>
          </a:p>
          <a:p>
            <a:pPr eaLnBrk="1" hangingPunct="1">
              <a:lnSpc>
                <a:spcPct val="110000"/>
              </a:lnSpc>
              <a:buFont typeface="Wingdings" pitchFamily="2" charset="2"/>
              <a:buNone/>
            </a:pPr>
            <a:r>
              <a:rPr lang="en-GB" sz="1800" b="1" dirty="0" smtClean="0"/>
              <a:t>Bloom’s taxonomy  </a:t>
            </a:r>
            <a:r>
              <a:rPr lang="en-GB" sz="1800" dirty="0" smtClean="0">
                <a:hlinkClick r:id="rId3"/>
              </a:rPr>
              <a:t>http://www.ntlf.com/html/lib/suppmat/84taxonomy.htm</a:t>
            </a:r>
            <a:r>
              <a:rPr lang="en-GB" sz="1800" dirty="0" smtClean="0"/>
              <a:t> </a:t>
            </a:r>
          </a:p>
          <a:p>
            <a:pPr marL="363538" indent="-363538">
              <a:buNone/>
            </a:pPr>
            <a:r>
              <a:rPr lang="en-GB" sz="1800" dirty="0" smtClean="0">
                <a:latin typeface="Arial" pitchFamily="34" charset="0"/>
              </a:rPr>
              <a:t>Carini et al 2006 Student </a:t>
            </a:r>
            <a:r>
              <a:rPr lang="en-GB" sz="1800" dirty="0">
                <a:latin typeface="Arial" pitchFamily="34" charset="0"/>
              </a:rPr>
              <a:t>Engagement and Student Learning: Testing the Linkages 2006</a:t>
            </a:r>
          </a:p>
          <a:p>
            <a:pPr marL="0" indent="0">
              <a:buNone/>
            </a:pPr>
            <a:r>
              <a:rPr lang="en-GB" sz="1800" dirty="0" smtClean="0"/>
              <a:t>Faculty Development Associates - </a:t>
            </a:r>
            <a:r>
              <a:rPr lang="en-GB" sz="1800" dirty="0" smtClean="0">
                <a:hlinkClick r:id="rId4"/>
              </a:rPr>
              <a:t>http://www.developfaculty.com/online/index.html</a:t>
            </a:r>
            <a:endParaRPr lang="en-GB" sz="1800" dirty="0" smtClean="0"/>
          </a:p>
          <a:p>
            <a:pPr eaLnBrk="1" hangingPunct="1">
              <a:buFont typeface="Wingdings" pitchFamily="2" charset="2"/>
              <a:buNone/>
            </a:pPr>
            <a:r>
              <a:rPr lang="en-GB" sz="1800" dirty="0" smtClean="0"/>
              <a:t>Fry et al (2003) </a:t>
            </a:r>
            <a:r>
              <a:rPr lang="en-GB" sz="1800" dirty="0" smtClean="0">
                <a:solidFill>
                  <a:srgbClr val="000000"/>
                </a:solidFill>
              </a:rPr>
              <a:t>Handbook for teaching and learning in Higher Education:</a:t>
            </a:r>
            <a:r>
              <a:rPr lang="en-GB" sz="1800" b="1" dirty="0" smtClean="0">
                <a:solidFill>
                  <a:srgbClr val="000000"/>
                </a:solidFill>
              </a:rPr>
              <a:t> </a:t>
            </a:r>
            <a:r>
              <a:rPr lang="en-GB" sz="1800" dirty="0" smtClean="0">
                <a:solidFill>
                  <a:srgbClr val="000000"/>
                </a:solidFill>
              </a:rPr>
              <a:t>Enhancing academic practice</a:t>
            </a:r>
          </a:p>
          <a:p>
            <a:pPr eaLnBrk="1" hangingPunct="1">
              <a:buFont typeface="Wingdings" pitchFamily="2" charset="2"/>
              <a:buNone/>
            </a:pPr>
            <a:r>
              <a:rPr lang="en-GB" sz="1800" b="1" dirty="0" smtClean="0"/>
              <a:t>Carlile, O. and Jordan, A. (2005) It works in practice but will it work in theory? The theoretical underpinnings of pedagogy</a:t>
            </a:r>
          </a:p>
          <a:p>
            <a:pPr eaLnBrk="1" hangingPunct="1">
              <a:buFont typeface="Wingdings" pitchFamily="2" charset="2"/>
              <a:buNone/>
            </a:pPr>
            <a:r>
              <a:rPr lang="en-GB" sz="1800" dirty="0" smtClean="0">
                <a:hlinkClick r:id="rId5"/>
              </a:rPr>
              <a:t>http://www.aishe.org/readings/2005-1/collection.pdf</a:t>
            </a:r>
            <a:endParaRPr lang="en-GB" sz="1800" dirty="0" smtClean="0"/>
          </a:p>
          <a:p>
            <a:pPr>
              <a:buNone/>
            </a:pPr>
            <a:r>
              <a:rPr lang="de-DE" sz="1800" b="1" dirty="0" smtClean="0"/>
              <a:t>Deslauriers, Schelew &amp; Wieman (2011) </a:t>
            </a:r>
            <a:r>
              <a:rPr lang="en-GB" sz="1800" b="1" dirty="0" smtClean="0"/>
              <a:t>Improved Learning in a Large-</a:t>
            </a:r>
            <a:r>
              <a:rPr lang="en-GB" sz="1800" b="1" dirty="0" err="1" smtClean="0"/>
              <a:t>Enrollment</a:t>
            </a:r>
            <a:endParaRPr lang="en-GB" sz="1800" b="1" dirty="0" smtClean="0"/>
          </a:p>
          <a:p>
            <a:pPr>
              <a:buNone/>
            </a:pPr>
            <a:r>
              <a:rPr lang="en-GB" sz="1800" b="1" dirty="0" smtClean="0"/>
              <a:t>	Physics Class</a:t>
            </a:r>
          </a:p>
          <a:p>
            <a:pPr eaLnBrk="1" hangingPunct="1">
              <a:buFont typeface="Wingdings" pitchFamily="2" charset="2"/>
              <a:buNone/>
            </a:pPr>
            <a:r>
              <a:rPr lang="en-GB" sz="1800" dirty="0" smtClean="0"/>
              <a:t>Murphy E (1997) Constructivism: From Philosophy to practice </a:t>
            </a:r>
            <a:r>
              <a:rPr lang="en-GB" sz="1800" dirty="0" smtClean="0">
                <a:hlinkClick r:id="rId6"/>
              </a:rPr>
              <a:t>http://www.stemnet.nf.ca/%7Eelmurphy/emurphy/cle.html</a:t>
            </a:r>
            <a:endParaRPr lang="en-GB" sz="1800" dirty="0" smtClean="0"/>
          </a:p>
          <a:p>
            <a:pPr eaLnBrk="1" hangingPunct="1">
              <a:buFont typeface="Wingdings" pitchFamily="2" charset="2"/>
              <a:buNone/>
            </a:pPr>
            <a:endParaRPr lang="en-GB" sz="1800" dirty="0" smtClean="0"/>
          </a:p>
          <a:p>
            <a:pPr eaLnBrk="1" hangingPunct="1">
              <a:lnSpc>
                <a:spcPct val="110000"/>
              </a:lnSpc>
              <a:buFont typeface="Wingdings" pitchFamily="2" charset="2"/>
              <a:buNone/>
            </a:pPr>
            <a:endParaRPr lang="en-GB" sz="1800" b="1" dirty="0" smtClean="0">
              <a:solidFill>
                <a:srgbClr val="000000"/>
              </a:solidFill>
            </a:endParaRPr>
          </a:p>
          <a:p>
            <a:pPr eaLnBrk="1" hangingPunct="1">
              <a:lnSpc>
                <a:spcPct val="110000"/>
              </a:lnSpc>
              <a:buFont typeface="Wingdings" pitchFamily="2" charset="2"/>
              <a:buNone/>
            </a:pPr>
            <a:endParaRPr lang="en-GB" sz="1800" dirty="0" smtClean="0"/>
          </a:p>
          <a:p>
            <a:pPr eaLnBrk="1" hangingPunct="1">
              <a:lnSpc>
                <a:spcPct val="80000"/>
              </a:lnSpc>
            </a:pPr>
            <a:endParaRPr lang="en-GB" sz="1800" dirty="0" smtClean="0"/>
          </a:p>
        </p:txBody>
      </p:sp>
      <p:sp>
        <p:nvSpPr>
          <p:cNvPr id="2" name="TextBox 1"/>
          <p:cNvSpPr txBox="1"/>
          <p:nvPr/>
        </p:nvSpPr>
        <p:spPr>
          <a:xfrm>
            <a:off x="3491880" y="6186427"/>
            <a:ext cx="5134739" cy="369332"/>
          </a:xfrm>
          <a:prstGeom prst="rect">
            <a:avLst/>
          </a:prstGeom>
          <a:noFill/>
        </p:spPr>
        <p:txBody>
          <a:bodyPr wrap="none" rtlCol="0">
            <a:spAutoFit/>
          </a:bodyPr>
          <a:lstStyle/>
          <a:p>
            <a:r>
              <a:rPr lang="en-GB" dirty="0" smtClean="0"/>
              <a:t>Thanks to Dr Jane Pritchard, University of Bristol</a:t>
            </a:r>
            <a:endParaRPr lang="en-GB"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eaLnBrk="1" hangingPunct="1"/>
            <a:r>
              <a:rPr lang="en-GB" smtClean="0"/>
              <a:t>Bibliography</a:t>
            </a:r>
          </a:p>
        </p:txBody>
      </p:sp>
      <p:sp>
        <p:nvSpPr>
          <p:cNvPr id="25603" name="Rectangle 3"/>
          <p:cNvSpPr>
            <a:spLocks noGrp="1" noChangeArrowheads="1"/>
          </p:cNvSpPr>
          <p:nvPr>
            <p:ph idx="1"/>
          </p:nvPr>
        </p:nvSpPr>
        <p:spPr>
          <a:xfrm>
            <a:off x="642938" y="1556792"/>
            <a:ext cx="8321550" cy="5040560"/>
          </a:xfrm>
        </p:spPr>
        <p:txBody>
          <a:bodyPr>
            <a:normAutofit fontScale="85000" lnSpcReduction="20000"/>
          </a:bodyPr>
          <a:lstStyle/>
          <a:p>
            <a:pPr>
              <a:buNone/>
            </a:pPr>
            <a:r>
              <a:rPr lang="en-GB" sz="2100" dirty="0" smtClean="0"/>
              <a:t>Kember, Biggs and Leung (2004). Examining the multidimensionality of approaches to learning through the development of a revised version of the Learning Process Questionnaire</a:t>
            </a:r>
          </a:p>
          <a:p>
            <a:pPr marL="363538" indent="-363538">
              <a:buNone/>
            </a:pPr>
            <a:r>
              <a:rPr lang="en-GB" sz="2100" b="1" dirty="0" smtClean="0"/>
              <a:t>Morrow, L. </a:t>
            </a:r>
            <a:r>
              <a:rPr lang="en-GB" sz="2100" b="1" dirty="0"/>
              <a:t>&amp; </a:t>
            </a:r>
            <a:r>
              <a:rPr lang="en-GB" sz="2100" b="1" dirty="0" err="1" smtClean="0"/>
              <a:t>Friel</a:t>
            </a:r>
            <a:r>
              <a:rPr lang="en-GB" sz="2100" b="1" dirty="0" smtClean="0"/>
              <a:t>, N. (</a:t>
            </a:r>
            <a:r>
              <a:rPr lang="en-GB" sz="2100" b="1" dirty="0" err="1" smtClean="0"/>
              <a:t>n.d.</a:t>
            </a:r>
            <a:r>
              <a:rPr lang="en-GB" sz="2100" b="1" dirty="0" smtClean="0"/>
              <a:t>) Making </a:t>
            </a:r>
            <a:r>
              <a:rPr lang="en-GB" sz="2100" b="1" dirty="0"/>
              <a:t>lectures more interactive </a:t>
            </a:r>
            <a:r>
              <a:rPr lang="en-GB" sz="2100" b="1" dirty="0" smtClean="0"/>
              <a:t>– a </a:t>
            </a:r>
            <a:r>
              <a:rPr lang="en-GB" sz="2100" b="1" dirty="0"/>
              <a:t>student’s informed view </a:t>
            </a:r>
            <a:r>
              <a:rPr lang="en-GB" sz="2100" b="1" dirty="0" smtClean="0"/>
              <a:t>and an </a:t>
            </a:r>
            <a:r>
              <a:rPr lang="en-GB" sz="2100" b="1" dirty="0"/>
              <a:t>academic’s implementation </a:t>
            </a:r>
            <a:r>
              <a:rPr lang="en-GB" sz="2100" dirty="0">
                <a:hlinkClick r:id="rId3"/>
              </a:rPr>
              <a:t>http://</a:t>
            </a:r>
            <a:r>
              <a:rPr lang="en-GB" sz="2100" dirty="0" smtClean="0">
                <a:hlinkClick r:id="rId3"/>
              </a:rPr>
              <a:t>www.gla.ac.uk/media/media_148140_en.pdf</a:t>
            </a:r>
            <a:r>
              <a:rPr lang="en-GB" sz="2100" dirty="0" smtClean="0"/>
              <a:t> </a:t>
            </a:r>
            <a:endParaRPr lang="en-GB" sz="2100" dirty="0"/>
          </a:p>
          <a:p>
            <a:pPr>
              <a:buNone/>
            </a:pPr>
            <a:r>
              <a:rPr lang="en-GB" sz="2100" dirty="0"/>
              <a:t>Prince 2004 Does active learning work- A review of the research </a:t>
            </a:r>
            <a:endParaRPr lang="en-GB" sz="2100" dirty="0" smtClean="0"/>
          </a:p>
          <a:p>
            <a:pPr>
              <a:lnSpc>
                <a:spcPct val="120000"/>
              </a:lnSpc>
              <a:buNone/>
            </a:pPr>
            <a:r>
              <a:rPr lang="en-GB" sz="2100" dirty="0" smtClean="0"/>
              <a:t>Prosser </a:t>
            </a:r>
            <a:r>
              <a:rPr lang="en-GB" sz="2100" dirty="0" smtClean="0"/>
              <a:t>M and Trigwell K (1999).  Understanding learning and teaching: The experience in </a:t>
            </a:r>
            <a:r>
              <a:rPr lang="en-GB" sz="2100" dirty="0" smtClean="0"/>
              <a:t>HE</a:t>
            </a:r>
          </a:p>
          <a:p>
            <a:pPr>
              <a:lnSpc>
                <a:spcPct val="120000"/>
              </a:lnSpc>
              <a:buNone/>
            </a:pPr>
            <a:r>
              <a:rPr lang="en-GB" sz="2100" dirty="0" err="1" smtClean="0"/>
              <a:t>Ramsden</a:t>
            </a:r>
            <a:r>
              <a:rPr lang="en-GB" sz="2100" dirty="0" smtClean="0"/>
              <a:t>, P. (1992) Learning to Teach in Higher Education</a:t>
            </a:r>
          </a:p>
          <a:p>
            <a:pPr eaLnBrk="1" hangingPunct="1">
              <a:lnSpc>
                <a:spcPct val="150000"/>
              </a:lnSpc>
              <a:buFont typeface="Wingdings" pitchFamily="2" charset="2"/>
              <a:buNone/>
            </a:pPr>
            <a:r>
              <a:rPr lang="en-GB" sz="2100" dirty="0" smtClean="0">
                <a:cs typeface="Times New Roman" pitchFamily="18" charset="0"/>
              </a:rPr>
              <a:t>Smith, M. (2003) Learning theory </a:t>
            </a:r>
            <a:r>
              <a:rPr lang="en-GB" sz="2100" dirty="0" smtClean="0">
                <a:cs typeface="Times New Roman" pitchFamily="18" charset="0"/>
                <a:hlinkClick r:id="rId4"/>
              </a:rPr>
              <a:t>http://www.infed.org/biblio/b-learn.htm</a:t>
            </a:r>
            <a:r>
              <a:rPr lang="en-GB" sz="2100" dirty="0" smtClean="0">
                <a:cs typeface="Times New Roman" pitchFamily="18" charset="0"/>
              </a:rPr>
              <a:t> </a:t>
            </a:r>
          </a:p>
          <a:p>
            <a:pPr eaLnBrk="1" hangingPunct="1">
              <a:lnSpc>
                <a:spcPct val="150000"/>
              </a:lnSpc>
              <a:buNone/>
            </a:pPr>
            <a:r>
              <a:rPr lang="en-GB" sz="2100" dirty="0" smtClean="0">
                <a:hlinkClick r:id="rId5"/>
              </a:rPr>
              <a:t>TLRP Effective learning and teaching in UK higher education HEA.pdf </a:t>
            </a:r>
          </a:p>
          <a:p>
            <a:pPr eaLnBrk="1" hangingPunct="1">
              <a:lnSpc>
                <a:spcPct val="150000"/>
              </a:lnSpc>
              <a:buNone/>
            </a:pPr>
            <a:r>
              <a:rPr lang="en-GB" sz="2100" dirty="0" smtClean="0"/>
              <a:t>Trigwell , K. (2006)  Presentation at Lancaster University</a:t>
            </a:r>
          </a:p>
          <a:p>
            <a:pPr eaLnBrk="1" hangingPunct="1">
              <a:buFont typeface="Wingdings" pitchFamily="2" charset="2"/>
              <a:buNone/>
            </a:pPr>
            <a:r>
              <a:rPr lang="en-GB" sz="2100" dirty="0" smtClean="0"/>
              <a:t>Trigwell, Prosser &amp; Waterhouse (1999)  Relations between teachers’ approaches to teaching and students’ approaches to learning.  Higher Education 37 p57=70</a:t>
            </a:r>
          </a:p>
          <a:p>
            <a:pPr>
              <a:buNone/>
            </a:pPr>
            <a:r>
              <a:rPr lang="en-GB" sz="2100" dirty="0" smtClean="0"/>
              <a:t>University </a:t>
            </a:r>
            <a:r>
              <a:rPr lang="en-GB" sz="2100" dirty="0"/>
              <a:t>of Pittsburgh </a:t>
            </a:r>
            <a:r>
              <a:rPr lang="en-GB" sz="2100" dirty="0">
                <a:hlinkClick r:id="rId6"/>
              </a:rPr>
              <a:t>http://</a:t>
            </a:r>
            <a:r>
              <a:rPr lang="en-GB" sz="2100" dirty="0" smtClean="0">
                <a:hlinkClick r:id="rId6"/>
              </a:rPr>
              <a:t>www.cidde.pitt.edu/ta-handbook/teaching-and-learning-principles/definition-learning</a:t>
            </a:r>
            <a:r>
              <a:rPr lang="en-GB" sz="2100" dirty="0" smtClean="0"/>
              <a:t> </a:t>
            </a:r>
          </a:p>
          <a:p>
            <a:pPr eaLnBrk="1" hangingPunct="1">
              <a:lnSpc>
                <a:spcPct val="80000"/>
              </a:lnSpc>
              <a:buFont typeface="Wingdings" pitchFamily="2" charset="2"/>
              <a:buNone/>
            </a:pPr>
            <a:endParaRPr lang="en-GB" sz="2000" dirty="0" smtClean="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1524000" y="457200"/>
            <a:ext cx="5638800" cy="1447800"/>
          </a:xfrm>
        </p:spPr>
        <p:txBody>
          <a:bodyPr/>
          <a:lstStyle/>
          <a:p>
            <a:r>
              <a:rPr lang="en-GB"/>
              <a:t>Enhancing learning </a:t>
            </a:r>
            <a:br>
              <a:rPr lang="en-GB"/>
            </a:br>
            <a:r>
              <a:rPr lang="en-GB"/>
              <a:t>in traditional lectures</a:t>
            </a:r>
          </a:p>
        </p:txBody>
      </p:sp>
      <p:sp>
        <p:nvSpPr>
          <p:cNvPr id="9219" name="Rectangle 3"/>
          <p:cNvSpPr>
            <a:spLocks noGrp="1" noChangeArrowheads="1"/>
          </p:cNvSpPr>
          <p:nvPr>
            <p:ph type="body" idx="1"/>
          </p:nvPr>
        </p:nvSpPr>
        <p:spPr>
          <a:xfrm>
            <a:off x="685800" y="2057400"/>
            <a:ext cx="7772400" cy="4114800"/>
          </a:xfrm>
        </p:spPr>
        <p:txBody>
          <a:bodyPr>
            <a:normAutofit lnSpcReduction="10000"/>
          </a:bodyPr>
          <a:lstStyle/>
          <a:p>
            <a:pPr>
              <a:lnSpc>
                <a:spcPct val="90000"/>
              </a:lnSpc>
            </a:pPr>
            <a:r>
              <a:rPr lang="en-GB" sz="2800" dirty="0"/>
              <a:t>Clear overview, including how it fits with other lectures, and give learning outcomes</a:t>
            </a:r>
          </a:p>
          <a:p>
            <a:pPr>
              <a:lnSpc>
                <a:spcPct val="90000"/>
              </a:lnSpc>
            </a:pPr>
            <a:r>
              <a:rPr lang="en-GB" sz="2800" dirty="0"/>
              <a:t>Briefing </a:t>
            </a:r>
            <a:endParaRPr lang="en-GB" sz="2800" dirty="0" smtClean="0"/>
          </a:p>
          <a:p>
            <a:pPr lvl="1">
              <a:lnSpc>
                <a:spcPct val="90000"/>
              </a:lnSpc>
            </a:pPr>
            <a:r>
              <a:rPr lang="en-GB" sz="2400" dirty="0" smtClean="0"/>
              <a:t>type </a:t>
            </a:r>
            <a:r>
              <a:rPr lang="en-GB" sz="2400" dirty="0"/>
              <a:t>of lecture and what you expect them to do</a:t>
            </a:r>
          </a:p>
          <a:p>
            <a:pPr>
              <a:lnSpc>
                <a:spcPct val="90000"/>
              </a:lnSpc>
            </a:pPr>
            <a:r>
              <a:rPr lang="en-GB" sz="2800" dirty="0"/>
              <a:t>Flagging </a:t>
            </a:r>
            <a:endParaRPr lang="en-GB" sz="2800" dirty="0" smtClean="0"/>
          </a:p>
          <a:p>
            <a:pPr lvl="1">
              <a:lnSpc>
                <a:spcPct val="90000"/>
              </a:lnSpc>
            </a:pPr>
            <a:r>
              <a:rPr lang="en-GB" sz="2400" dirty="0" smtClean="0"/>
              <a:t>what </a:t>
            </a:r>
            <a:r>
              <a:rPr lang="en-GB" sz="2400" dirty="0"/>
              <a:t>you are doing and why</a:t>
            </a:r>
            <a:r>
              <a:rPr lang="en-GB" sz="2400" dirty="0">
                <a:solidFill>
                  <a:srgbClr val="000000"/>
                </a:solidFill>
                <a:latin typeface="Arial" charset="0"/>
                <a:cs typeface="Arial" charset="0"/>
                <a:hlinkClick r:id="rId2"/>
              </a:rPr>
              <a:t> </a:t>
            </a:r>
            <a:endParaRPr lang="en-GB" sz="2400" dirty="0"/>
          </a:p>
          <a:p>
            <a:pPr>
              <a:lnSpc>
                <a:spcPct val="90000"/>
              </a:lnSpc>
            </a:pPr>
            <a:r>
              <a:rPr lang="en-GB" sz="2800" dirty="0"/>
              <a:t>Repetition and highlighting of key points</a:t>
            </a:r>
          </a:p>
          <a:p>
            <a:pPr lvl="1">
              <a:lnSpc>
                <a:spcPct val="90000"/>
              </a:lnSpc>
            </a:pPr>
            <a:r>
              <a:rPr lang="en-GB" sz="2400" dirty="0"/>
              <a:t>Tell them what they should know &amp; note</a:t>
            </a:r>
          </a:p>
          <a:p>
            <a:pPr>
              <a:lnSpc>
                <a:spcPct val="90000"/>
              </a:lnSpc>
            </a:pPr>
            <a:r>
              <a:rPr lang="en-GB" sz="2800" dirty="0"/>
              <a:t>Visual aids</a:t>
            </a:r>
          </a:p>
          <a:p>
            <a:pPr>
              <a:lnSpc>
                <a:spcPct val="90000"/>
              </a:lnSpc>
            </a:pPr>
            <a:r>
              <a:rPr lang="en-GB" sz="2800" dirty="0"/>
              <a:t>Effective summary and directions for what next</a:t>
            </a:r>
          </a:p>
        </p:txBody>
      </p:sp>
      <p:pic>
        <p:nvPicPr>
          <p:cNvPr id="9221" name="Picture 5" descr="http://images.google.com/images?q=tbn:znThOk148MgJ:studwww.eurecom.fr/photos/ronflages/2002-06-03,%252011h41%2520_%2520Monfort%2520(Evaluation%2520des%2520Performances).jpg">
            <a:hlinkClick r:id="rId2"/>
          </p:cNvPr>
          <p:cNvPicPr>
            <a:picLocks noChangeAspect="1" noChangeArrowheads="1"/>
          </p:cNvPicPr>
          <p:nvPr/>
        </p:nvPicPr>
        <p:blipFill>
          <a:blip r:embed="rId3" cstate="print"/>
          <a:srcRect/>
          <a:stretch>
            <a:fillRect/>
          </a:stretch>
        </p:blipFill>
        <p:spPr bwMode="auto">
          <a:xfrm>
            <a:off x="7467600" y="0"/>
            <a:ext cx="1489075" cy="1981200"/>
          </a:xfrm>
          <a:prstGeom prst="rect">
            <a:avLst/>
          </a:prstGeom>
          <a:noFill/>
        </p:spPr>
      </p:pic>
    </p:spTree>
    <p:extLst>
      <p:ext uri="{BB962C8B-B14F-4D97-AF65-F5344CB8AC3E}">
        <p14:creationId xmlns:p14="http://schemas.microsoft.com/office/powerpoint/2010/main" val="41583842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0460" y="404663"/>
            <a:ext cx="9003540" cy="580234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5281742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en-GB" dirty="0" smtClean="0"/>
              <a:t>Definition - Learning</a:t>
            </a:r>
          </a:p>
        </p:txBody>
      </p:sp>
      <p:sp>
        <p:nvSpPr>
          <p:cNvPr id="6147" name="Rectangle 3"/>
          <p:cNvSpPr>
            <a:spLocks noGrp="1" noChangeArrowheads="1"/>
          </p:cNvSpPr>
          <p:nvPr>
            <p:ph idx="1"/>
          </p:nvPr>
        </p:nvSpPr>
        <p:spPr>
          <a:xfrm>
            <a:off x="755650" y="1412776"/>
            <a:ext cx="7854950" cy="5184576"/>
          </a:xfrm>
        </p:spPr>
        <p:txBody>
          <a:bodyPr>
            <a:normAutofit fontScale="85000" lnSpcReduction="20000"/>
          </a:bodyPr>
          <a:lstStyle/>
          <a:p>
            <a:pPr marL="514350" indent="-514350">
              <a:buFont typeface="+mj-lt"/>
              <a:buAutoNum type="arabicPeriod"/>
            </a:pPr>
            <a:r>
              <a:rPr lang="en-GB" sz="3100" dirty="0" smtClean="0"/>
              <a:t>Learning </a:t>
            </a:r>
            <a:r>
              <a:rPr lang="en-GB" sz="3100" dirty="0"/>
              <a:t>is a process, not a </a:t>
            </a:r>
            <a:r>
              <a:rPr lang="en-GB" sz="3100" dirty="0" smtClean="0"/>
              <a:t>product</a:t>
            </a:r>
          </a:p>
          <a:p>
            <a:pPr marL="514350" indent="-514350">
              <a:buFont typeface="+mj-lt"/>
              <a:buAutoNum type="arabicPeriod"/>
            </a:pPr>
            <a:r>
              <a:rPr lang="en-GB" sz="3100" b="1" dirty="0" smtClean="0"/>
              <a:t>Learning </a:t>
            </a:r>
            <a:r>
              <a:rPr lang="en-GB" sz="3100" b="1" dirty="0"/>
              <a:t>is a change in knowledge, beliefs, </a:t>
            </a:r>
            <a:r>
              <a:rPr lang="en-GB" sz="3100" b="1" dirty="0" smtClean="0"/>
              <a:t>behaviours </a:t>
            </a:r>
            <a:r>
              <a:rPr lang="en-GB" sz="3100" b="1" dirty="0"/>
              <a:t>or </a:t>
            </a:r>
            <a:r>
              <a:rPr lang="en-GB" sz="3100" b="1" dirty="0" smtClean="0"/>
              <a:t>attitudes</a:t>
            </a:r>
            <a:r>
              <a:rPr lang="en-GB" sz="3100" dirty="0"/>
              <a:t/>
            </a:r>
            <a:br>
              <a:rPr lang="en-GB" sz="3100" dirty="0"/>
            </a:br>
            <a:r>
              <a:rPr lang="en-GB" sz="2600" dirty="0" smtClean="0"/>
              <a:t>Takes time; especially with </a:t>
            </a:r>
            <a:r>
              <a:rPr lang="en-GB" sz="2600" dirty="0"/>
              <a:t>changes to core beliefs, </a:t>
            </a:r>
            <a:r>
              <a:rPr lang="en-GB" sz="2600" dirty="0" smtClean="0"/>
              <a:t>behaviours, </a:t>
            </a:r>
            <a:r>
              <a:rPr lang="en-GB" sz="2600" dirty="0"/>
              <a:t>and </a:t>
            </a:r>
            <a:r>
              <a:rPr lang="en-GB" sz="2600" dirty="0" smtClean="0"/>
              <a:t>attitudes </a:t>
            </a:r>
          </a:p>
          <a:p>
            <a:pPr marL="514350" indent="-514350">
              <a:buFont typeface="+mj-lt"/>
              <a:buAutoNum type="arabicPeriod"/>
            </a:pPr>
            <a:r>
              <a:rPr lang="en-GB" sz="3100" b="1" dirty="0" smtClean="0">
                <a:solidFill>
                  <a:schemeClr val="accent3">
                    <a:lumMod val="50000"/>
                  </a:schemeClr>
                </a:solidFill>
              </a:rPr>
              <a:t>Learning </a:t>
            </a:r>
            <a:r>
              <a:rPr lang="en-GB" sz="3100" b="1" dirty="0">
                <a:solidFill>
                  <a:schemeClr val="accent3">
                    <a:lumMod val="50000"/>
                  </a:schemeClr>
                </a:solidFill>
              </a:rPr>
              <a:t>is not something done to students, but something that students themselves </a:t>
            </a:r>
            <a:r>
              <a:rPr lang="en-GB" sz="3100" b="1" dirty="0" smtClean="0">
                <a:solidFill>
                  <a:schemeClr val="accent3">
                    <a:lumMod val="50000"/>
                  </a:schemeClr>
                </a:solidFill>
              </a:rPr>
              <a:t>do</a:t>
            </a:r>
            <a:endParaRPr lang="en-GB" sz="3100" b="1" dirty="0">
              <a:solidFill>
                <a:schemeClr val="accent3">
                  <a:lumMod val="50000"/>
                </a:schemeClr>
              </a:solidFill>
            </a:endParaRPr>
          </a:p>
          <a:p>
            <a:pPr algn="r" eaLnBrk="1" hangingPunct="1">
              <a:lnSpc>
                <a:spcPct val="90000"/>
              </a:lnSpc>
              <a:buFont typeface="Wingdings" pitchFamily="2" charset="2"/>
              <a:buNone/>
            </a:pPr>
            <a:r>
              <a:rPr lang="en-GB" sz="2300" dirty="0" smtClean="0"/>
              <a:t>University of Pittsburgh</a:t>
            </a:r>
          </a:p>
          <a:p>
            <a:pPr lvl="1" eaLnBrk="1" hangingPunct="1">
              <a:lnSpc>
                <a:spcPct val="90000"/>
              </a:lnSpc>
              <a:buFont typeface="Wingdings" pitchFamily="2" charset="2"/>
              <a:buNone/>
            </a:pPr>
            <a:endParaRPr lang="en-GB" sz="2000" dirty="0" smtClean="0"/>
          </a:p>
          <a:p>
            <a:pPr eaLnBrk="1" hangingPunct="1">
              <a:lnSpc>
                <a:spcPct val="90000"/>
              </a:lnSpc>
              <a:buFont typeface="Wingdings" pitchFamily="2" charset="2"/>
              <a:buNone/>
            </a:pPr>
            <a:r>
              <a:rPr lang="en-GB" sz="3600" b="1" dirty="0" smtClean="0">
                <a:solidFill>
                  <a:schemeClr val="accent1">
                    <a:lumMod val="75000"/>
                  </a:schemeClr>
                </a:solidFill>
              </a:rPr>
              <a:t>Agreement that it is an </a:t>
            </a:r>
            <a:r>
              <a:rPr lang="en-GB" sz="3600" b="1" u="sng" dirty="0" smtClean="0">
                <a:solidFill>
                  <a:schemeClr val="accent1">
                    <a:lumMod val="75000"/>
                  </a:schemeClr>
                </a:solidFill>
              </a:rPr>
              <a:t>active</a:t>
            </a:r>
            <a:r>
              <a:rPr lang="en-GB" sz="3600" b="1" dirty="0" smtClean="0">
                <a:solidFill>
                  <a:schemeClr val="accent1">
                    <a:lumMod val="75000"/>
                  </a:schemeClr>
                </a:solidFill>
              </a:rPr>
              <a:t> process </a:t>
            </a:r>
          </a:p>
          <a:p>
            <a:pPr eaLnBrk="1" hangingPunct="1">
              <a:lnSpc>
                <a:spcPct val="90000"/>
              </a:lnSpc>
              <a:buFont typeface="Wingdings" pitchFamily="2" charset="2"/>
              <a:buNone/>
            </a:pPr>
            <a:r>
              <a:rPr lang="en-GB" sz="3100" b="1" dirty="0" smtClean="0">
                <a:solidFill>
                  <a:schemeClr val="accent1">
                    <a:lumMod val="75000"/>
                  </a:schemeClr>
                </a:solidFill>
              </a:rPr>
              <a:t>– and teaching needs to support </a:t>
            </a:r>
            <a:r>
              <a:rPr lang="en-GB" sz="3100" b="1" u="sng" dirty="0" smtClean="0">
                <a:solidFill>
                  <a:schemeClr val="accent1">
                    <a:lumMod val="75000"/>
                  </a:schemeClr>
                </a:solidFill>
              </a:rPr>
              <a:t>active engagement</a:t>
            </a:r>
          </a:p>
          <a:p>
            <a:pPr eaLnBrk="1" hangingPunct="1">
              <a:lnSpc>
                <a:spcPct val="90000"/>
              </a:lnSpc>
              <a:buFont typeface="Wingdings" pitchFamily="2" charset="2"/>
              <a:buNone/>
            </a:pPr>
            <a:endParaRPr lang="en-GB" sz="2800" dirty="0" smtClean="0"/>
          </a:p>
          <a:p>
            <a:pPr eaLnBrk="1" hangingPunct="1">
              <a:lnSpc>
                <a:spcPct val="90000"/>
              </a:lnSpc>
              <a:buFont typeface="Wingdings" pitchFamily="2" charset="2"/>
              <a:buNone/>
            </a:pPr>
            <a:endParaRPr lang="en-GB" sz="2800" dirty="0" smtClean="0"/>
          </a:p>
          <a:p>
            <a:pPr eaLnBrk="1" hangingPunct="1">
              <a:lnSpc>
                <a:spcPct val="90000"/>
              </a:lnSpc>
              <a:buFont typeface="Wingdings" pitchFamily="2" charset="2"/>
              <a:buNone/>
            </a:pPr>
            <a:r>
              <a:rPr lang="en-GB" sz="2800" b="1" dirty="0" smtClean="0"/>
              <a:t>Constructivist</a:t>
            </a:r>
          </a:p>
          <a:p>
            <a:pPr>
              <a:lnSpc>
                <a:spcPct val="90000"/>
              </a:lnSpc>
              <a:buNone/>
            </a:pPr>
            <a:r>
              <a:rPr lang="en-GB" sz="2800" b="1" dirty="0"/>
              <a:t>	</a:t>
            </a:r>
            <a:r>
              <a:rPr lang="en-GB" sz="2800" dirty="0"/>
              <a:t>Learners make their own </a:t>
            </a:r>
            <a:r>
              <a:rPr lang="en-GB" sz="2800" dirty="0" smtClean="0"/>
              <a:t>meaning</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467544" y="188640"/>
            <a:ext cx="8229600" cy="1143000"/>
          </a:xfrm>
        </p:spPr>
        <p:txBody>
          <a:bodyPr/>
          <a:lstStyle/>
          <a:p>
            <a:r>
              <a:rPr lang="en-GB" dirty="0" smtClean="0"/>
              <a:t>Learning as a process</a:t>
            </a:r>
          </a:p>
        </p:txBody>
      </p:sp>
      <p:sp>
        <p:nvSpPr>
          <p:cNvPr id="3" name="Content Placeholder 2"/>
          <p:cNvSpPr>
            <a:spLocks noGrp="1"/>
          </p:cNvSpPr>
          <p:nvPr>
            <p:ph idx="1"/>
          </p:nvPr>
        </p:nvSpPr>
        <p:spPr>
          <a:xfrm>
            <a:off x="539552" y="1268760"/>
            <a:ext cx="8039100" cy="4683224"/>
          </a:xfrm>
        </p:spPr>
        <p:txBody>
          <a:bodyPr>
            <a:normAutofit lnSpcReduction="10000"/>
          </a:bodyPr>
          <a:lstStyle/>
          <a:p>
            <a:pPr marL="457200" indent="-457200">
              <a:buFont typeface="+mj-lt"/>
              <a:buAutoNum type="arabicPeriod"/>
              <a:defRPr/>
            </a:pPr>
            <a:r>
              <a:rPr lang="en-GB" sz="2400" dirty="0" smtClean="0"/>
              <a:t>Learning as a quantitative increase in knowledge. Learning is </a:t>
            </a:r>
            <a:r>
              <a:rPr lang="en-GB" sz="2400" u="sng" dirty="0" smtClean="0"/>
              <a:t>acquiring</a:t>
            </a:r>
            <a:r>
              <a:rPr lang="en-GB" sz="2400" dirty="0" smtClean="0"/>
              <a:t> information or ‘knowing a lot’. </a:t>
            </a:r>
          </a:p>
          <a:p>
            <a:pPr marL="457200" indent="-457200">
              <a:buFont typeface="+mj-lt"/>
              <a:buAutoNum type="arabicPeriod"/>
              <a:defRPr/>
            </a:pPr>
            <a:r>
              <a:rPr lang="en-GB" sz="2400" dirty="0" smtClean="0"/>
              <a:t>Learning as memorising. Learning is storing information that can be </a:t>
            </a:r>
            <a:r>
              <a:rPr lang="en-GB" sz="2400" u="sng" dirty="0" smtClean="0"/>
              <a:t>reproduced</a:t>
            </a:r>
            <a:r>
              <a:rPr lang="en-GB" sz="2400" dirty="0" smtClean="0"/>
              <a:t>. </a:t>
            </a:r>
          </a:p>
          <a:p>
            <a:pPr marL="457200" indent="-457200">
              <a:buFont typeface="+mj-lt"/>
              <a:buAutoNum type="arabicPeriod"/>
              <a:defRPr/>
            </a:pPr>
            <a:r>
              <a:rPr lang="en-GB" sz="2400" dirty="0" smtClean="0"/>
              <a:t>Learning as acquiring facts, skills, and methods that can be </a:t>
            </a:r>
            <a:r>
              <a:rPr lang="en-GB" sz="2400" u="sng" dirty="0" smtClean="0"/>
              <a:t>retained and used </a:t>
            </a:r>
            <a:r>
              <a:rPr lang="en-GB" sz="2400" dirty="0" smtClean="0"/>
              <a:t>as necessary. </a:t>
            </a:r>
          </a:p>
          <a:p>
            <a:pPr marL="898525" lvl="1" indent="-457200">
              <a:buFont typeface="Wingdings" pitchFamily="2" charset="2"/>
              <a:buNone/>
              <a:defRPr/>
            </a:pPr>
            <a:r>
              <a:rPr lang="en-GB" sz="1600" dirty="0" smtClean="0"/>
              <a:t>   __________________________________________________________________</a:t>
            </a:r>
          </a:p>
          <a:p>
            <a:pPr marL="457200" indent="-457200">
              <a:buFont typeface="+mj-lt"/>
              <a:buAutoNum type="arabicPeriod"/>
              <a:defRPr/>
            </a:pPr>
            <a:r>
              <a:rPr lang="en-GB" sz="2400" dirty="0" smtClean="0"/>
              <a:t>Learning as </a:t>
            </a:r>
            <a:r>
              <a:rPr lang="en-GB" sz="2400" b="1" dirty="0" smtClean="0"/>
              <a:t>making sense </a:t>
            </a:r>
            <a:r>
              <a:rPr lang="en-GB" sz="2400" dirty="0" smtClean="0"/>
              <a:t>or abstracting meaning. Learning involves </a:t>
            </a:r>
            <a:r>
              <a:rPr lang="en-GB" sz="2400" u="sng" dirty="0" smtClean="0"/>
              <a:t>relating parts </a:t>
            </a:r>
            <a:r>
              <a:rPr lang="en-GB" sz="2400" dirty="0" smtClean="0"/>
              <a:t>of the subject matter to each other and </a:t>
            </a:r>
            <a:r>
              <a:rPr lang="en-GB" sz="2400" u="sng" dirty="0" smtClean="0"/>
              <a:t>to the real world</a:t>
            </a:r>
            <a:r>
              <a:rPr lang="en-GB" sz="2400" dirty="0" smtClean="0"/>
              <a:t>. </a:t>
            </a:r>
          </a:p>
          <a:p>
            <a:pPr marL="457200" indent="-457200">
              <a:buFont typeface="+mj-lt"/>
              <a:buAutoNum type="arabicPeriod"/>
              <a:defRPr/>
            </a:pPr>
            <a:r>
              <a:rPr lang="en-GB" sz="2400" dirty="0" smtClean="0"/>
              <a:t>Learning as </a:t>
            </a:r>
            <a:r>
              <a:rPr lang="en-GB" sz="2400" u="sng" dirty="0" smtClean="0"/>
              <a:t>interpreting and understanding </a:t>
            </a:r>
            <a:r>
              <a:rPr lang="en-GB" sz="2400" dirty="0" smtClean="0"/>
              <a:t>reality in a different way. Learning involves comprehending the world by </a:t>
            </a:r>
            <a:r>
              <a:rPr lang="en-GB" sz="2400" u="sng" dirty="0" smtClean="0"/>
              <a:t>reinterpreting knowledge</a:t>
            </a:r>
            <a:r>
              <a:rPr lang="en-GB" sz="2400" dirty="0" smtClean="0"/>
              <a:t>.  	</a:t>
            </a:r>
          </a:p>
        </p:txBody>
      </p:sp>
      <p:sp>
        <p:nvSpPr>
          <p:cNvPr id="4" name="TextBox 3"/>
          <p:cNvSpPr txBox="1"/>
          <p:nvPr/>
        </p:nvSpPr>
        <p:spPr>
          <a:xfrm>
            <a:off x="179512" y="6309320"/>
            <a:ext cx="3424977" cy="369332"/>
          </a:xfrm>
          <a:prstGeom prst="rect">
            <a:avLst/>
          </a:prstGeom>
          <a:solidFill>
            <a:schemeClr val="accent1">
              <a:lumMod val="20000"/>
              <a:lumOff val="80000"/>
            </a:schemeClr>
          </a:solidFill>
          <a:ln>
            <a:solidFill>
              <a:schemeClr val="tx1"/>
            </a:solidFill>
          </a:ln>
        </p:spPr>
        <p:txBody>
          <a:bodyPr wrap="none">
            <a:spAutoFit/>
          </a:bodyPr>
          <a:lstStyle/>
          <a:p>
            <a:pPr>
              <a:defRPr/>
            </a:pPr>
            <a:r>
              <a:rPr lang="en-GB" dirty="0" smtClean="0"/>
              <a:t>Differences </a:t>
            </a:r>
            <a:r>
              <a:rPr lang="en-GB" dirty="0"/>
              <a:t>between 1-3 &amp; 4-5</a:t>
            </a:r>
          </a:p>
        </p:txBody>
      </p:sp>
      <p:sp>
        <p:nvSpPr>
          <p:cNvPr id="5" name="TextBox 4"/>
          <p:cNvSpPr txBox="1"/>
          <p:nvPr/>
        </p:nvSpPr>
        <p:spPr>
          <a:xfrm>
            <a:off x="5436096" y="6309320"/>
            <a:ext cx="3493264" cy="369332"/>
          </a:xfrm>
          <a:prstGeom prst="rect">
            <a:avLst/>
          </a:prstGeom>
          <a:noFill/>
        </p:spPr>
        <p:txBody>
          <a:bodyPr wrap="none" rtlCol="0">
            <a:spAutoFit/>
          </a:bodyPr>
          <a:lstStyle/>
          <a:p>
            <a:r>
              <a:rPr lang="en-GB" dirty="0" smtClean="0"/>
              <a:t>(</a:t>
            </a:r>
            <a:r>
              <a:rPr lang="en-GB" dirty="0" err="1" smtClean="0"/>
              <a:t>Saljo</a:t>
            </a:r>
            <a:r>
              <a:rPr lang="en-GB" dirty="0" smtClean="0"/>
              <a:t> quoted in Ramsden 1992)</a:t>
            </a:r>
            <a:endParaRPr lang="en-GB" dirty="0"/>
          </a:p>
        </p:txBody>
      </p:sp>
      <p:sp>
        <p:nvSpPr>
          <p:cNvPr id="6" name="TextBox 5"/>
          <p:cNvSpPr txBox="1"/>
          <p:nvPr/>
        </p:nvSpPr>
        <p:spPr>
          <a:xfrm>
            <a:off x="5580112" y="3212976"/>
            <a:ext cx="3318537" cy="369332"/>
          </a:xfrm>
          <a:prstGeom prst="rect">
            <a:avLst/>
          </a:prstGeom>
          <a:noFill/>
        </p:spPr>
        <p:txBody>
          <a:bodyPr wrap="none" rtlCol="0">
            <a:spAutoFit/>
          </a:bodyPr>
          <a:lstStyle/>
          <a:p>
            <a:r>
              <a:rPr lang="en-GB" dirty="0" smtClean="0">
                <a:solidFill>
                  <a:schemeClr val="accent3">
                    <a:lumMod val="50000"/>
                  </a:schemeClr>
                </a:solidFill>
              </a:rPr>
              <a:t>Note  ‘possession’, unchanged</a:t>
            </a:r>
            <a:endParaRPr lang="en-GB" dirty="0">
              <a:solidFill>
                <a:schemeClr val="accent3">
                  <a:lumMod val="50000"/>
                </a:schemeClr>
              </a:solidFill>
            </a:endParaRPr>
          </a:p>
        </p:txBody>
      </p:sp>
      <p:sp>
        <p:nvSpPr>
          <p:cNvPr id="7" name="TextBox 6"/>
          <p:cNvSpPr txBox="1"/>
          <p:nvPr/>
        </p:nvSpPr>
        <p:spPr>
          <a:xfrm>
            <a:off x="5508104" y="5661248"/>
            <a:ext cx="3049233" cy="369332"/>
          </a:xfrm>
          <a:prstGeom prst="rect">
            <a:avLst/>
          </a:prstGeom>
          <a:noFill/>
        </p:spPr>
        <p:txBody>
          <a:bodyPr wrap="none" rtlCol="0">
            <a:spAutoFit/>
          </a:bodyPr>
          <a:lstStyle/>
          <a:p>
            <a:r>
              <a:rPr lang="en-GB" dirty="0" smtClean="0">
                <a:solidFill>
                  <a:schemeClr val="accent3">
                    <a:lumMod val="50000"/>
                  </a:schemeClr>
                </a:solidFill>
              </a:rPr>
              <a:t>Note  ‘the personal’, change</a:t>
            </a:r>
            <a:endParaRPr lang="en-GB" dirty="0">
              <a:solidFill>
                <a:schemeClr val="accent3">
                  <a:lumMod val="50000"/>
                </a:schemeClr>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ext Box 2"/>
          <p:cNvSpPr txBox="1">
            <a:spLocks noChangeArrowheads="1"/>
          </p:cNvSpPr>
          <p:nvPr/>
        </p:nvSpPr>
        <p:spPr bwMode="auto">
          <a:xfrm>
            <a:off x="2819400" y="1962150"/>
            <a:ext cx="3486150" cy="2838450"/>
          </a:xfrm>
          <a:prstGeom prst="rect">
            <a:avLst/>
          </a:prstGeom>
          <a:noFill/>
          <a:ln w="9525">
            <a:noFill/>
            <a:miter lim="800000"/>
            <a:headEnd/>
            <a:tailEnd/>
          </a:ln>
        </p:spPr>
        <p:txBody>
          <a:bodyPr wrap="none">
            <a:spAutoFit/>
          </a:bodyPr>
          <a:lstStyle/>
          <a:p>
            <a:pPr algn="ctr"/>
            <a:r>
              <a:rPr lang="en-GB" sz="3600"/>
              <a:t>Teachers adopt </a:t>
            </a:r>
            <a:br>
              <a:rPr lang="en-GB" sz="3600"/>
            </a:br>
            <a:r>
              <a:rPr lang="en-GB" sz="3600"/>
              <a:t>qualitatively </a:t>
            </a:r>
            <a:br>
              <a:rPr lang="en-GB" sz="3600"/>
            </a:br>
            <a:r>
              <a:rPr lang="en-GB" sz="3600"/>
              <a:t>different </a:t>
            </a:r>
            <a:br>
              <a:rPr lang="en-GB" sz="3600"/>
            </a:br>
            <a:r>
              <a:rPr lang="en-GB" sz="3600"/>
              <a:t>approaches </a:t>
            </a:r>
            <a:br>
              <a:rPr lang="en-GB" sz="3600"/>
            </a:br>
            <a:r>
              <a:rPr lang="en-GB" sz="3600"/>
              <a:t>to teaching</a:t>
            </a:r>
          </a:p>
        </p:txBody>
      </p:sp>
      <p:sp>
        <p:nvSpPr>
          <p:cNvPr id="10243" name="Rectangle 3"/>
          <p:cNvSpPr>
            <a:spLocks noChangeArrowheads="1"/>
          </p:cNvSpPr>
          <p:nvPr/>
        </p:nvSpPr>
        <p:spPr bwMode="auto">
          <a:xfrm>
            <a:off x="2484438" y="1700213"/>
            <a:ext cx="4303712" cy="3384550"/>
          </a:xfrm>
          <a:prstGeom prst="rect">
            <a:avLst/>
          </a:prstGeom>
          <a:noFill/>
          <a:ln w="28575">
            <a:solidFill>
              <a:srgbClr val="FF0000"/>
            </a:solidFill>
            <a:miter lim="800000"/>
            <a:headEnd/>
            <a:tailEnd/>
          </a:ln>
        </p:spPr>
        <p:txBody>
          <a:bodyPr wrap="none" anchor="ctr"/>
          <a:lstStyle/>
          <a:p>
            <a:endParaRPr lang="en-US"/>
          </a:p>
        </p:txBody>
      </p:sp>
      <p:sp>
        <p:nvSpPr>
          <p:cNvPr id="10244" name="Text Box 4"/>
          <p:cNvSpPr txBox="1">
            <a:spLocks noChangeArrowheads="1"/>
          </p:cNvSpPr>
          <p:nvPr/>
        </p:nvSpPr>
        <p:spPr bwMode="auto">
          <a:xfrm>
            <a:off x="1743075" y="692150"/>
            <a:ext cx="4845050" cy="579438"/>
          </a:xfrm>
          <a:prstGeom prst="rect">
            <a:avLst/>
          </a:prstGeom>
          <a:noFill/>
          <a:ln w="9525">
            <a:noFill/>
            <a:miter lim="800000"/>
            <a:headEnd/>
            <a:tailEnd/>
          </a:ln>
        </p:spPr>
        <p:txBody>
          <a:bodyPr>
            <a:spAutoFit/>
          </a:bodyPr>
          <a:lstStyle/>
          <a:p>
            <a:r>
              <a:rPr lang="en-GB" sz="3200" b="1"/>
              <a:t>Teaching and learning</a:t>
            </a:r>
          </a:p>
        </p:txBody>
      </p:sp>
      <p:sp>
        <p:nvSpPr>
          <p:cNvPr id="10245" name="Text Box 5"/>
          <p:cNvSpPr txBox="1">
            <a:spLocks noChangeArrowheads="1"/>
          </p:cNvSpPr>
          <p:nvPr/>
        </p:nvSpPr>
        <p:spPr bwMode="auto">
          <a:xfrm>
            <a:off x="827088" y="5445125"/>
            <a:ext cx="3240087" cy="1196975"/>
          </a:xfrm>
          <a:prstGeom prst="rect">
            <a:avLst/>
          </a:prstGeom>
          <a:noFill/>
          <a:ln w="9525">
            <a:solidFill>
              <a:schemeClr val="tx1"/>
            </a:solidFill>
            <a:miter lim="800000"/>
            <a:headEnd/>
            <a:tailEnd/>
          </a:ln>
        </p:spPr>
        <p:txBody>
          <a:bodyPr>
            <a:spAutoFit/>
          </a:bodyPr>
          <a:lstStyle/>
          <a:p>
            <a:pPr algn="ctr"/>
            <a:r>
              <a:rPr lang="en-GB" sz="2400" b="1">
                <a:solidFill>
                  <a:srgbClr val="FF3300"/>
                </a:solidFill>
              </a:rPr>
              <a:t>Does this</a:t>
            </a:r>
          </a:p>
          <a:p>
            <a:pPr algn="ctr"/>
            <a:r>
              <a:rPr lang="en-GB" sz="2400" b="1">
                <a:solidFill>
                  <a:srgbClr val="FF3300"/>
                </a:solidFill>
              </a:rPr>
              <a:t>affect </a:t>
            </a:r>
          </a:p>
          <a:p>
            <a:pPr algn="ctr"/>
            <a:r>
              <a:rPr lang="en-GB" sz="2400" b="1">
                <a:solidFill>
                  <a:srgbClr val="FF3300"/>
                </a:solidFill>
              </a:rPr>
              <a:t>learning?</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ext Box 2"/>
          <p:cNvSpPr txBox="1">
            <a:spLocks noChangeArrowheads="1"/>
          </p:cNvSpPr>
          <p:nvPr/>
        </p:nvSpPr>
        <p:spPr bwMode="auto">
          <a:xfrm>
            <a:off x="1115616" y="1268760"/>
            <a:ext cx="6702412" cy="2308324"/>
          </a:xfrm>
          <a:prstGeom prst="rect">
            <a:avLst/>
          </a:prstGeom>
          <a:ln w="28575">
            <a:headEnd/>
            <a:tailEnd/>
          </a:ln>
        </p:spPr>
        <p:style>
          <a:lnRef idx="2">
            <a:schemeClr val="accent2"/>
          </a:lnRef>
          <a:fillRef idx="1">
            <a:schemeClr val="lt1"/>
          </a:fillRef>
          <a:effectRef idx="0">
            <a:schemeClr val="accent2"/>
          </a:effectRef>
          <a:fontRef idx="minor">
            <a:schemeClr val="dk1"/>
          </a:fontRef>
        </p:style>
        <p:txBody>
          <a:bodyPr wrap="none">
            <a:spAutoFit/>
          </a:bodyPr>
          <a:lstStyle/>
          <a:p>
            <a:pPr algn="ctr"/>
            <a:r>
              <a:rPr lang="en-GB" sz="3600" dirty="0"/>
              <a:t>A </a:t>
            </a:r>
            <a:r>
              <a:rPr lang="en-GB" sz="3600" dirty="0" smtClean="0"/>
              <a:t>CCSF (student centred) </a:t>
            </a:r>
            <a:r>
              <a:rPr lang="en-GB" sz="3600" dirty="0"/>
              <a:t>approach</a:t>
            </a:r>
            <a:br>
              <a:rPr lang="en-GB" sz="3600" dirty="0"/>
            </a:br>
            <a:r>
              <a:rPr lang="en-GB" sz="3600" dirty="0"/>
              <a:t>includes elements</a:t>
            </a:r>
            <a:br>
              <a:rPr lang="en-GB" sz="3600" dirty="0"/>
            </a:br>
            <a:r>
              <a:rPr lang="en-GB" sz="3600" dirty="0"/>
              <a:t> of an </a:t>
            </a:r>
            <a:r>
              <a:rPr lang="en-GB" sz="3600" dirty="0" smtClean="0"/>
              <a:t>ITTF (teacher centred) </a:t>
            </a:r>
            <a:r>
              <a:rPr lang="en-GB" sz="3600" dirty="0"/>
              <a:t/>
            </a:r>
            <a:br>
              <a:rPr lang="en-GB" sz="3600" dirty="0"/>
            </a:br>
            <a:r>
              <a:rPr lang="en-GB" sz="3600" dirty="0"/>
              <a:t>approach, but </a:t>
            </a:r>
            <a:r>
              <a:rPr lang="en-GB" sz="3600" dirty="0" smtClean="0"/>
              <a:t>not </a:t>
            </a:r>
            <a:r>
              <a:rPr lang="en-GB" sz="3600" i="1" dirty="0"/>
              <a:t>vice versa</a:t>
            </a:r>
            <a:endParaRPr lang="en-US" sz="3600" i="1" dirty="0"/>
          </a:p>
        </p:txBody>
      </p:sp>
      <p:sp>
        <p:nvSpPr>
          <p:cNvPr id="14340" name="Text Box 4"/>
          <p:cNvSpPr txBox="1">
            <a:spLocks noChangeArrowheads="1"/>
          </p:cNvSpPr>
          <p:nvPr/>
        </p:nvSpPr>
        <p:spPr bwMode="auto">
          <a:xfrm>
            <a:off x="690954" y="6216649"/>
            <a:ext cx="2038350" cy="366713"/>
          </a:xfrm>
          <a:prstGeom prst="rect">
            <a:avLst/>
          </a:prstGeom>
          <a:noFill/>
          <a:ln w="9525">
            <a:noFill/>
            <a:miter lim="800000"/>
            <a:headEnd/>
            <a:tailEnd/>
          </a:ln>
        </p:spPr>
        <p:txBody>
          <a:bodyPr wrap="none">
            <a:spAutoFit/>
          </a:bodyPr>
          <a:lstStyle/>
          <a:p>
            <a:pPr algn="r"/>
            <a:r>
              <a:rPr lang="en-GB" dirty="0">
                <a:cs typeface="Times New Roman" pitchFamily="18" charset="0"/>
              </a:rPr>
              <a:t>Prosser &amp; </a:t>
            </a:r>
            <a:r>
              <a:rPr lang="en-GB" dirty="0" err="1">
                <a:cs typeface="Times New Roman" pitchFamily="18" charset="0"/>
              </a:rPr>
              <a:t>Trigwell</a:t>
            </a:r>
            <a:endParaRPr lang="en-GB" sz="1200" dirty="0">
              <a:latin typeface="Symbol" pitchFamily="18" charset="2"/>
            </a:endParaRPr>
          </a:p>
        </p:txBody>
      </p:sp>
      <p:sp>
        <p:nvSpPr>
          <p:cNvPr id="14341" name="Text Box 5"/>
          <p:cNvSpPr txBox="1">
            <a:spLocks noChangeArrowheads="1"/>
          </p:cNvSpPr>
          <p:nvPr/>
        </p:nvSpPr>
        <p:spPr bwMode="auto">
          <a:xfrm>
            <a:off x="3203575" y="5942013"/>
            <a:ext cx="5224635" cy="646331"/>
          </a:xfrm>
          <a:prstGeom prst="rect">
            <a:avLst/>
          </a:prstGeom>
          <a:noFill/>
          <a:ln w="9525">
            <a:noFill/>
            <a:miter lim="800000"/>
            <a:headEnd/>
            <a:tailEnd/>
          </a:ln>
        </p:spPr>
        <p:txBody>
          <a:bodyPr wrap="none">
            <a:spAutoFit/>
          </a:bodyPr>
          <a:lstStyle/>
          <a:p>
            <a:r>
              <a:rPr lang="en-AU" dirty="0"/>
              <a:t>CCSF - Conceptual Change/Student-focused </a:t>
            </a:r>
          </a:p>
          <a:p>
            <a:r>
              <a:rPr lang="en-AU" dirty="0"/>
              <a:t>ITTF - Information </a:t>
            </a:r>
            <a:r>
              <a:rPr lang="en-AU" dirty="0" smtClean="0"/>
              <a:t>Transmission/Teacher-focused</a:t>
            </a:r>
            <a:endParaRPr lang="en-GB" b="1" u="sng" dirty="0">
              <a:solidFill>
                <a:srgbClr val="FF3300"/>
              </a:solidFill>
            </a:endParaRPr>
          </a:p>
        </p:txBody>
      </p:sp>
      <p:sp>
        <p:nvSpPr>
          <p:cNvPr id="2" name="TextBox 1"/>
          <p:cNvSpPr txBox="1"/>
          <p:nvPr/>
        </p:nvSpPr>
        <p:spPr>
          <a:xfrm>
            <a:off x="1104640" y="4219800"/>
            <a:ext cx="6704714" cy="1200329"/>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GB" sz="2400" dirty="0" smtClean="0"/>
              <a:t>Arguing for a wide repertoire with the capacity to adjust to context</a:t>
            </a:r>
          </a:p>
          <a:p>
            <a:pPr algn="ctr"/>
            <a:r>
              <a:rPr lang="en-GB" sz="2400" dirty="0"/>
              <a:t>a</a:t>
            </a:r>
            <a:r>
              <a:rPr lang="en-GB" sz="2400" dirty="0" smtClean="0"/>
              <a:t>nd always with a focus on learning </a:t>
            </a:r>
            <a:endParaRPr lang="en-GB" sz="24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85800" y="457200"/>
            <a:ext cx="7772400" cy="1143000"/>
          </a:xfrm>
        </p:spPr>
        <p:txBody>
          <a:bodyPr/>
          <a:lstStyle/>
          <a:p>
            <a:r>
              <a:rPr lang="en-GB"/>
              <a:t>It’s All about Learning</a:t>
            </a:r>
          </a:p>
        </p:txBody>
      </p:sp>
      <p:sp>
        <p:nvSpPr>
          <p:cNvPr id="4099" name="Rectangle 3"/>
          <p:cNvSpPr>
            <a:spLocks noGrp="1" noChangeArrowheads="1"/>
          </p:cNvSpPr>
          <p:nvPr>
            <p:ph type="body" idx="1"/>
          </p:nvPr>
        </p:nvSpPr>
        <p:spPr>
          <a:xfrm>
            <a:off x="304800" y="1676400"/>
            <a:ext cx="8001000" cy="4114800"/>
          </a:xfrm>
        </p:spPr>
        <p:txBody>
          <a:bodyPr>
            <a:normAutofit/>
          </a:bodyPr>
          <a:lstStyle/>
          <a:p>
            <a:pPr marL="0" indent="0">
              <a:buNone/>
            </a:pPr>
            <a:r>
              <a:rPr lang="en-GB" dirty="0"/>
              <a:t>Success of a lecture is determined by what has been learnt – not by lecturer </a:t>
            </a:r>
            <a:r>
              <a:rPr lang="en-GB" dirty="0" smtClean="0"/>
              <a:t>performance</a:t>
            </a:r>
          </a:p>
          <a:p>
            <a:pPr marL="0" indent="0">
              <a:buNone/>
            </a:pPr>
            <a:endParaRPr lang="en-GB" dirty="0"/>
          </a:p>
          <a:p>
            <a:pPr marL="0" indent="0">
              <a:buNone/>
            </a:pPr>
            <a:r>
              <a:rPr lang="en-GB" dirty="0"/>
              <a:t>“</a:t>
            </a:r>
            <a:r>
              <a:rPr lang="en-GB" b="1" dirty="0">
                <a:solidFill>
                  <a:schemeClr val="accent3">
                    <a:lumMod val="50000"/>
                  </a:schemeClr>
                </a:solidFill>
              </a:rPr>
              <a:t>what the student does is more important in determining what is learnt than what the teacher does</a:t>
            </a:r>
            <a:r>
              <a:rPr lang="en-GB" dirty="0"/>
              <a:t>” </a:t>
            </a:r>
            <a:r>
              <a:rPr lang="en-GB" sz="2000" dirty="0"/>
              <a:t>(</a:t>
            </a:r>
            <a:r>
              <a:rPr lang="en-GB" sz="2000" dirty="0" err="1"/>
              <a:t>Sheull</a:t>
            </a:r>
            <a:r>
              <a:rPr lang="en-GB" sz="2000" dirty="0"/>
              <a:t>; in Fry et al).</a:t>
            </a:r>
          </a:p>
          <a:p>
            <a:pPr>
              <a:buFontTx/>
              <a:buNone/>
            </a:pPr>
            <a:r>
              <a:rPr lang="en-GB" b="1" dirty="0" smtClean="0"/>
              <a:t>Do </a:t>
            </a:r>
            <a:r>
              <a:rPr lang="en-GB" b="1" dirty="0"/>
              <a:t>we plan for learning or delivery?</a:t>
            </a:r>
          </a:p>
        </p:txBody>
      </p:sp>
      <p:sp>
        <p:nvSpPr>
          <p:cNvPr id="4100" name="Rectangle 4"/>
          <p:cNvSpPr>
            <a:spLocks noChangeArrowheads="1"/>
          </p:cNvSpPr>
          <p:nvPr/>
        </p:nvSpPr>
        <p:spPr bwMode="auto">
          <a:xfrm>
            <a:off x="323528" y="5661248"/>
            <a:ext cx="8327921" cy="800219"/>
          </a:xfrm>
          <a:prstGeom prst="rect">
            <a:avLst/>
          </a:prstGeom>
          <a:solidFill>
            <a:schemeClr val="bg1"/>
          </a:solidFill>
          <a:ln w="9525">
            <a:solidFill>
              <a:schemeClr val="tx1"/>
            </a:solidFill>
            <a:miter lim="800000"/>
            <a:headEnd/>
            <a:tailEnd/>
          </a:ln>
          <a:effectLst/>
        </p:spPr>
        <p:txBody>
          <a:bodyPr wrap="none">
            <a:spAutoFit/>
          </a:bodyPr>
          <a:lstStyle/>
          <a:p>
            <a:pPr>
              <a:spcBef>
                <a:spcPct val="30000"/>
              </a:spcBef>
            </a:pPr>
            <a:r>
              <a:rPr lang="en-GB" sz="2000" b="1" dirty="0">
                <a:solidFill>
                  <a:schemeClr val="accent2">
                    <a:lumMod val="50000"/>
                  </a:schemeClr>
                </a:solidFill>
                <a:latin typeface="Tahoma" pitchFamily="34" charset="0"/>
              </a:rPr>
              <a:t>"The secret of teaching is to appear to have known all your life </a:t>
            </a:r>
          </a:p>
          <a:p>
            <a:pPr>
              <a:spcBef>
                <a:spcPct val="30000"/>
              </a:spcBef>
            </a:pPr>
            <a:r>
              <a:rPr lang="en-GB" sz="2000" b="1" dirty="0">
                <a:solidFill>
                  <a:schemeClr val="accent2">
                    <a:lumMod val="50000"/>
                  </a:schemeClr>
                </a:solidFill>
                <a:latin typeface="Tahoma" pitchFamily="34" charset="0"/>
              </a:rPr>
              <a:t>what you learned this afternoon." -</a:t>
            </a:r>
            <a:r>
              <a:rPr lang="en-GB" sz="2000" dirty="0">
                <a:solidFill>
                  <a:schemeClr val="accent2">
                    <a:lumMod val="50000"/>
                  </a:schemeClr>
                </a:solidFill>
                <a:latin typeface="Tahoma" pitchFamily="34" charset="0"/>
              </a:rPr>
              <a:t> </a:t>
            </a:r>
            <a:r>
              <a:rPr lang="en-GB" b="1" dirty="0">
                <a:solidFill>
                  <a:schemeClr val="accent2">
                    <a:lumMod val="50000"/>
                  </a:schemeClr>
                </a:solidFill>
                <a:latin typeface="Tahoma" pitchFamily="34" charset="0"/>
              </a:rPr>
              <a:t>Anonymous</a:t>
            </a:r>
          </a:p>
        </p:txBody>
      </p:sp>
    </p:spTree>
    <p:extLst>
      <p:ext uri="{BB962C8B-B14F-4D97-AF65-F5344CB8AC3E}">
        <p14:creationId xmlns:p14="http://schemas.microsoft.com/office/powerpoint/2010/main" val="17827086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Three </a:t>
            </a:r>
            <a:r>
              <a:rPr lang="en-GB" dirty="0"/>
              <a:t>models of learning </a:t>
            </a:r>
          </a:p>
        </p:txBody>
      </p:sp>
      <p:sp>
        <p:nvSpPr>
          <p:cNvPr id="3" name="Content Placeholder 2"/>
          <p:cNvSpPr>
            <a:spLocks noGrp="1"/>
          </p:cNvSpPr>
          <p:nvPr>
            <p:ph idx="1"/>
          </p:nvPr>
        </p:nvSpPr>
        <p:spPr>
          <a:xfrm>
            <a:off x="457200" y="1600200"/>
            <a:ext cx="8229600" cy="4853136"/>
          </a:xfrm>
        </p:spPr>
        <p:txBody>
          <a:bodyPr>
            <a:normAutofit fontScale="85000" lnSpcReduction="20000"/>
          </a:bodyPr>
          <a:lstStyle/>
          <a:p>
            <a:pPr marL="0" indent="0">
              <a:buNone/>
            </a:pPr>
            <a:r>
              <a:rPr lang="en-GB" b="1" dirty="0">
                <a:solidFill>
                  <a:schemeClr val="accent2">
                    <a:lumMod val="50000"/>
                  </a:schemeClr>
                </a:solidFill>
              </a:rPr>
              <a:t>From the Carlile &amp; Jordan article</a:t>
            </a:r>
          </a:p>
          <a:p>
            <a:r>
              <a:rPr lang="en-GB" dirty="0" smtClean="0"/>
              <a:t>Behaviourism</a:t>
            </a:r>
          </a:p>
          <a:p>
            <a:r>
              <a:rPr lang="en-GB" dirty="0" err="1" smtClean="0"/>
              <a:t>Cognitivism</a:t>
            </a:r>
            <a:endParaRPr lang="en-GB" dirty="0" smtClean="0"/>
          </a:p>
          <a:p>
            <a:r>
              <a:rPr lang="en-GB" dirty="0" smtClean="0"/>
              <a:t>Constructivism</a:t>
            </a:r>
          </a:p>
          <a:p>
            <a:endParaRPr lang="en-GB" dirty="0"/>
          </a:p>
          <a:p>
            <a:pPr marL="0" indent="0">
              <a:buNone/>
            </a:pPr>
            <a:r>
              <a:rPr lang="en-GB" b="1" dirty="0" smtClean="0">
                <a:solidFill>
                  <a:schemeClr val="accent2">
                    <a:lumMod val="50000"/>
                  </a:schemeClr>
                </a:solidFill>
              </a:rPr>
              <a:t>In </a:t>
            </a:r>
            <a:r>
              <a:rPr lang="en-GB" b="1" dirty="0" smtClean="0">
                <a:solidFill>
                  <a:schemeClr val="accent2">
                    <a:lumMod val="50000"/>
                  </a:schemeClr>
                </a:solidFill>
              </a:rPr>
              <a:t>pairs </a:t>
            </a:r>
            <a:endParaRPr lang="en-GB" b="1" dirty="0" smtClean="0">
              <a:solidFill>
                <a:schemeClr val="accent2">
                  <a:lumMod val="50000"/>
                </a:schemeClr>
              </a:solidFill>
            </a:endParaRPr>
          </a:p>
          <a:p>
            <a:r>
              <a:rPr lang="en-GB" dirty="0" smtClean="0"/>
              <a:t>identify the key points of theory </a:t>
            </a:r>
          </a:p>
          <a:p>
            <a:r>
              <a:rPr lang="en-GB" dirty="0" smtClean="0"/>
              <a:t>Identify the key implications for practice</a:t>
            </a:r>
          </a:p>
          <a:p>
            <a:r>
              <a:rPr lang="en-GB" dirty="0" smtClean="0"/>
              <a:t>Explain to the </a:t>
            </a:r>
            <a:r>
              <a:rPr lang="en-GB" dirty="0" smtClean="0"/>
              <a:t>‘table’</a:t>
            </a:r>
            <a:endParaRPr lang="en-GB" dirty="0"/>
          </a:p>
          <a:p>
            <a:r>
              <a:rPr lang="en-GB" dirty="0" smtClean="0"/>
              <a:t>Evaluate your own practice</a:t>
            </a:r>
          </a:p>
          <a:p>
            <a:pPr lvl="1"/>
            <a:r>
              <a:rPr lang="en-GB" dirty="0" smtClean="0"/>
              <a:t>Keep notes for reflective assignment</a:t>
            </a:r>
            <a:endParaRPr lang="en-GB" dirty="0"/>
          </a:p>
          <a:p>
            <a:endParaRPr lang="en-GB" dirty="0"/>
          </a:p>
        </p:txBody>
      </p:sp>
    </p:spTree>
    <p:extLst>
      <p:ext uri="{BB962C8B-B14F-4D97-AF65-F5344CB8AC3E}">
        <p14:creationId xmlns:p14="http://schemas.microsoft.com/office/powerpoint/2010/main" val="13448943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2996</TotalTime>
  <Words>2537</Words>
  <Application>Microsoft Office PowerPoint</Application>
  <PresentationFormat>On-screen Show (4:3)</PresentationFormat>
  <Paragraphs>361</Paragraphs>
  <Slides>36</Slides>
  <Notes>18</Notes>
  <HiddenSlides>0</HiddenSlides>
  <MMClips>0</MMClips>
  <ScaleCrop>false</ScaleCrop>
  <HeadingPairs>
    <vt:vector size="4" baseType="variant">
      <vt:variant>
        <vt:lpstr>Theme</vt:lpstr>
      </vt:variant>
      <vt:variant>
        <vt:i4>1</vt:i4>
      </vt:variant>
      <vt:variant>
        <vt:lpstr>Slide Titles</vt:lpstr>
      </vt:variant>
      <vt:variant>
        <vt:i4>36</vt:i4>
      </vt:variant>
    </vt:vector>
  </HeadingPairs>
  <TitlesOfParts>
    <vt:vector size="37" baseType="lpstr">
      <vt:lpstr>Office Theme</vt:lpstr>
      <vt:lpstr>Approaches to learning</vt:lpstr>
      <vt:lpstr>Aims</vt:lpstr>
      <vt:lpstr>Some opening thoughts</vt:lpstr>
      <vt:lpstr>Definition - Learning</vt:lpstr>
      <vt:lpstr>Learning as a process</vt:lpstr>
      <vt:lpstr>PowerPoint Presentation</vt:lpstr>
      <vt:lpstr>PowerPoint Presentation</vt:lpstr>
      <vt:lpstr>It’s All about Learning</vt:lpstr>
      <vt:lpstr>Three models of learning </vt:lpstr>
      <vt:lpstr>Psychological theories  Led to these types of questions:</vt:lpstr>
      <vt:lpstr>Approaches to learning </vt:lpstr>
      <vt:lpstr>Deep &amp; Surface</vt:lpstr>
      <vt:lpstr>Deep, surface and strategic - approaches to learning</vt:lpstr>
      <vt:lpstr>Deep   Surface</vt:lpstr>
      <vt:lpstr>PowerPoint Presentation</vt:lpstr>
      <vt:lpstr>Studies show: Course characteristics associated with surface learning </vt:lpstr>
      <vt:lpstr>Own course and approaches to learning</vt:lpstr>
      <vt:lpstr>Critique of Approaches to Learning </vt:lpstr>
      <vt:lpstr>Alienation and Engagement </vt:lpstr>
      <vt:lpstr>Alienation and Engagement </vt:lpstr>
      <vt:lpstr>Student engagement</vt:lpstr>
      <vt:lpstr>Social Constructivism</vt:lpstr>
      <vt:lpstr>PowerPoint Presentation</vt:lpstr>
      <vt:lpstr>Kolb’s experiential learning cycle</vt:lpstr>
      <vt:lpstr>Experiential learning in practice</vt:lpstr>
      <vt:lpstr>Race’s model key factors underpinning successful learning</vt:lpstr>
      <vt:lpstr>Active learning </vt:lpstr>
      <vt:lpstr>Making lectures more interactive </vt:lpstr>
      <vt:lpstr>Turning theory into practice</vt:lpstr>
      <vt:lpstr>A case study: Improved learning in a large enrolment physics class</vt:lpstr>
      <vt:lpstr>The research based ‘instruction’</vt:lpstr>
      <vt:lpstr>Good teaching</vt:lpstr>
      <vt:lpstr>Bibliography</vt:lpstr>
      <vt:lpstr>Bibliography</vt:lpstr>
      <vt:lpstr>Enhancing learning  in traditional lectures</vt:lpstr>
      <vt:lpstr>PowerPoint Presentation</vt:lpstr>
    </vt:vector>
  </TitlesOfParts>
  <Company>The University of Liverpool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Computing Services</dc:creator>
  <cp:lastModifiedBy>Willis, Ian</cp:lastModifiedBy>
  <cp:revision>170</cp:revision>
  <cp:lastPrinted>2015-03-19T16:52:01Z</cp:lastPrinted>
  <dcterms:created xsi:type="dcterms:W3CDTF">2006-11-16T17:22:55Z</dcterms:created>
  <dcterms:modified xsi:type="dcterms:W3CDTF">2015-03-19T17:02:44Z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7</vt:i4>
  </property>
</Properties>
</file>