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08" r:id="rId5"/>
  </p:sldMasterIdLst>
  <p:notesMasterIdLst>
    <p:notesMasterId r:id="rId43"/>
  </p:notesMasterIdLst>
  <p:sldIdLst>
    <p:sldId id="532" r:id="rId6"/>
    <p:sldId id="533" r:id="rId7"/>
    <p:sldId id="534" r:id="rId8"/>
    <p:sldId id="535" r:id="rId9"/>
    <p:sldId id="536" r:id="rId10"/>
    <p:sldId id="537" r:id="rId11"/>
    <p:sldId id="538" r:id="rId12"/>
    <p:sldId id="539" r:id="rId13"/>
    <p:sldId id="540" r:id="rId14"/>
    <p:sldId id="511" r:id="rId15"/>
    <p:sldId id="479" r:id="rId16"/>
    <p:sldId id="454" r:id="rId17"/>
    <p:sldId id="505" r:id="rId18"/>
    <p:sldId id="474" r:id="rId19"/>
    <p:sldId id="488" r:id="rId20"/>
    <p:sldId id="455" r:id="rId21"/>
    <p:sldId id="508" r:id="rId22"/>
    <p:sldId id="476" r:id="rId23"/>
    <p:sldId id="492" r:id="rId24"/>
    <p:sldId id="482" r:id="rId25"/>
    <p:sldId id="494" r:id="rId26"/>
    <p:sldId id="478" r:id="rId27"/>
    <p:sldId id="495" r:id="rId28"/>
    <p:sldId id="480" r:id="rId29"/>
    <p:sldId id="493" r:id="rId30"/>
    <p:sldId id="526" r:id="rId31"/>
    <p:sldId id="284" r:id="rId32"/>
    <p:sldId id="290" r:id="rId33"/>
    <p:sldId id="529" r:id="rId34"/>
    <p:sldId id="530" r:id="rId35"/>
    <p:sldId id="531" r:id="rId36"/>
    <p:sldId id="503" r:id="rId37"/>
    <p:sldId id="527" r:id="rId38"/>
    <p:sldId id="528" r:id="rId39"/>
    <p:sldId id="301" r:id="rId40"/>
    <p:sldId id="541" r:id="rId41"/>
    <p:sldId id="542" r:id="rId42"/>
  </p:sldIdLst>
  <p:sldSz cx="12192000" cy="6858000"/>
  <p:notesSz cx="9926638" cy="6797675"/>
  <p:custDataLst>
    <p:tags r:id="rId4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EC3269D3-A4D2-4C1A-ABDF-EF1A942BE606}">
          <p14:sldIdLst>
            <p14:sldId id="532"/>
            <p14:sldId id="533"/>
            <p14:sldId id="534"/>
            <p14:sldId id="535"/>
            <p14:sldId id="536"/>
            <p14:sldId id="537"/>
            <p14:sldId id="538"/>
            <p14:sldId id="539"/>
            <p14:sldId id="540"/>
            <p14:sldId id="511"/>
            <p14:sldId id="479"/>
            <p14:sldId id="454"/>
            <p14:sldId id="505"/>
            <p14:sldId id="474"/>
            <p14:sldId id="488"/>
            <p14:sldId id="455"/>
            <p14:sldId id="508"/>
            <p14:sldId id="476"/>
            <p14:sldId id="492"/>
            <p14:sldId id="482"/>
            <p14:sldId id="494"/>
            <p14:sldId id="478"/>
            <p14:sldId id="495"/>
            <p14:sldId id="480"/>
            <p14:sldId id="493"/>
            <p14:sldId id="526"/>
            <p14:sldId id="284"/>
            <p14:sldId id="290"/>
            <p14:sldId id="529"/>
            <p14:sldId id="530"/>
            <p14:sldId id="531"/>
            <p14:sldId id="503"/>
            <p14:sldId id="527"/>
            <p14:sldId id="528"/>
            <p14:sldId id="301"/>
            <p14:sldId id="541"/>
            <p14:sldId id="54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B6FE"/>
    <a:srgbClr val="F5F5F5"/>
    <a:srgbClr val="4F81BD"/>
    <a:srgbClr val="A2B2BB"/>
    <a:srgbClr val="B9B9B9"/>
    <a:srgbClr val="F47321"/>
    <a:srgbClr val="FFFFFF"/>
    <a:srgbClr val="2DB2DE"/>
    <a:srgbClr val="ED1E60"/>
    <a:srgbClr val="B62B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3" autoAdjust="0"/>
    <p:restoredTop sz="65004" autoAdjust="0"/>
  </p:normalViewPr>
  <p:slideViewPr>
    <p:cSldViewPr snapToGrid="0">
      <p:cViewPr varScale="1">
        <p:scale>
          <a:sx n="81" d="100"/>
          <a:sy n="81" d="100"/>
        </p:scale>
        <p:origin x="2021" y="67"/>
      </p:cViewPr>
      <p:guideLst>
        <p:guide orient="horz" pos="2160"/>
        <p:guide pos="3840"/>
      </p:guideLst>
    </p:cSldViewPr>
  </p:slideViewPr>
  <p:outlineViewPr>
    <p:cViewPr>
      <p:scale>
        <a:sx n="33" d="100"/>
        <a:sy n="33" d="100"/>
      </p:scale>
      <p:origin x="0" y="-18250"/>
    </p:cViewPr>
  </p:outlineViewPr>
  <p:notesTextViewPr>
    <p:cViewPr>
      <p:scale>
        <a:sx n="1" d="1"/>
        <a:sy n="1" d="1"/>
      </p:scale>
      <p:origin x="0" y="0"/>
    </p:cViewPr>
  </p:notesTextViewPr>
  <p:sorterViewPr>
    <p:cViewPr>
      <p:scale>
        <a:sx n="100" d="100"/>
        <a:sy n="100" d="100"/>
      </p:scale>
      <p:origin x="0" y="-707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149340308989239"/>
          <c:y val="0.15121405307247343"/>
          <c:w val="0.46239956984543601"/>
          <c:h val="0.73154074490688659"/>
        </c:manualLayout>
      </c:layout>
      <c:radarChart>
        <c:radarStyle val="marker"/>
        <c:varyColors val="0"/>
        <c:ser>
          <c:idx val="0"/>
          <c:order val="0"/>
          <c:tx>
            <c:strRef>
              <c:f>Sheet1!$B$1</c:f>
              <c:strCache>
                <c:ptCount val="1"/>
                <c:pt idx="0">
                  <c:v>Taught</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Sheet1!$A$2:$A$7</c:f>
              <c:strCache>
                <c:ptCount val="6"/>
                <c:pt idx="0">
                  <c:v>1. ICT proficiency</c:v>
                </c:pt>
                <c:pt idx="1">
                  <c:v>2. Info/data/media literacy</c:v>
                </c:pt>
                <c:pt idx="2">
                  <c:v>3. Digital problem-solving, creative production</c:v>
                </c:pt>
                <c:pt idx="3">
                  <c:v>4. Digital collaboration/ communication</c:v>
                </c:pt>
                <c:pt idx="4">
                  <c:v>5. Digital learning/ development</c:v>
                </c:pt>
                <c:pt idx="5">
                  <c:v>6. Digital identity and wellbeing</c:v>
                </c:pt>
              </c:strCache>
            </c:strRef>
          </c:cat>
          <c:val>
            <c:numRef>
              <c:f>Sheet1!$B$2:$B$7</c:f>
              <c:numCache>
                <c:formatCode>General</c:formatCode>
                <c:ptCount val="6"/>
                <c:pt idx="1">
                  <c:v>3</c:v>
                </c:pt>
              </c:numCache>
            </c:numRef>
          </c:val>
          <c:extLst>
            <c:ext xmlns:c16="http://schemas.microsoft.com/office/drawing/2014/chart" uri="{C3380CC4-5D6E-409C-BE32-E72D297353CC}">
              <c16:uniqueId val="{00000000-260B-4C69-9E2B-8495BD851489}"/>
            </c:ext>
          </c:extLst>
        </c:ser>
        <c:ser>
          <c:idx val="1"/>
          <c:order val="1"/>
          <c:tx>
            <c:strRef>
              <c:f>Sheet1!$C$1</c:f>
              <c:strCache>
                <c:ptCount val="1"/>
                <c:pt idx="0">
                  <c:v>Practised</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Sheet1!$A$2:$A$7</c:f>
              <c:strCache>
                <c:ptCount val="6"/>
                <c:pt idx="0">
                  <c:v>1. ICT proficiency</c:v>
                </c:pt>
                <c:pt idx="1">
                  <c:v>2. Info/data/media literacy</c:v>
                </c:pt>
                <c:pt idx="2">
                  <c:v>3. Digital problem-solving, creative production</c:v>
                </c:pt>
                <c:pt idx="3">
                  <c:v>4. Digital collaboration/ communication</c:v>
                </c:pt>
                <c:pt idx="4">
                  <c:v>5. Digital learning/ development</c:v>
                </c:pt>
                <c:pt idx="5">
                  <c:v>6. Digital identity and wellbeing</c:v>
                </c:pt>
              </c:strCache>
            </c:strRef>
          </c:cat>
          <c:val>
            <c:numRef>
              <c:f>Sheet1!$C$2:$C$7</c:f>
              <c:numCache>
                <c:formatCode>General</c:formatCode>
                <c:ptCount val="6"/>
                <c:pt idx="1">
                  <c:v>6</c:v>
                </c:pt>
              </c:numCache>
            </c:numRef>
          </c:val>
          <c:extLst>
            <c:ext xmlns:c16="http://schemas.microsoft.com/office/drawing/2014/chart" uri="{C3380CC4-5D6E-409C-BE32-E72D297353CC}">
              <c16:uniqueId val="{00000001-260B-4C69-9E2B-8495BD851489}"/>
            </c:ext>
          </c:extLst>
        </c:ser>
        <c:ser>
          <c:idx val="2"/>
          <c:order val="2"/>
          <c:tx>
            <c:strRef>
              <c:f>Sheet1!$D$1</c:f>
              <c:strCache>
                <c:ptCount val="1"/>
                <c:pt idx="0">
                  <c:v>Assessed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Sheet1!$A$2:$A$7</c:f>
              <c:strCache>
                <c:ptCount val="6"/>
                <c:pt idx="0">
                  <c:v>1. ICT proficiency</c:v>
                </c:pt>
                <c:pt idx="1">
                  <c:v>2. Info/data/media literacy</c:v>
                </c:pt>
                <c:pt idx="2">
                  <c:v>3. Digital problem-solving, creative production</c:v>
                </c:pt>
                <c:pt idx="3">
                  <c:v>4. Digital collaboration/ communication</c:v>
                </c:pt>
                <c:pt idx="4">
                  <c:v>5. Digital learning/ development</c:v>
                </c:pt>
                <c:pt idx="5">
                  <c:v>6. Digital identity and wellbeing</c:v>
                </c:pt>
              </c:strCache>
            </c:strRef>
          </c:cat>
          <c:val>
            <c:numRef>
              <c:f>Sheet1!$D$2:$D$7</c:f>
              <c:numCache>
                <c:formatCode>General</c:formatCode>
                <c:ptCount val="6"/>
                <c:pt idx="1">
                  <c:v>8</c:v>
                </c:pt>
              </c:numCache>
            </c:numRef>
          </c:val>
          <c:extLst>
            <c:ext xmlns:c16="http://schemas.microsoft.com/office/drawing/2014/chart" uri="{C3380CC4-5D6E-409C-BE32-E72D297353CC}">
              <c16:uniqueId val="{00000002-260B-4C69-9E2B-8495BD851489}"/>
            </c:ext>
          </c:extLst>
        </c:ser>
        <c:dLbls>
          <c:showLegendKey val="0"/>
          <c:showVal val="0"/>
          <c:showCatName val="0"/>
          <c:showSerName val="0"/>
          <c:showPercent val="0"/>
          <c:showBubbleSize val="0"/>
        </c:dLbls>
        <c:axId val="319384440"/>
        <c:axId val="319388704"/>
      </c:radarChart>
      <c:catAx>
        <c:axId val="319384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1">
                    <a:lumMod val="50000"/>
                  </a:schemeClr>
                </a:solidFill>
                <a:latin typeface="Arial" panose="020B0604020202020204" pitchFamily="34" charset="0"/>
                <a:ea typeface="+mn-ea"/>
                <a:cs typeface="Arial" panose="020B0604020202020204" pitchFamily="34" charset="0"/>
              </a:defRPr>
            </a:pPr>
            <a:endParaRPr lang="en-US"/>
          </a:p>
        </c:txPr>
        <c:crossAx val="319388704"/>
        <c:crosses val="autoZero"/>
        <c:auto val="1"/>
        <c:lblAlgn val="ctr"/>
        <c:lblOffset val="100"/>
        <c:noMultiLvlLbl val="0"/>
      </c:catAx>
      <c:valAx>
        <c:axId val="319388704"/>
        <c:scaling>
          <c:orientation val="minMax"/>
          <c:max val="10"/>
          <c:min val="0"/>
        </c:scaling>
        <c:delete val="0"/>
        <c:axPos val="l"/>
        <c:majorGridlines>
          <c:spPr>
            <a:ln w="9525" cap="flat" cmpd="sng" algn="ctr">
              <a:solidFill>
                <a:schemeClr val="accent1">
                  <a:lumMod val="50000"/>
                </a:schemeClr>
              </a:solidFill>
              <a:round/>
            </a:ln>
            <a:effectLst/>
          </c:spPr>
        </c:majorGridlines>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9384440"/>
        <c:crosses val="autoZero"/>
        <c:crossBetween val="between"/>
        <c:majorUnit val="1"/>
        <c:min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149340308989239"/>
          <c:y val="0.15121405307247343"/>
          <c:w val="0.46239956984543601"/>
          <c:h val="0.73154074490688659"/>
        </c:manualLayout>
      </c:layout>
      <c:radarChart>
        <c:radarStyle val="marker"/>
        <c:varyColors val="0"/>
        <c:ser>
          <c:idx val="0"/>
          <c:order val="0"/>
          <c:tx>
            <c:strRef>
              <c:f>Sheet1!$B$1</c:f>
              <c:strCache>
                <c:ptCount val="1"/>
                <c:pt idx="0">
                  <c:v>Taught</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Sheet1!$A$2:$A$7</c:f>
              <c:strCache>
                <c:ptCount val="6"/>
                <c:pt idx="0">
                  <c:v>1. ICT proficiency</c:v>
                </c:pt>
                <c:pt idx="1">
                  <c:v>2. Info/data/media literacy</c:v>
                </c:pt>
                <c:pt idx="2">
                  <c:v>3. Digital problem-solving, creative production</c:v>
                </c:pt>
                <c:pt idx="3">
                  <c:v>4. Digital collaboration/ communication</c:v>
                </c:pt>
                <c:pt idx="4">
                  <c:v>5. Digital learning/ development</c:v>
                </c:pt>
                <c:pt idx="5">
                  <c:v>6. Digital identity and wellbeing</c:v>
                </c:pt>
              </c:strCache>
            </c:strRef>
          </c:cat>
          <c:val>
            <c:numRef>
              <c:f>Sheet1!$B$2:$B$7</c:f>
              <c:numCache>
                <c:formatCode>General</c:formatCode>
                <c:ptCount val="6"/>
                <c:pt idx="1">
                  <c:v>3</c:v>
                </c:pt>
              </c:numCache>
            </c:numRef>
          </c:val>
          <c:extLst>
            <c:ext xmlns:c16="http://schemas.microsoft.com/office/drawing/2014/chart" uri="{C3380CC4-5D6E-409C-BE32-E72D297353CC}">
              <c16:uniqueId val="{00000000-3349-451B-8FCE-EA2CAEF4A790}"/>
            </c:ext>
          </c:extLst>
        </c:ser>
        <c:ser>
          <c:idx val="1"/>
          <c:order val="1"/>
          <c:tx>
            <c:strRef>
              <c:f>Sheet1!$C$1</c:f>
              <c:strCache>
                <c:ptCount val="1"/>
                <c:pt idx="0">
                  <c:v>Practised</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Sheet1!$A$2:$A$7</c:f>
              <c:strCache>
                <c:ptCount val="6"/>
                <c:pt idx="0">
                  <c:v>1. ICT proficiency</c:v>
                </c:pt>
                <c:pt idx="1">
                  <c:v>2. Info/data/media literacy</c:v>
                </c:pt>
                <c:pt idx="2">
                  <c:v>3. Digital problem-solving, creative production</c:v>
                </c:pt>
                <c:pt idx="3">
                  <c:v>4. Digital collaboration/ communication</c:v>
                </c:pt>
                <c:pt idx="4">
                  <c:v>5. Digital learning/ development</c:v>
                </c:pt>
                <c:pt idx="5">
                  <c:v>6. Digital identity and wellbeing</c:v>
                </c:pt>
              </c:strCache>
            </c:strRef>
          </c:cat>
          <c:val>
            <c:numRef>
              <c:f>Sheet1!$C$2:$C$7</c:f>
              <c:numCache>
                <c:formatCode>General</c:formatCode>
                <c:ptCount val="6"/>
                <c:pt idx="1">
                  <c:v>6</c:v>
                </c:pt>
              </c:numCache>
            </c:numRef>
          </c:val>
          <c:extLst>
            <c:ext xmlns:c16="http://schemas.microsoft.com/office/drawing/2014/chart" uri="{C3380CC4-5D6E-409C-BE32-E72D297353CC}">
              <c16:uniqueId val="{00000001-3349-451B-8FCE-EA2CAEF4A790}"/>
            </c:ext>
          </c:extLst>
        </c:ser>
        <c:ser>
          <c:idx val="2"/>
          <c:order val="2"/>
          <c:tx>
            <c:strRef>
              <c:f>Sheet1!$D$1</c:f>
              <c:strCache>
                <c:ptCount val="1"/>
                <c:pt idx="0">
                  <c:v>Assessed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Sheet1!$A$2:$A$7</c:f>
              <c:strCache>
                <c:ptCount val="6"/>
                <c:pt idx="0">
                  <c:v>1. ICT proficiency</c:v>
                </c:pt>
                <c:pt idx="1">
                  <c:v>2. Info/data/media literacy</c:v>
                </c:pt>
                <c:pt idx="2">
                  <c:v>3. Digital problem-solving, creative production</c:v>
                </c:pt>
                <c:pt idx="3">
                  <c:v>4. Digital collaboration/ communication</c:v>
                </c:pt>
                <c:pt idx="4">
                  <c:v>5. Digital learning/ development</c:v>
                </c:pt>
                <c:pt idx="5">
                  <c:v>6. Digital identity and wellbeing</c:v>
                </c:pt>
              </c:strCache>
            </c:strRef>
          </c:cat>
          <c:val>
            <c:numRef>
              <c:f>Sheet1!$D$2:$D$7</c:f>
              <c:numCache>
                <c:formatCode>General</c:formatCode>
                <c:ptCount val="6"/>
                <c:pt idx="1">
                  <c:v>8</c:v>
                </c:pt>
              </c:numCache>
            </c:numRef>
          </c:val>
          <c:extLst>
            <c:ext xmlns:c16="http://schemas.microsoft.com/office/drawing/2014/chart" uri="{C3380CC4-5D6E-409C-BE32-E72D297353CC}">
              <c16:uniqueId val="{00000000-BEDD-470E-8B82-EE01EDAAFF18}"/>
            </c:ext>
          </c:extLst>
        </c:ser>
        <c:dLbls>
          <c:showLegendKey val="0"/>
          <c:showVal val="0"/>
          <c:showCatName val="0"/>
          <c:showSerName val="0"/>
          <c:showPercent val="0"/>
          <c:showBubbleSize val="0"/>
        </c:dLbls>
        <c:axId val="319384440"/>
        <c:axId val="319388704"/>
      </c:radarChart>
      <c:catAx>
        <c:axId val="319384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1">
                    <a:lumMod val="50000"/>
                  </a:schemeClr>
                </a:solidFill>
                <a:latin typeface="Arial" panose="020B0604020202020204" pitchFamily="34" charset="0"/>
                <a:ea typeface="+mn-ea"/>
                <a:cs typeface="Arial" panose="020B0604020202020204" pitchFamily="34" charset="0"/>
              </a:defRPr>
            </a:pPr>
            <a:endParaRPr lang="en-US"/>
          </a:p>
        </c:txPr>
        <c:crossAx val="319388704"/>
        <c:crosses val="autoZero"/>
        <c:auto val="1"/>
        <c:lblAlgn val="ctr"/>
        <c:lblOffset val="100"/>
        <c:noMultiLvlLbl val="0"/>
      </c:catAx>
      <c:valAx>
        <c:axId val="319388704"/>
        <c:scaling>
          <c:orientation val="minMax"/>
          <c:max val="10"/>
          <c:min val="0"/>
        </c:scaling>
        <c:delete val="0"/>
        <c:axPos val="l"/>
        <c:majorGridlines>
          <c:spPr>
            <a:ln w="9525" cap="flat" cmpd="sng" algn="ctr">
              <a:solidFill>
                <a:schemeClr val="accent1">
                  <a:lumMod val="50000"/>
                </a:schemeClr>
              </a:solidFill>
              <a:round/>
            </a:ln>
            <a:effectLst/>
          </c:spPr>
        </c:majorGridlines>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9384440"/>
        <c:crosses val="autoZero"/>
        <c:crossBetween val="between"/>
        <c:majorUnit val="1"/>
        <c:minorUnit val="1"/>
      </c:valAx>
      <c:spPr>
        <a:noFill/>
        <a:ln>
          <a:noFill/>
        </a:ln>
        <a:effectLst/>
      </c:spPr>
    </c:plotArea>
    <c:legend>
      <c:legendPos val="r"/>
      <c:legendEntry>
        <c:idx val="1"/>
        <c:txPr>
          <a:bodyPr rot="0" spcFirstLastPara="1" vertOverflow="ellipsis" vert="horz" wrap="square" anchor="ctr" anchorCtr="1"/>
          <a:lstStyle/>
          <a:p>
            <a:pPr>
              <a:defRPr sz="900" b="0" i="0" u="none" strike="noStrike" kern="1200" baseline="0">
                <a:solidFill>
                  <a:schemeClr val="accent3"/>
                </a:solidFill>
                <a:latin typeface="+mn-lt"/>
                <a:ea typeface="+mn-ea"/>
                <a:cs typeface="+mn-cs"/>
              </a:defRPr>
            </a:pPr>
            <a:endParaRPr lang="en-US"/>
          </a:p>
        </c:txPr>
      </c:legendEntry>
      <c:legendEntry>
        <c:idx val="2"/>
        <c:txPr>
          <a:bodyPr rot="0" spcFirstLastPara="1" vertOverflow="ellipsis" vert="horz" wrap="square" anchor="ctr" anchorCtr="1"/>
          <a:lstStyle/>
          <a:p>
            <a:pPr>
              <a:defRPr sz="900" b="0" i="0" u="none" strike="noStrike" kern="1200" baseline="0">
                <a:solidFill>
                  <a:schemeClr val="accent2"/>
                </a:solidFill>
                <a:latin typeface="+mn-lt"/>
                <a:ea typeface="+mn-ea"/>
                <a:cs typeface="+mn-cs"/>
              </a:defRPr>
            </a:pPr>
            <a:endParaRPr lang="en-US"/>
          </a:p>
        </c:txPr>
      </c:legendEntry>
      <c:layout>
        <c:manualLayout>
          <c:xMode val="edge"/>
          <c:yMode val="edge"/>
          <c:x val="0.63249215294821337"/>
          <c:y val="7.4611831661327149E-2"/>
          <c:w val="0.11350899282795739"/>
          <c:h val="0.1134188749914222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149340308989239"/>
          <c:y val="0.15121405307247343"/>
          <c:w val="0.46239956984543601"/>
          <c:h val="0.73154074490688659"/>
        </c:manualLayout>
      </c:layout>
      <c:radarChart>
        <c:radarStyle val="marker"/>
        <c:varyColors val="0"/>
        <c:ser>
          <c:idx val="0"/>
          <c:order val="0"/>
          <c:tx>
            <c:strRef>
              <c:f>Sheet1!$B$1</c:f>
              <c:strCache>
                <c:ptCount val="1"/>
                <c:pt idx="0">
                  <c:v>Taught</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Sheet1!$A$2:$A$7</c:f>
              <c:strCache>
                <c:ptCount val="6"/>
                <c:pt idx="0">
                  <c:v>1. ICT proficiency</c:v>
                </c:pt>
                <c:pt idx="1">
                  <c:v>2. Info/data/media literacy</c:v>
                </c:pt>
                <c:pt idx="2">
                  <c:v>3. Digital problem-solving, creative production</c:v>
                </c:pt>
                <c:pt idx="3">
                  <c:v>4. Digital collaboration/ communication</c:v>
                </c:pt>
                <c:pt idx="4">
                  <c:v>5. Digital learning/ development</c:v>
                </c:pt>
                <c:pt idx="5">
                  <c:v>6. Digital identity and wellbeing</c:v>
                </c:pt>
              </c:strCache>
            </c:strRef>
          </c:cat>
          <c:val>
            <c:numRef>
              <c:f>Sheet1!$B$2:$B$7</c:f>
              <c:numCache>
                <c:formatCode>General</c:formatCode>
                <c:ptCount val="6"/>
                <c:pt idx="1">
                  <c:v>3</c:v>
                </c:pt>
              </c:numCache>
            </c:numRef>
          </c:val>
          <c:extLst>
            <c:ext xmlns:c16="http://schemas.microsoft.com/office/drawing/2014/chart" uri="{C3380CC4-5D6E-409C-BE32-E72D297353CC}">
              <c16:uniqueId val="{00000000-3349-451B-8FCE-EA2CAEF4A790}"/>
            </c:ext>
          </c:extLst>
        </c:ser>
        <c:ser>
          <c:idx val="1"/>
          <c:order val="1"/>
          <c:tx>
            <c:strRef>
              <c:f>Sheet1!$C$1</c:f>
              <c:strCache>
                <c:ptCount val="1"/>
                <c:pt idx="0">
                  <c:v>Practised</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Sheet1!$A$2:$A$7</c:f>
              <c:strCache>
                <c:ptCount val="6"/>
                <c:pt idx="0">
                  <c:v>1. ICT proficiency</c:v>
                </c:pt>
                <c:pt idx="1">
                  <c:v>2. Info/data/media literacy</c:v>
                </c:pt>
                <c:pt idx="2">
                  <c:v>3. Digital problem-solving, creative production</c:v>
                </c:pt>
                <c:pt idx="3">
                  <c:v>4. Digital collaboration/ communication</c:v>
                </c:pt>
                <c:pt idx="4">
                  <c:v>5. Digital learning/ development</c:v>
                </c:pt>
                <c:pt idx="5">
                  <c:v>6. Digital identity and wellbeing</c:v>
                </c:pt>
              </c:strCache>
            </c:strRef>
          </c:cat>
          <c:val>
            <c:numRef>
              <c:f>Sheet1!$C$2:$C$7</c:f>
              <c:numCache>
                <c:formatCode>General</c:formatCode>
                <c:ptCount val="6"/>
                <c:pt idx="1">
                  <c:v>6</c:v>
                </c:pt>
              </c:numCache>
            </c:numRef>
          </c:val>
          <c:extLst>
            <c:ext xmlns:c16="http://schemas.microsoft.com/office/drawing/2014/chart" uri="{C3380CC4-5D6E-409C-BE32-E72D297353CC}">
              <c16:uniqueId val="{00000001-3349-451B-8FCE-EA2CAEF4A790}"/>
            </c:ext>
          </c:extLst>
        </c:ser>
        <c:ser>
          <c:idx val="2"/>
          <c:order val="2"/>
          <c:tx>
            <c:strRef>
              <c:f>Sheet1!$D$1</c:f>
              <c:strCache>
                <c:ptCount val="1"/>
                <c:pt idx="0">
                  <c:v>Assessed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Sheet1!$A$2:$A$7</c:f>
              <c:strCache>
                <c:ptCount val="6"/>
                <c:pt idx="0">
                  <c:v>1. ICT proficiency</c:v>
                </c:pt>
                <c:pt idx="1">
                  <c:v>2. Info/data/media literacy</c:v>
                </c:pt>
                <c:pt idx="2">
                  <c:v>3. Digital problem-solving, creative production</c:v>
                </c:pt>
                <c:pt idx="3">
                  <c:v>4. Digital collaboration/ communication</c:v>
                </c:pt>
                <c:pt idx="4">
                  <c:v>5. Digital learning/ development</c:v>
                </c:pt>
                <c:pt idx="5">
                  <c:v>6. Digital identity and wellbeing</c:v>
                </c:pt>
              </c:strCache>
            </c:strRef>
          </c:cat>
          <c:val>
            <c:numRef>
              <c:f>Sheet1!$D$2:$D$7</c:f>
              <c:numCache>
                <c:formatCode>General</c:formatCode>
                <c:ptCount val="6"/>
                <c:pt idx="1">
                  <c:v>8</c:v>
                </c:pt>
              </c:numCache>
            </c:numRef>
          </c:val>
          <c:extLst>
            <c:ext xmlns:c16="http://schemas.microsoft.com/office/drawing/2014/chart" uri="{C3380CC4-5D6E-409C-BE32-E72D297353CC}">
              <c16:uniqueId val="{00000000-BEDD-470E-8B82-EE01EDAAFF18}"/>
            </c:ext>
          </c:extLst>
        </c:ser>
        <c:dLbls>
          <c:showLegendKey val="0"/>
          <c:showVal val="0"/>
          <c:showCatName val="0"/>
          <c:showSerName val="0"/>
          <c:showPercent val="0"/>
          <c:showBubbleSize val="0"/>
        </c:dLbls>
        <c:axId val="319384440"/>
        <c:axId val="319388704"/>
      </c:radarChart>
      <c:catAx>
        <c:axId val="319384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1">
                    <a:lumMod val="50000"/>
                  </a:schemeClr>
                </a:solidFill>
                <a:latin typeface="Arial" panose="020B0604020202020204" pitchFamily="34" charset="0"/>
                <a:ea typeface="+mn-ea"/>
                <a:cs typeface="Arial" panose="020B0604020202020204" pitchFamily="34" charset="0"/>
              </a:defRPr>
            </a:pPr>
            <a:endParaRPr lang="en-US"/>
          </a:p>
        </c:txPr>
        <c:crossAx val="319388704"/>
        <c:crosses val="autoZero"/>
        <c:auto val="1"/>
        <c:lblAlgn val="ctr"/>
        <c:lblOffset val="100"/>
        <c:noMultiLvlLbl val="0"/>
      </c:catAx>
      <c:valAx>
        <c:axId val="319388704"/>
        <c:scaling>
          <c:orientation val="minMax"/>
          <c:max val="10"/>
          <c:min val="0"/>
        </c:scaling>
        <c:delete val="0"/>
        <c:axPos val="l"/>
        <c:majorGridlines>
          <c:spPr>
            <a:ln w="9525" cap="flat" cmpd="sng" algn="ctr">
              <a:solidFill>
                <a:schemeClr val="accent1">
                  <a:lumMod val="50000"/>
                </a:schemeClr>
              </a:solidFill>
              <a:round/>
            </a:ln>
            <a:effectLst/>
          </c:spPr>
        </c:majorGridlines>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9384440"/>
        <c:crosses val="autoZero"/>
        <c:crossBetween val="between"/>
        <c:majorUnit val="1"/>
        <c:minorUnit val="1"/>
      </c:valAx>
      <c:spPr>
        <a:noFill/>
        <a:ln>
          <a:noFill/>
        </a:ln>
        <a:effectLst/>
      </c:spPr>
    </c:plotArea>
    <c:legend>
      <c:legendPos val="r"/>
      <c:legendEntry>
        <c:idx val="1"/>
        <c:txPr>
          <a:bodyPr rot="0" spcFirstLastPara="1" vertOverflow="ellipsis" vert="horz" wrap="square" anchor="ctr" anchorCtr="1"/>
          <a:lstStyle/>
          <a:p>
            <a:pPr>
              <a:defRPr sz="900" b="0" i="0" u="none" strike="noStrike" kern="1200" baseline="0">
                <a:solidFill>
                  <a:schemeClr val="accent3"/>
                </a:solidFill>
                <a:latin typeface="+mn-lt"/>
                <a:ea typeface="+mn-ea"/>
                <a:cs typeface="+mn-cs"/>
              </a:defRPr>
            </a:pPr>
            <a:endParaRPr lang="en-US"/>
          </a:p>
        </c:txPr>
      </c:legendEntry>
      <c:legendEntry>
        <c:idx val="2"/>
        <c:txPr>
          <a:bodyPr rot="0" spcFirstLastPara="1" vertOverflow="ellipsis" vert="horz" wrap="square" anchor="ctr" anchorCtr="1"/>
          <a:lstStyle/>
          <a:p>
            <a:pPr>
              <a:defRPr sz="900" b="0" i="0" u="none" strike="noStrike" kern="1200" baseline="0">
                <a:solidFill>
                  <a:schemeClr val="accent2"/>
                </a:solidFill>
                <a:latin typeface="+mn-lt"/>
                <a:ea typeface="+mn-ea"/>
                <a:cs typeface="+mn-cs"/>
              </a:defRPr>
            </a:pPr>
            <a:endParaRPr lang="en-US"/>
          </a:p>
        </c:txPr>
      </c:legendEntry>
      <c:layout>
        <c:manualLayout>
          <c:xMode val="edge"/>
          <c:yMode val="edge"/>
          <c:x val="0.63249215294821337"/>
          <c:y val="7.4611831661327149E-2"/>
          <c:w val="0.11350899282795739"/>
          <c:h val="0.1134188749914222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DB9C14-8FA5-4858-8AE1-ACDFBFF797BE}"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656D262D-35AB-4B0A-9F2B-8F059EBC36C7}">
      <dgm:prSet phldrT="[Text]"/>
      <dgm:spPr/>
      <dgm:t>
        <a:bodyPr/>
        <a:lstStyle/>
        <a:p>
          <a:r>
            <a:rPr lang="en-US" dirty="0"/>
            <a:t>use</a:t>
          </a:r>
        </a:p>
      </dgm:t>
    </dgm:pt>
    <dgm:pt modelId="{CDBF33F4-BF27-4BB4-B330-4D2B3DE57908}" type="parTrans" cxnId="{D914B02E-6E43-4F1E-AE11-594D6619C737}">
      <dgm:prSet/>
      <dgm:spPr/>
      <dgm:t>
        <a:bodyPr/>
        <a:lstStyle/>
        <a:p>
          <a:endParaRPr lang="en-US"/>
        </a:p>
      </dgm:t>
    </dgm:pt>
    <dgm:pt modelId="{0674CD03-AD4E-4755-A4A0-3F39801C0288}" type="sibTrans" cxnId="{D914B02E-6E43-4F1E-AE11-594D6619C737}">
      <dgm:prSet/>
      <dgm:spPr/>
      <dgm:t>
        <a:bodyPr/>
        <a:lstStyle/>
        <a:p>
          <a:endParaRPr lang="en-US"/>
        </a:p>
      </dgm:t>
    </dgm:pt>
    <dgm:pt modelId="{90E197D2-8FDE-49C5-B465-A3627A522CB7}">
      <dgm:prSet phldrT="[Text]"/>
      <dgm:spPr/>
      <dgm:t>
        <a:bodyPr/>
        <a:lstStyle/>
        <a:p>
          <a:r>
            <a:rPr lang="en-US" dirty="0"/>
            <a:t>evaluation</a:t>
          </a:r>
        </a:p>
      </dgm:t>
    </dgm:pt>
    <dgm:pt modelId="{FBC3E7EE-3D68-4175-9EC4-2BA4164BAAB5}" type="parTrans" cxnId="{4676E926-80BD-4A12-99C0-E8D149E58137}">
      <dgm:prSet/>
      <dgm:spPr/>
      <dgm:t>
        <a:bodyPr/>
        <a:lstStyle/>
        <a:p>
          <a:endParaRPr lang="en-US"/>
        </a:p>
      </dgm:t>
    </dgm:pt>
    <dgm:pt modelId="{6C2D0D82-EE6C-4AB8-87D9-9C0CC1F4CEE2}" type="sibTrans" cxnId="{4676E926-80BD-4A12-99C0-E8D149E58137}">
      <dgm:prSet/>
      <dgm:spPr/>
      <dgm:t>
        <a:bodyPr/>
        <a:lstStyle/>
        <a:p>
          <a:endParaRPr lang="en-US"/>
        </a:p>
      </dgm:t>
    </dgm:pt>
    <dgm:pt modelId="{690373EC-F0D5-410F-8B9B-6B3DA629552D}">
      <dgm:prSet phldrT="[Text]"/>
      <dgm:spPr/>
      <dgm:t>
        <a:bodyPr/>
        <a:lstStyle/>
        <a:p>
          <a:r>
            <a:rPr lang="en-US" dirty="0"/>
            <a:t>production / creation</a:t>
          </a:r>
        </a:p>
      </dgm:t>
    </dgm:pt>
    <dgm:pt modelId="{A60EED60-03FA-4EEB-A1B0-01B4FF00373C}" type="parTrans" cxnId="{D4F87C47-6988-469E-BC49-177E86F67133}">
      <dgm:prSet/>
      <dgm:spPr/>
      <dgm:t>
        <a:bodyPr/>
        <a:lstStyle/>
        <a:p>
          <a:endParaRPr lang="en-US"/>
        </a:p>
      </dgm:t>
    </dgm:pt>
    <dgm:pt modelId="{4E8CF9AC-8EAF-40C4-B5C1-1A1FC714E5D8}" type="sibTrans" cxnId="{D4F87C47-6988-469E-BC49-177E86F67133}">
      <dgm:prSet/>
      <dgm:spPr/>
      <dgm:t>
        <a:bodyPr/>
        <a:lstStyle/>
        <a:p>
          <a:endParaRPr lang="en-US"/>
        </a:p>
      </dgm:t>
    </dgm:pt>
    <dgm:pt modelId="{CB84CA79-8A8E-4663-9886-8219E5235617}" type="pres">
      <dgm:prSet presAssocID="{EDDB9C14-8FA5-4858-8AE1-ACDFBFF797BE}" presName="rootnode" presStyleCnt="0">
        <dgm:presLayoutVars>
          <dgm:chMax/>
          <dgm:chPref/>
          <dgm:dir/>
          <dgm:animLvl val="lvl"/>
        </dgm:presLayoutVars>
      </dgm:prSet>
      <dgm:spPr/>
    </dgm:pt>
    <dgm:pt modelId="{58BF92DA-338D-48C9-B899-500BF4B6B25E}" type="pres">
      <dgm:prSet presAssocID="{656D262D-35AB-4B0A-9F2B-8F059EBC36C7}" presName="composite" presStyleCnt="0"/>
      <dgm:spPr/>
    </dgm:pt>
    <dgm:pt modelId="{AEBCAFFE-46FB-4E93-9AA9-1BB4909CAEC2}" type="pres">
      <dgm:prSet presAssocID="{656D262D-35AB-4B0A-9F2B-8F059EBC36C7}" presName="LShape" presStyleLbl="alignNode1" presStyleIdx="0" presStyleCnt="5"/>
      <dgm:spPr>
        <a:solidFill>
          <a:srgbClr val="92D050"/>
        </a:solidFill>
        <a:ln>
          <a:noFill/>
        </a:ln>
      </dgm:spPr>
    </dgm:pt>
    <dgm:pt modelId="{84F0DF6C-4AAF-4035-AE6B-5D1A04AE9BAC}" type="pres">
      <dgm:prSet presAssocID="{656D262D-35AB-4B0A-9F2B-8F059EBC36C7}" presName="ParentText" presStyleLbl="revTx" presStyleIdx="0" presStyleCnt="3">
        <dgm:presLayoutVars>
          <dgm:chMax val="0"/>
          <dgm:chPref val="0"/>
          <dgm:bulletEnabled val="1"/>
        </dgm:presLayoutVars>
      </dgm:prSet>
      <dgm:spPr/>
    </dgm:pt>
    <dgm:pt modelId="{4D91DEF3-C889-47C9-93A8-E284B841D8B1}" type="pres">
      <dgm:prSet presAssocID="{656D262D-35AB-4B0A-9F2B-8F059EBC36C7}" presName="Triangle" presStyleLbl="alignNode1" presStyleIdx="1" presStyleCnt="5"/>
      <dgm:spPr/>
    </dgm:pt>
    <dgm:pt modelId="{03C0C1FA-9808-419D-B6AD-BCFB7EB8A41D}" type="pres">
      <dgm:prSet presAssocID="{0674CD03-AD4E-4755-A4A0-3F39801C0288}" presName="sibTrans" presStyleCnt="0"/>
      <dgm:spPr/>
    </dgm:pt>
    <dgm:pt modelId="{D621F02D-39F0-436C-BA72-3DFE7008E7F0}" type="pres">
      <dgm:prSet presAssocID="{0674CD03-AD4E-4755-A4A0-3F39801C0288}" presName="space" presStyleCnt="0"/>
      <dgm:spPr/>
    </dgm:pt>
    <dgm:pt modelId="{246C60C0-F0CA-44F0-972C-BC75D4EF9890}" type="pres">
      <dgm:prSet presAssocID="{90E197D2-8FDE-49C5-B465-A3627A522CB7}" presName="composite" presStyleCnt="0"/>
      <dgm:spPr/>
    </dgm:pt>
    <dgm:pt modelId="{0B094A56-C18B-410E-97EB-BB83B4E925F1}" type="pres">
      <dgm:prSet presAssocID="{90E197D2-8FDE-49C5-B465-A3627A522CB7}" presName="LShape" presStyleLbl="alignNode1" presStyleIdx="2" presStyleCnt="5"/>
      <dgm:spPr>
        <a:solidFill>
          <a:srgbClr val="00B050"/>
        </a:solidFill>
        <a:ln>
          <a:noFill/>
        </a:ln>
      </dgm:spPr>
    </dgm:pt>
    <dgm:pt modelId="{A1016E6A-AA4A-4FD9-A1B4-ED3F075CBD40}" type="pres">
      <dgm:prSet presAssocID="{90E197D2-8FDE-49C5-B465-A3627A522CB7}" presName="ParentText" presStyleLbl="revTx" presStyleIdx="1" presStyleCnt="3">
        <dgm:presLayoutVars>
          <dgm:chMax val="0"/>
          <dgm:chPref val="0"/>
          <dgm:bulletEnabled val="1"/>
        </dgm:presLayoutVars>
      </dgm:prSet>
      <dgm:spPr/>
    </dgm:pt>
    <dgm:pt modelId="{C9D89022-17FA-4CD4-B0C3-DAB3D47E34BD}" type="pres">
      <dgm:prSet presAssocID="{90E197D2-8FDE-49C5-B465-A3627A522CB7}" presName="Triangle" presStyleLbl="alignNode1" presStyleIdx="3" presStyleCnt="5"/>
      <dgm:spPr/>
    </dgm:pt>
    <dgm:pt modelId="{4E5D0026-9EA9-4E2F-803C-BD77F48F9D64}" type="pres">
      <dgm:prSet presAssocID="{6C2D0D82-EE6C-4AB8-87D9-9C0CC1F4CEE2}" presName="sibTrans" presStyleCnt="0"/>
      <dgm:spPr/>
    </dgm:pt>
    <dgm:pt modelId="{52A29457-930E-499B-A637-33B98A687C57}" type="pres">
      <dgm:prSet presAssocID="{6C2D0D82-EE6C-4AB8-87D9-9C0CC1F4CEE2}" presName="space" presStyleCnt="0"/>
      <dgm:spPr/>
    </dgm:pt>
    <dgm:pt modelId="{8F71A470-8FA1-4557-B79F-57C679EFF1A6}" type="pres">
      <dgm:prSet presAssocID="{690373EC-F0D5-410F-8B9B-6B3DA629552D}" presName="composite" presStyleCnt="0"/>
      <dgm:spPr/>
    </dgm:pt>
    <dgm:pt modelId="{B3739EE8-F420-4C1A-9C54-1CC369B105FD}" type="pres">
      <dgm:prSet presAssocID="{690373EC-F0D5-410F-8B9B-6B3DA629552D}" presName="LShape" presStyleLbl="alignNode1" presStyleIdx="4" presStyleCnt="5"/>
      <dgm:spPr>
        <a:solidFill>
          <a:schemeClr val="accent3">
            <a:lumMod val="75000"/>
          </a:schemeClr>
        </a:solidFill>
        <a:ln>
          <a:noFill/>
        </a:ln>
      </dgm:spPr>
    </dgm:pt>
    <dgm:pt modelId="{01A817AA-0858-4AAF-AC0E-78A1E4FE3D90}" type="pres">
      <dgm:prSet presAssocID="{690373EC-F0D5-410F-8B9B-6B3DA629552D}" presName="ParentText" presStyleLbl="revTx" presStyleIdx="2" presStyleCnt="3">
        <dgm:presLayoutVars>
          <dgm:chMax val="0"/>
          <dgm:chPref val="0"/>
          <dgm:bulletEnabled val="1"/>
        </dgm:presLayoutVars>
      </dgm:prSet>
      <dgm:spPr/>
    </dgm:pt>
  </dgm:ptLst>
  <dgm:cxnLst>
    <dgm:cxn modelId="{F90DBF0F-2FA6-4B34-9A8D-60FA5AA42421}" type="presOf" srcId="{656D262D-35AB-4B0A-9F2B-8F059EBC36C7}" destId="{84F0DF6C-4AAF-4035-AE6B-5D1A04AE9BAC}" srcOrd="0" destOrd="0" presId="urn:microsoft.com/office/officeart/2009/3/layout/StepUpProcess"/>
    <dgm:cxn modelId="{4676E926-80BD-4A12-99C0-E8D149E58137}" srcId="{EDDB9C14-8FA5-4858-8AE1-ACDFBFF797BE}" destId="{90E197D2-8FDE-49C5-B465-A3627A522CB7}" srcOrd="1" destOrd="0" parTransId="{FBC3E7EE-3D68-4175-9EC4-2BA4164BAAB5}" sibTransId="{6C2D0D82-EE6C-4AB8-87D9-9C0CC1F4CEE2}"/>
    <dgm:cxn modelId="{D914B02E-6E43-4F1E-AE11-594D6619C737}" srcId="{EDDB9C14-8FA5-4858-8AE1-ACDFBFF797BE}" destId="{656D262D-35AB-4B0A-9F2B-8F059EBC36C7}" srcOrd="0" destOrd="0" parTransId="{CDBF33F4-BF27-4BB4-B330-4D2B3DE57908}" sibTransId="{0674CD03-AD4E-4755-A4A0-3F39801C0288}"/>
    <dgm:cxn modelId="{D4F87C47-6988-469E-BC49-177E86F67133}" srcId="{EDDB9C14-8FA5-4858-8AE1-ACDFBFF797BE}" destId="{690373EC-F0D5-410F-8B9B-6B3DA629552D}" srcOrd="2" destOrd="0" parTransId="{A60EED60-03FA-4EEB-A1B0-01B4FF00373C}" sibTransId="{4E8CF9AC-8EAF-40C4-B5C1-1A1FC714E5D8}"/>
    <dgm:cxn modelId="{335CD072-9E6F-49EA-828E-F19865013355}" type="presOf" srcId="{EDDB9C14-8FA5-4858-8AE1-ACDFBFF797BE}" destId="{CB84CA79-8A8E-4663-9886-8219E5235617}" srcOrd="0" destOrd="0" presId="urn:microsoft.com/office/officeart/2009/3/layout/StepUpProcess"/>
    <dgm:cxn modelId="{1C7E1D90-87C2-439B-8243-3276B18397F1}" type="presOf" srcId="{90E197D2-8FDE-49C5-B465-A3627A522CB7}" destId="{A1016E6A-AA4A-4FD9-A1B4-ED3F075CBD40}" srcOrd="0" destOrd="0" presId="urn:microsoft.com/office/officeart/2009/3/layout/StepUpProcess"/>
    <dgm:cxn modelId="{F40E11D3-0EED-4A0F-A475-B0F6425D482E}" type="presOf" srcId="{690373EC-F0D5-410F-8B9B-6B3DA629552D}" destId="{01A817AA-0858-4AAF-AC0E-78A1E4FE3D90}" srcOrd="0" destOrd="0" presId="urn:microsoft.com/office/officeart/2009/3/layout/StepUpProcess"/>
    <dgm:cxn modelId="{D5DCA56A-46AE-468D-B1C6-249BF477ECA6}" type="presParOf" srcId="{CB84CA79-8A8E-4663-9886-8219E5235617}" destId="{58BF92DA-338D-48C9-B899-500BF4B6B25E}" srcOrd="0" destOrd="0" presId="urn:microsoft.com/office/officeart/2009/3/layout/StepUpProcess"/>
    <dgm:cxn modelId="{7DC8C71A-61C6-46F9-A740-69858069EFC2}" type="presParOf" srcId="{58BF92DA-338D-48C9-B899-500BF4B6B25E}" destId="{AEBCAFFE-46FB-4E93-9AA9-1BB4909CAEC2}" srcOrd="0" destOrd="0" presId="urn:microsoft.com/office/officeart/2009/3/layout/StepUpProcess"/>
    <dgm:cxn modelId="{FF2F65AB-7753-4312-B66D-7A1062B8E5E7}" type="presParOf" srcId="{58BF92DA-338D-48C9-B899-500BF4B6B25E}" destId="{84F0DF6C-4AAF-4035-AE6B-5D1A04AE9BAC}" srcOrd="1" destOrd="0" presId="urn:microsoft.com/office/officeart/2009/3/layout/StepUpProcess"/>
    <dgm:cxn modelId="{FA1A6FA7-74EC-4B5B-867C-30B7DBFB578A}" type="presParOf" srcId="{58BF92DA-338D-48C9-B899-500BF4B6B25E}" destId="{4D91DEF3-C889-47C9-93A8-E284B841D8B1}" srcOrd="2" destOrd="0" presId="urn:microsoft.com/office/officeart/2009/3/layout/StepUpProcess"/>
    <dgm:cxn modelId="{20520442-C343-41FB-AB7A-4AD0E8DEF7F0}" type="presParOf" srcId="{CB84CA79-8A8E-4663-9886-8219E5235617}" destId="{03C0C1FA-9808-419D-B6AD-BCFB7EB8A41D}" srcOrd="1" destOrd="0" presId="urn:microsoft.com/office/officeart/2009/3/layout/StepUpProcess"/>
    <dgm:cxn modelId="{D99F2AC5-ED94-4C15-86AC-C3411EEF377B}" type="presParOf" srcId="{03C0C1FA-9808-419D-B6AD-BCFB7EB8A41D}" destId="{D621F02D-39F0-436C-BA72-3DFE7008E7F0}" srcOrd="0" destOrd="0" presId="urn:microsoft.com/office/officeart/2009/3/layout/StepUpProcess"/>
    <dgm:cxn modelId="{8870AED8-DFE4-4C10-B1B0-9A4A106C54CB}" type="presParOf" srcId="{CB84CA79-8A8E-4663-9886-8219E5235617}" destId="{246C60C0-F0CA-44F0-972C-BC75D4EF9890}" srcOrd="2" destOrd="0" presId="urn:microsoft.com/office/officeart/2009/3/layout/StepUpProcess"/>
    <dgm:cxn modelId="{33A0BC3E-4899-4ADB-A618-CBD67B535023}" type="presParOf" srcId="{246C60C0-F0CA-44F0-972C-BC75D4EF9890}" destId="{0B094A56-C18B-410E-97EB-BB83B4E925F1}" srcOrd="0" destOrd="0" presId="urn:microsoft.com/office/officeart/2009/3/layout/StepUpProcess"/>
    <dgm:cxn modelId="{55E54188-288D-4E9D-86C6-5DD29AD1122E}" type="presParOf" srcId="{246C60C0-F0CA-44F0-972C-BC75D4EF9890}" destId="{A1016E6A-AA4A-4FD9-A1B4-ED3F075CBD40}" srcOrd="1" destOrd="0" presId="urn:microsoft.com/office/officeart/2009/3/layout/StepUpProcess"/>
    <dgm:cxn modelId="{A90C4AB2-0DE4-449A-B1E2-89F3C21F8EF6}" type="presParOf" srcId="{246C60C0-F0CA-44F0-972C-BC75D4EF9890}" destId="{C9D89022-17FA-4CD4-B0C3-DAB3D47E34BD}" srcOrd="2" destOrd="0" presId="urn:microsoft.com/office/officeart/2009/3/layout/StepUpProcess"/>
    <dgm:cxn modelId="{7D0D3CB2-1210-4DFD-807F-81F1E5A74B4D}" type="presParOf" srcId="{CB84CA79-8A8E-4663-9886-8219E5235617}" destId="{4E5D0026-9EA9-4E2F-803C-BD77F48F9D64}" srcOrd="3" destOrd="0" presId="urn:microsoft.com/office/officeart/2009/3/layout/StepUpProcess"/>
    <dgm:cxn modelId="{1E0FF57F-FC6E-4B55-97B5-92AF632FA753}" type="presParOf" srcId="{4E5D0026-9EA9-4E2F-803C-BD77F48F9D64}" destId="{52A29457-930E-499B-A637-33B98A687C57}" srcOrd="0" destOrd="0" presId="urn:microsoft.com/office/officeart/2009/3/layout/StepUpProcess"/>
    <dgm:cxn modelId="{CD32BC43-936F-4F9C-9CD0-A1CBCDEA847C}" type="presParOf" srcId="{CB84CA79-8A8E-4663-9886-8219E5235617}" destId="{8F71A470-8FA1-4557-B79F-57C679EFF1A6}" srcOrd="4" destOrd="0" presId="urn:microsoft.com/office/officeart/2009/3/layout/StepUpProcess"/>
    <dgm:cxn modelId="{173D2E4D-6A37-4C72-8E01-89C327AA5546}" type="presParOf" srcId="{8F71A470-8FA1-4557-B79F-57C679EFF1A6}" destId="{B3739EE8-F420-4C1A-9C54-1CC369B105FD}" srcOrd="0" destOrd="0" presId="urn:microsoft.com/office/officeart/2009/3/layout/StepUpProcess"/>
    <dgm:cxn modelId="{C5D87082-DAE6-4014-A759-93049DA24E83}" type="presParOf" srcId="{8F71A470-8FA1-4557-B79F-57C679EFF1A6}" destId="{01A817AA-0858-4AAF-AC0E-78A1E4FE3D90}"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7D85FC-7916-41AC-B22F-F4ACD1042076}" type="doc">
      <dgm:prSet loTypeId="urn:microsoft.com/office/officeart/2005/8/layout/pyramid1" loCatId="pyramid" qsTypeId="urn:microsoft.com/office/officeart/2005/8/quickstyle/simple1" qsCatId="simple" csTypeId="urn:microsoft.com/office/officeart/2005/8/colors/accent1_2" csCatId="accent1" phldr="1"/>
      <dgm:spPr/>
    </dgm:pt>
    <dgm:pt modelId="{9A1CE04A-1CCC-4B6C-AA1C-7CF80E91EA50}">
      <dgm:prSet phldrT="[Text]" custT="1"/>
      <dgm:spPr/>
      <dgm:t>
        <a:bodyPr/>
        <a:lstStyle/>
        <a:p>
          <a:r>
            <a:rPr lang="en-GB" sz="2400" dirty="0"/>
            <a:t>Critique of outcomes/product</a:t>
          </a:r>
        </a:p>
      </dgm:t>
    </dgm:pt>
    <dgm:pt modelId="{8036292D-62CD-4080-A704-6CDB3738B437}" type="parTrans" cxnId="{2833B7B6-021D-41ED-9A91-B2F4D1E5F4F6}">
      <dgm:prSet/>
      <dgm:spPr/>
      <dgm:t>
        <a:bodyPr/>
        <a:lstStyle/>
        <a:p>
          <a:endParaRPr lang="en-GB"/>
        </a:p>
      </dgm:t>
    </dgm:pt>
    <dgm:pt modelId="{217E53FB-BD14-406B-B577-FB72BF136F09}" type="sibTrans" cxnId="{2833B7B6-021D-41ED-9A91-B2F4D1E5F4F6}">
      <dgm:prSet/>
      <dgm:spPr/>
      <dgm:t>
        <a:bodyPr/>
        <a:lstStyle/>
        <a:p>
          <a:endParaRPr lang="en-GB"/>
        </a:p>
      </dgm:t>
    </dgm:pt>
    <dgm:pt modelId="{7EEE657D-DA1E-4D0F-BC56-F72FE7359B7B}">
      <dgm:prSet phldrT="[Text]" custT="1"/>
      <dgm:spPr/>
      <dgm:t>
        <a:bodyPr/>
        <a:lstStyle/>
        <a:p>
          <a:r>
            <a:rPr lang="en-GB" sz="2800" dirty="0"/>
            <a:t>Choice: which digital tool/resource?</a:t>
          </a:r>
        </a:p>
      </dgm:t>
    </dgm:pt>
    <dgm:pt modelId="{2357A2EB-23E7-4CA0-810A-9D32D6553FE7}" type="parTrans" cxnId="{C858C549-5BA1-43B2-BEDF-20457ED664EB}">
      <dgm:prSet/>
      <dgm:spPr/>
      <dgm:t>
        <a:bodyPr/>
        <a:lstStyle/>
        <a:p>
          <a:endParaRPr lang="en-GB"/>
        </a:p>
      </dgm:t>
    </dgm:pt>
    <dgm:pt modelId="{B1A18F73-B690-46FC-88B0-9562E3B977D8}" type="sibTrans" cxnId="{C858C549-5BA1-43B2-BEDF-20457ED664EB}">
      <dgm:prSet/>
      <dgm:spPr/>
      <dgm:t>
        <a:bodyPr/>
        <a:lstStyle/>
        <a:p>
          <a:endParaRPr lang="en-GB"/>
        </a:p>
      </dgm:t>
    </dgm:pt>
    <dgm:pt modelId="{12FEB807-BCC2-4F6A-A2B3-010216EEB39C}">
      <dgm:prSet phldrT="[Text]" custT="1"/>
      <dgm:spPr/>
      <dgm:t>
        <a:bodyPr/>
        <a:lstStyle/>
        <a:p>
          <a:r>
            <a:rPr lang="en-GB" sz="2800" dirty="0"/>
            <a:t>Digital or not?</a:t>
          </a:r>
        </a:p>
      </dgm:t>
    </dgm:pt>
    <dgm:pt modelId="{8DD026B2-7B05-4247-952D-B2B474B64836}" type="parTrans" cxnId="{65AE8243-8C3C-4597-A5B8-2C65FEBE00D7}">
      <dgm:prSet/>
      <dgm:spPr/>
      <dgm:t>
        <a:bodyPr/>
        <a:lstStyle/>
        <a:p>
          <a:endParaRPr lang="en-GB"/>
        </a:p>
      </dgm:t>
    </dgm:pt>
    <dgm:pt modelId="{E9091C01-7157-4633-8A5F-B3742BB23EA6}" type="sibTrans" cxnId="{65AE8243-8C3C-4597-A5B8-2C65FEBE00D7}">
      <dgm:prSet/>
      <dgm:spPr/>
      <dgm:t>
        <a:bodyPr/>
        <a:lstStyle/>
        <a:p>
          <a:endParaRPr lang="en-GB"/>
        </a:p>
      </dgm:t>
    </dgm:pt>
    <dgm:pt modelId="{3DD09F58-3775-4DBB-9FE0-7240B915FA76}">
      <dgm:prSet custT="1"/>
      <dgm:spPr/>
      <dgm:t>
        <a:bodyPr/>
        <a:lstStyle/>
        <a:p>
          <a:r>
            <a:rPr lang="en-GB" sz="2800" dirty="0"/>
            <a:t>Process: which way?</a:t>
          </a:r>
        </a:p>
      </dgm:t>
    </dgm:pt>
    <dgm:pt modelId="{25206AB2-9CB0-4F09-B6F6-B93EDA9910B1}" type="parTrans" cxnId="{1AD9C824-6D77-4664-B210-C816F88A3FAF}">
      <dgm:prSet/>
      <dgm:spPr/>
      <dgm:t>
        <a:bodyPr/>
        <a:lstStyle/>
        <a:p>
          <a:endParaRPr lang="en-GB"/>
        </a:p>
      </dgm:t>
    </dgm:pt>
    <dgm:pt modelId="{EA01A051-BB58-4136-9859-949CAE097420}" type="sibTrans" cxnId="{1AD9C824-6D77-4664-B210-C816F88A3FAF}">
      <dgm:prSet/>
      <dgm:spPr/>
      <dgm:t>
        <a:bodyPr/>
        <a:lstStyle/>
        <a:p>
          <a:endParaRPr lang="en-GB"/>
        </a:p>
      </dgm:t>
    </dgm:pt>
    <dgm:pt modelId="{E2777CBD-5FD1-4C27-B9C8-CF5B97C46983}" type="pres">
      <dgm:prSet presAssocID="{7B7D85FC-7916-41AC-B22F-F4ACD1042076}" presName="Name0" presStyleCnt="0">
        <dgm:presLayoutVars>
          <dgm:dir/>
          <dgm:animLvl val="lvl"/>
          <dgm:resizeHandles val="exact"/>
        </dgm:presLayoutVars>
      </dgm:prSet>
      <dgm:spPr/>
    </dgm:pt>
    <dgm:pt modelId="{7676BB4C-FC07-466D-8779-0E0D8024E84F}" type="pres">
      <dgm:prSet presAssocID="{9A1CE04A-1CCC-4B6C-AA1C-7CF80E91EA50}" presName="Name8" presStyleCnt="0"/>
      <dgm:spPr/>
    </dgm:pt>
    <dgm:pt modelId="{66586593-498B-4272-8B10-0FF2152A1F6A}" type="pres">
      <dgm:prSet presAssocID="{9A1CE04A-1CCC-4B6C-AA1C-7CF80E91EA50}" presName="level" presStyleLbl="node1" presStyleIdx="0" presStyleCnt="4">
        <dgm:presLayoutVars>
          <dgm:chMax val="1"/>
          <dgm:bulletEnabled val="1"/>
        </dgm:presLayoutVars>
      </dgm:prSet>
      <dgm:spPr/>
    </dgm:pt>
    <dgm:pt modelId="{6001C413-A899-4EE1-8E6A-367700311CA3}" type="pres">
      <dgm:prSet presAssocID="{9A1CE04A-1CCC-4B6C-AA1C-7CF80E91EA50}" presName="levelTx" presStyleLbl="revTx" presStyleIdx="0" presStyleCnt="0">
        <dgm:presLayoutVars>
          <dgm:chMax val="1"/>
          <dgm:bulletEnabled val="1"/>
        </dgm:presLayoutVars>
      </dgm:prSet>
      <dgm:spPr/>
    </dgm:pt>
    <dgm:pt modelId="{3574CFA4-BF1D-45CF-9530-FE2D01783E3B}" type="pres">
      <dgm:prSet presAssocID="{3DD09F58-3775-4DBB-9FE0-7240B915FA76}" presName="Name8" presStyleCnt="0"/>
      <dgm:spPr/>
    </dgm:pt>
    <dgm:pt modelId="{4A839FD5-C949-4010-80EA-76D4C5161E41}" type="pres">
      <dgm:prSet presAssocID="{3DD09F58-3775-4DBB-9FE0-7240B915FA76}" presName="level" presStyleLbl="node1" presStyleIdx="1" presStyleCnt="4" custLinFactNeighborY="-2621">
        <dgm:presLayoutVars>
          <dgm:chMax val="1"/>
          <dgm:bulletEnabled val="1"/>
        </dgm:presLayoutVars>
      </dgm:prSet>
      <dgm:spPr/>
    </dgm:pt>
    <dgm:pt modelId="{E6CC80EC-DC12-4C55-8921-FEB428862AB6}" type="pres">
      <dgm:prSet presAssocID="{3DD09F58-3775-4DBB-9FE0-7240B915FA76}" presName="levelTx" presStyleLbl="revTx" presStyleIdx="0" presStyleCnt="0">
        <dgm:presLayoutVars>
          <dgm:chMax val="1"/>
          <dgm:bulletEnabled val="1"/>
        </dgm:presLayoutVars>
      </dgm:prSet>
      <dgm:spPr/>
    </dgm:pt>
    <dgm:pt modelId="{60450CFF-CC04-43E7-A00E-387B71C76D31}" type="pres">
      <dgm:prSet presAssocID="{7EEE657D-DA1E-4D0F-BC56-F72FE7359B7B}" presName="Name8" presStyleCnt="0"/>
      <dgm:spPr/>
    </dgm:pt>
    <dgm:pt modelId="{3D98AAF5-21B9-43BF-B46F-117284FFA5B6}" type="pres">
      <dgm:prSet presAssocID="{7EEE657D-DA1E-4D0F-BC56-F72FE7359B7B}" presName="level" presStyleLbl="node1" presStyleIdx="2" presStyleCnt="4">
        <dgm:presLayoutVars>
          <dgm:chMax val="1"/>
          <dgm:bulletEnabled val="1"/>
        </dgm:presLayoutVars>
      </dgm:prSet>
      <dgm:spPr/>
    </dgm:pt>
    <dgm:pt modelId="{67C83052-DC09-446C-B078-5DB08BF0B828}" type="pres">
      <dgm:prSet presAssocID="{7EEE657D-DA1E-4D0F-BC56-F72FE7359B7B}" presName="levelTx" presStyleLbl="revTx" presStyleIdx="0" presStyleCnt="0">
        <dgm:presLayoutVars>
          <dgm:chMax val="1"/>
          <dgm:bulletEnabled val="1"/>
        </dgm:presLayoutVars>
      </dgm:prSet>
      <dgm:spPr/>
    </dgm:pt>
    <dgm:pt modelId="{C5E58F99-F5A3-463E-B688-01E734E82CB4}" type="pres">
      <dgm:prSet presAssocID="{12FEB807-BCC2-4F6A-A2B3-010216EEB39C}" presName="Name8" presStyleCnt="0"/>
      <dgm:spPr/>
    </dgm:pt>
    <dgm:pt modelId="{1AC5FCE4-042D-4AB2-8E7E-20C72E05276D}" type="pres">
      <dgm:prSet presAssocID="{12FEB807-BCC2-4F6A-A2B3-010216EEB39C}" presName="level" presStyleLbl="node1" presStyleIdx="3" presStyleCnt="4">
        <dgm:presLayoutVars>
          <dgm:chMax val="1"/>
          <dgm:bulletEnabled val="1"/>
        </dgm:presLayoutVars>
      </dgm:prSet>
      <dgm:spPr/>
    </dgm:pt>
    <dgm:pt modelId="{029C764D-DED2-406F-BD2F-7C20D46D56B2}" type="pres">
      <dgm:prSet presAssocID="{12FEB807-BCC2-4F6A-A2B3-010216EEB39C}" presName="levelTx" presStyleLbl="revTx" presStyleIdx="0" presStyleCnt="0">
        <dgm:presLayoutVars>
          <dgm:chMax val="1"/>
          <dgm:bulletEnabled val="1"/>
        </dgm:presLayoutVars>
      </dgm:prSet>
      <dgm:spPr/>
    </dgm:pt>
  </dgm:ptLst>
  <dgm:cxnLst>
    <dgm:cxn modelId="{FA3A4520-4D58-40AE-9ACA-70F64949E432}" type="presOf" srcId="{9A1CE04A-1CCC-4B6C-AA1C-7CF80E91EA50}" destId="{6001C413-A899-4EE1-8E6A-367700311CA3}" srcOrd="1" destOrd="0" presId="urn:microsoft.com/office/officeart/2005/8/layout/pyramid1"/>
    <dgm:cxn modelId="{1AD9C824-6D77-4664-B210-C816F88A3FAF}" srcId="{7B7D85FC-7916-41AC-B22F-F4ACD1042076}" destId="{3DD09F58-3775-4DBB-9FE0-7240B915FA76}" srcOrd="1" destOrd="0" parTransId="{25206AB2-9CB0-4F09-B6F6-B93EDA9910B1}" sibTransId="{EA01A051-BB58-4136-9859-949CAE097420}"/>
    <dgm:cxn modelId="{8056F924-B7B7-4E60-8CAA-5AE984E66150}" type="presOf" srcId="{3DD09F58-3775-4DBB-9FE0-7240B915FA76}" destId="{4A839FD5-C949-4010-80EA-76D4C5161E41}" srcOrd="0" destOrd="0" presId="urn:microsoft.com/office/officeart/2005/8/layout/pyramid1"/>
    <dgm:cxn modelId="{65AE8243-8C3C-4597-A5B8-2C65FEBE00D7}" srcId="{7B7D85FC-7916-41AC-B22F-F4ACD1042076}" destId="{12FEB807-BCC2-4F6A-A2B3-010216EEB39C}" srcOrd="3" destOrd="0" parTransId="{8DD026B2-7B05-4247-952D-B2B474B64836}" sibTransId="{E9091C01-7157-4633-8A5F-B3742BB23EA6}"/>
    <dgm:cxn modelId="{AFBFD644-2B28-453B-83D8-35597E88401D}" type="presOf" srcId="{7B7D85FC-7916-41AC-B22F-F4ACD1042076}" destId="{E2777CBD-5FD1-4C27-B9C8-CF5B97C46983}" srcOrd="0" destOrd="0" presId="urn:microsoft.com/office/officeart/2005/8/layout/pyramid1"/>
    <dgm:cxn modelId="{C858C549-5BA1-43B2-BEDF-20457ED664EB}" srcId="{7B7D85FC-7916-41AC-B22F-F4ACD1042076}" destId="{7EEE657D-DA1E-4D0F-BC56-F72FE7359B7B}" srcOrd="2" destOrd="0" parTransId="{2357A2EB-23E7-4CA0-810A-9D32D6553FE7}" sibTransId="{B1A18F73-B690-46FC-88B0-9562E3B977D8}"/>
    <dgm:cxn modelId="{2A4E8D4A-0A9E-48E0-A2E2-9326EEE5B7FF}" type="presOf" srcId="{12FEB807-BCC2-4F6A-A2B3-010216EEB39C}" destId="{029C764D-DED2-406F-BD2F-7C20D46D56B2}" srcOrd="1" destOrd="0" presId="urn:microsoft.com/office/officeart/2005/8/layout/pyramid1"/>
    <dgm:cxn modelId="{487B496B-DF13-406F-A178-205EBEEE3429}" type="presOf" srcId="{3DD09F58-3775-4DBB-9FE0-7240B915FA76}" destId="{E6CC80EC-DC12-4C55-8921-FEB428862AB6}" srcOrd="1" destOrd="0" presId="urn:microsoft.com/office/officeart/2005/8/layout/pyramid1"/>
    <dgm:cxn modelId="{7D2EDB73-CBAF-40D9-88B0-7868E39C8631}" type="presOf" srcId="{9A1CE04A-1CCC-4B6C-AA1C-7CF80E91EA50}" destId="{66586593-498B-4272-8B10-0FF2152A1F6A}" srcOrd="0" destOrd="0" presId="urn:microsoft.com/office/officeart/2005/8/layout/pyramid1"/>
    <dgm:cxn modelId="{CC2EA39F-784D-48E1-8FFD-D2B3EE3EFC73}" type="presOf" srcId="{7EEE657D-DA1E-4D0F-BC56-F72FE7359B7B}" destId="{67C83052-DC09-446C-B078-5DB08BF0B828}" srcOrd="1" destOrd="0" presId="urn:microsoft.com/office/officeart/2005/8/layout/pyramid1"/>
    <dgm:cxn modelId="{2833B7B6-021D-41ED-9A91-B2F4D1E5F4F6}" srcId="{7B7D85FC-7916-41AC-B22F-F4ACD1042076}" destId="{9A1CE04A-1CCC-4B6C-AA1C-7CF80E91EA50}" srcOrd="0" destOrd="0" parTransId="{8036292D-62CD-4080-A704-6CDB3738B437}" sibTransId="{217E53FB-BD14-406B-B577-FB72BF136F09}"/>
    <dgm:cxn modelId="{16C745CE-4326-4E27-9197-A48D948F0B34}" type="presOf" srcId="{7EEE657D-DA1E-4D0F-BC56-F72FE7359B7B}" destId="{3D98AAF5-21B9-43BF-B46F-117284FFA5B6}" srcOrd="0" destOrd="0" presId="urn:microsoft.com/office/officeart/2005/8/layout/pyramid1"/>
    <dgm:cxn modelId="{A6A38FDD-CF57-421F-A6DD-A59986A7EC93}" type="presOf" srcId="{12FEB807-BCC2-4F6A-A2B3-010216EEB39C}" destId="{1AC5FCE4-042D-4AB2-8E7E-20C72E05276D}" srcOrd="0" destOrd="0" presId="urn:microsoft.com/office/officeart/2005/8/layout/pyramid1"/>
    <dgm:cxn modelId="{0601EFAA-12D5-406C-9E4B-EA3819D6C4DE}" type="presParOf" srcId="{E2777CBD-5FD1-4C27-B9C8-CF5B97C46983}" destId="{7676BB4C-FC07-466D-8779-0E0D8024E84F}" srcOrd="0" destOrd="0" presId="urn:microsoft.com/office/officeart/2005/8/layout/pyramid1"/>
    <dgm:cxn modelId="{CA12D9BB-C06E-4AE3-9F68-CF271CFCDA7D}" type="presParOf" srcId="{7676BB4C-FC07-466D-8779-0E0D8024E84F}" destId="{66586593-498B-4272-8B10-0FF2152A1F6A}" srcOrd="0" destOrd="0" presId="urn:microsoft.com/office/officeart/2005/8/layout/pyramid1"/>
    <dgm:cxn modelId="{96F354EB-5DD0-4E3B-BC53-60CADE90BDD2}" type="presParOf" srcId="{7676BB4C-FC07-466D-8779-0E0D8024E84F}" destId="{6001C413-A899-4EE1-8E6A-367700311CA3}" srcOrd="1" destOrd="0" presId="urn:microsoft.com/office/officeart/2005/8/layout/pyramid1"/>
    <dgm:cxn modelId="{55B5B846-431F-490D-A11F-11843CAC517B}" type="presParOf" srcId="{E2777CBD-5FD1-4C27-B9C8-CF5B97C46983}" destId="{3574CFA4-BF1D-45CF-9530-FE2D01783E3B}" srcOrd="1" destOrd="0" presId="urn:microsoft.com/office/officeart/2005/8/layout/pyramid1"/>
    <dgm:cxn modelId="{15EB8676-0710-4D4A-B24E-3394FB644553}" type="presParOf" srcId="{3574CFA4-BF1D-45CF-9530-FE2D01783E3B}" destId="{4A839FD5-C949-4010-80EA-76D4C5161E41}" srcOrd="0" destOrd="0" presId="urn:microsoft.com/office/officeart/2005/8/layout/pyramid1"/>
    <dgm:cxn modelId="{406B7CBD-5D29-4F10-B998-13C46858B363}" type="presParOf" srcId="{3574CFA4-BF1D-45CF-9530-FE2D01783E3B}" destId="{E6CC80EC-DC12-4C55-8921-FEB428862AB6}" srcOrd="1" destOrd="0" presId="urn:microsoft.com/office/officeart/2005/8/layout/pyramid1"/>
    <dgm:cxn modelId="{B60F5597-726B-4E7F-A64B-5E01C1246E83}" type="presParOf" srcId="{E2777CBD-5FD1-4C27-B9C8-CF5B97C46983}" destId="{60450CFF-CC04-43E7-A00E-387B71C76D31}" srcOrd="2" destOrd="0" presId="urn:microsoft.com/office/officeart/2005/8/layout/pyramid1"/>
    <dgm:cxn modelId="{CF6A77E0-C1D4-48EF-9E4B-3ECAFBA4D423}" type="presParOf" srcId="{60450CFF-CC04-43E7-A00E-387B71C76D31}" destId="{3D98AAF5-21B9-43BF-B46F-117284FFA5B6}" srcOrd="0" destOrd="0" presId="urn:microsoft.com/office/officeart/2005/8/layout/pyramid1"/>
    <dgm:cxn modelId="{E80DD5B0-EDF1-4A1D-ACA0-9680872111B2}" type="presParOf" srcId="{60450CFF-CC04-43E7-A00E-387B71C76D31}" destId="{67C83052-DC09-446C-B078-5DB08BF0B828}" srcOrd="1" destOrd="0" presId="urn:microsoft.com/office/officeart/2005/8/layout/pyramid1"/>
    <dgm:cxn modelId="{51C11A69-DAC1-46AF-996F-F55635BF4568}" type="presParOf" srcId="{E2777CBD-5FD1-4C27-B9C8-CF5B97C46983}" destId="{C5E58F99-F5A3-463E-B688-01E734E82CB4}" srcOrd="3" destOrd="0" presId="urn:microsoft.com/office/officeart/2005/8/layout/pyramid1"/>
    <dgm:cxn modelId="{043A91F0-3389-4EA2-A601-DB33B3BECF06}" type="presParOf" srcId="{C5E58F99-F5A3-463E-B688-01E734E82CB4}" destId="{1AC5FCE4-042D-4AB2-8E7E-20C72E05276D}" srcOrd="0" destOrd="0" presId="urn:microsoft.com/office/officeart/2005/8/layout/pyramid1"/>
    <dgm:cxn modelId="{03090B00-15AA-4925-AC81-73A6877C65F4}" type="presParOf" srcId="{C5E58F99-F5A3-463E-B688-01E734E82CB4}" destId="{029C764D-DED2-406F-BD2F-7C20D46D56B2}"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BCAFFE-46FB-4E93-9AA9-1BB4909CAEC2}">
      <dsp:nvSpPr>
        <dsp:cNvPr id="0" name=""/>
        <dsp:cNvSpPr/>
      </dsp:nvSpPr>
      <dsp:spPr>
        <a:xfrm rot="5400000">
          <a:off x="380755" y="1327890"/>
          <a:ext cx="1139501" cy="1896104"/>
        </a:xfrm>
        <a:prstGeom prst="corner">
          <a:avLst>
            <a:gd name="adj1" fmla="val 16120"/>
            <a:gd name="adj2" fmla="val 16110"/>
          </a:avLst>
        </a:prstGeom>
        <a:solidFill>
          <a:srgbClr val="92D05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4F0DF6C-4AAF-4035-AE6B-5D1A04AE9BAC}">
      <dsp:nvSpPr>
        <dsp:cNvPr id="0" name=""/>
        <dsp:cNvSpPr/>
      </dsp:nvSpPr>
      <dsp:spPr>
        <a:xfrm>
          <a:off x="190544" y="1894416"/>
          <a:ext cx="1711813" cy="1500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use</a:t>
          </a:r>
        </a:p>
      </dsp:txBody>
      <dsp:txXfrm>
        <a:off x="190544" y="1894416"/>
        <a:ext cx="1711813" cy="1500505"/>
      </dsp:txXfrm>
    </dsp:sp>
    <dsp:sp modelId="{4D91DEF3-C889-47C9-93A8-E284B841D8B1}">
      <dsp:nvSpPr>
        <dsp:cNvPr id="0" name=""/>
        <dsp:cNvSpPr/>
      </dsp:nvSpPr>
      <dsp:spPr>
        <a:xfrm>
          <a:off x="1579374" y="1188296"/>
          <a:ext cx="322983" cy="322983"/>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094A56-C18B-410E-97EB-BB83B4E925F1}">
      <dsp:nvSpPr>
        <dsp:cNvPr id="0" name=""/>
        <dsp:cNvSpPr/>
      </dsp:nvSpPr>
      <dsp:spPr>
        <a:xfrm rot="5400000">
          <a:off x="2476349" y="809333"/>
          <a:ext cx="1139501" cy="1896104"/>
        </a:xfrm>
        <a:prstGeom prst="corner">
          <a:avLst>
            <a:gd name="adj1" fmla="val 16120"/>
            <a:gd name="adj2" fmla="val 16110"/>
          </a:avLst>
        </a:prstGeom>
        <a:solidFill>
          <a:srgbClr val="00B05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1016E6A-AA4A-4FD9-A1B4-ED3F075CBD40}">
      <dsp:nvSpPr>
        <dsp:cNvPr id="0" name=""/>
        <dsp:cNvSpPr/>
      </dsp:nvSpPr>
      <dsp:spPr>
        <a:xfrm>
          <a:off x="2286138" y="1375860"/>
          <a:ext cx="1711813" cy="1500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evaluation</a:t>
          </a:r>
        </a:p>
      </dsp:txBody>
      <dsp:txXfrm>
        <a:off x="2286138" y="1375860"/>
        <a:ext cx="1711813" cy="1500505"/>
      </dsp:txXfrm>
    </dsp:sp>
    <dsp:sp modelId="{C9D89022-17FA-4CD4-B0C3-DAB3D47E34BD}">
      <dsp:nvSpPr>
        <dsp:cNvPr id="0" name=""/>
        <dsp:cNvSpPr/>
      </dsp:nvSpPr>
      <dsp:spPr>
        <a:xfrm>
          <a:off x="3674968" y="669740"/>
          <a:ext cx="322983" cy="322983"/>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739EE8-F420-4C1A-9C54-1CC369B105FD}">
      <dsp:nvSpPr>
        <dsp:cNvPr id="0" name=""/>
        <dsp:cNvSpPr/>
      </dsp:nvSpPr>
      <dsp:spPr>
        <a:xfrm rot="5400000">
          <a:off x="4571943" y="290776"/>
          <a:ext cx="1139501" cy="1896104"/>
        </a:xfrm>
        <a:prstGeom prst="corner">
          <a:avLst>
            <a:gd name="adj1" fmla="val 16120"/>
            <a:gd name="adj2" fmla="val 16110"/>
          </a:avLst>
        </a:prstGeom>
        <a:solidFill>
          <a:schemeClr val="accent3">
            <a:lumMod val="7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1A817AA-0858-4AAF-AC0E-78A1E4FE3D90}">
      <dsp:nvSpPr>
        <dsp:cNvPr id="0" name=""/>
        <dsp:cNvSpPr/>
      </dsp:nvSpPr>
      <dsp:spPr>
        <a:xfrm>
          <a:off x="4381732" y="857303"/>
          <a:ext cx="1711813" cy="1500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production / creation</a:t>
          </a:r>
        </a:p>
      </dsp:txBody>
      <dsp:txXfrm>
        <a:off x="4381732" y="857303"/>
        <a:ext cx="1711813" cy="15005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586593-498B-4272-8B10-0FF2152A1F6A}">
      <dsp:nvSpPr>
        <dsp:cNvPr id="0" name=""/>
        <dsp:cNvSpPr/>
      </dsp:nvSpPr>
      <dsp:spPr>
        <a:xfrm>
          <a:off x="2547958" y="0"/>
          <a:ext cx="1698638" cy="1256189"/>
        </a:xfrm>
        <a:prstGeom prst="trapezoid">
          <a:avLst>
            <a:gd name="adj" fmla="val 67611"/>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t>Critique of outcomes/product</a:t>
          </a:r>
        </a:p>
      </dsp:txBody>
      <dsp:txXfrm>
        <a:off x="2547958" y="0"/>
        <a:ext cx="1698638" cy="1256189"/>
      </dsp:txXfrm>
    </dsp:sp>
    <dsp:sp modelId="{4A839FD5-C949-4010-80EA-76D4C5161E41}">
      <dsp:nvSpPr>
        <dsp:cNvPr id="0" name=""/>
        <dsp:cNvSpPr/>
      </dsp:nvSpPr>
      <dsp:spPr>
        <a:xfrm>
          <a:off x="1698638" y="1223265"/>
          <a:ext cx="3397277" cy="1256189"/>
        </a:xfrm>
        <a:prstGeom prst="trapezoid">
          <a:avLst>
            <a:gd name="adj" fmla="val 67611"/>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GB" sz="2800" kern="1200" dirty="0"/>
            <a:t>Process: which way?</a:t>
          </a:r>
        </a:p>
      </dsp:txBody>
      <dsp:txXfrm>
        <a:off x="2293162" y="1223265"/>
        <a:ext cx="2208230" cy="1256189"/>
      </dsp:txXfrm>
    </dsp:sp>
    <dsp:sp modelId="{3D98AAF5-21B9-43BF-B46F-117284FFA5B6}">
      <dsp:nvSpPr>
        <dsp:cNvPr id="0" name=""/>
        <dsp:cNvSpPr/>
      </dsp:nvSpPr>
      <dsp:spPr>
        <a:xfrm>
          <a:off x="849319" y="2512379"/>
          <a:ext cx="5095916" cy="1256189"/>
        </a:xfrm>
        <a:prstGeom prst="trapezoid">
          <a:avLst>
            <a:gd name="adj" fmla="val 67611"/>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GB" sz="2800" kern="1200" dirty="0"/>
            <a:t>Choice: which digital tool/resource?</a:t>
          </a:r>
        </a:p>
      </dsp:txBody>
      <dsp:txXfrm>
        <a:off x="1741104" y="2512379"/>
        <a:ext cx="3312345" cy="1256189"/>
      </dsp:txXfrm>
    </dsp:sp>
    <dsp:sp modelId="{1AC5FCE4-042D-4AB2-8E7E-20C72E05276D}">
      <dsp:nvSpPr>
        <dsp:cNvPr id="0" name=""/>
        <dsp:cNvSpPr/>
      </dsp:nvSpPr>
      <dsp:spPr>
        <a:xfrm>
          <a:off x="0" y="3768570"/>
          <a:ext cx="6794555" cy="1256189"/>
        </a:xfrm>
        <a:prstGeom prst="trapezoid">
          <a:avLst>
            <a:gd name="adj" fmla="val 67611"/>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GB" sz="2800" kern="1200" dirty="0"/>
            <a:t>Digital or not?</a:t>
          </a:r>
        </a:p>
      </dsp:txBody>
      <dsp:txXfrm>
        <a:off x="1189047" y="3768570"/>
        <a:ext cx="4416460" cy="1256189"/>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263706" cy="2083621"/>
          </a:xfrm>
          <a:prstGeom prst="rect">
            <a:avLst/>
          </a:prstGeom>
        </p:spPr>
        <p:txBody>
          <a:bodyPr vert="horz" lIns="180382" tIns="90191" rIns="180382" bIns="90191" rtlCol="0"/>
          <a:lstStyle>
            <a:lvl1pPr algn="l">
              <a:defRPr sz="2400"/>
            </a:lvl1pPr>
          </a:lstStyle>
          <a:p>
            <a:endParaRPr lang="en-GB"/>
          </a:p>
        </p:txBody>
      </p:sp>
      <p:sp>
        <p:nvSpPr>
          <p:cNvPr id="3" name="Date Placeholder 2"/>
          <p:cNvSpPr>
            <a:spLocks noGrp="1"/>
          </p:cNvSpPr>
          <p:nvPr>
            <p:ph type="dt" idx="1"/>
          </p:nvPr>
        </p:nvSpPr>
        <p:spPr>
          <a:xfrm>
            <a:off x="5573338" y="0"/>
            <a:ext cx="4263706" cy="2083621"/>
          </a:xfrm>
          <a:prstGeom prst="rect">
            <a:avLst/>
          </a:prstGeom>
        </p:spPr>
        <p:txBody>
          <a:bodyPr vert="horz" lIns="180382" tIns="90191" rIns="180382" bIns="90191" rtlCol="0"/>
          <a:lstStyle>
            <a:lvl1pPr algn="r">
              <a:defRPr sz="2400"/>
            </a:lvl1pPr>
          </a:lstStyle>
          <a:p>
            <a:fld id="{1E344793-E14A-4D0E-A253-BF27EA842179}" type="datetimeFigureOut">
              <a:rPr lang="en-GB" smtClean="0"/>
              <a:t>31/10/2022</a:t>
            </a:fld>
            <a:endParaRPr lang="en-GB"/>
          </a:p>
        </p:txBody>
      </p:sp>
      <p:sp>
        <p:nvSpPr>
          <p:cNvPr id="4" name="Slide Image Placeholder 3"/>
          <p:cNvSpPr>
            <a:spLocks noGrp="1" noRot="1" noChangeAspect="1"/>
          </p:cNvSpPr>
          <p:nvPr>
            <p:ph type="sldImg" idx="2"/>
          </p:nvPr>
        </p:nvSpPr>
        <p:spPr>
          <a:xfrm>
            <a:off x="-8970963" y="3125788"/>
            <a:ext cx="27781251" cy="15627350"/>
          </a:xfrm>
          <a:prstGeom prst="rect">
            <a:avLst/>
          </a:prstGeom>
          <a:noFill/>
          <a:ln w="12700">
            <a:solidFill>
              <a:prstClr val="black"/>
            </a:solidFill>
          </a:ln>
        </p:spPr>
        <p:txBody>
          <a:bodyPr vert="horz" lIns="180382" tIns="90191" rIns="180382" bIns="90191" rtlCol="0" anchor="ctr"/>
          <a:lstStyle/>
          <a:p>
            <a:endParaRPr lang="en-GB"/>
          </a:p>
        </p:txBody>
      </p:sp>
      <p:sp>
        <p:nvSpPr>
          <p:cNvPr id="5" name="Notes Placeholder 4"/>
          <p:cNvSpPr>
            <a:spLocks noGrp="1"/>
          </p:cNvSpPr>
          <p:nvPr>
            <p:ph type="body" sz="quarter" idx="3"/>
          </p:nvPr>
        </p:nvSpPr>
        <p:spPr>
          <a:xfrm>
            <a:off x="983933" y="19794399"/>
            <a:ext cx="7871456" cy="18752587"/>
          </a:xfrm>
          <a:prstGeom prst="rect">
            <a:avLst/>
          </a:prstGeom>
        </p:spPr>
        <p:txBody>
          <a:bodyPr vert="horz" lIns="180382" tIns="90191" rIns="180382" bIns="9019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39581561"/>
            <a:ext cx="4263706" cy="2083621"/>
          </a:xfrm>
          <a:prstGeom prst="rect">
            <a:avLst/>
          </a:prstGeom>
        </p:spPr>
        <p:txBody>
          <a:bodyPr vert="horz" lIns="180382" tIns="90191" rIns="180382" bIns="90191" rtlCol="0" anchor="b"/>
          <a:lstStyle>
            <a:lvl1pPr algn="l">
              <a:defRPr sz="2400"/>
            </a:lvl1pPr>
          </a:lstStyle>
          <a:p>
            <a:endParaRPr lang="en-GB"/>
          </a:p>
        </p:txBody>
      </p:sp>
      <p:sp>
        <p:nvSpPr>
          <p:cNvPr id="7" name="Slide Number Placeholder 6"/>
          <p:cNvSpPr>
            <a:spLocks noGrp="1"/>
          </p:cNvSpPr>
          <p:nvPr>
            <p:ph type="sldNum" sz="quarter" idx="5"/>
          </p:nvPr>
        </p:nvSpPr>
        <p:spPr>
          <a:xfrm>
            <a:off x="5573338" y="39581561"/>
            <a:ext cx="4263706" cy="2083621"/>
          </a:xfrm>
          <a:prstGeom prst="rect">
            <a:avLst/>
          </a:prstGeom>
        </p:spPr>
        <p:txBody>
          <a:bodyPr vert="horz" lIns="180382" tIns="90191" rIns="180382" bIns="90191" rtlCol="0" anchor="b"/>
          <a:lstStyle>
            <a:lvl1pPr algn="r">
              <a:defRPr sz="2400"/>
            </a:lvl1pPr>
          </a:lstStyle>
          <a:p>
            <a:fld id="{65335287-A6B8-43C3-8DB5-9BF09AC456D6}" type="slidenum">
              <a:rPr lang="en-GB" smtClean="0"/>
              <a:t>‹#›</a:t>
            </a:fld>
            <a:endParaRPr lang="en-GB"/>
          </a:p>
        </p:txBody>
      </p:sp>
    </p:spTree>
    <p:extLst>
      <p:ext uri="{BB962C8B-B14F-4D97-AF65-F5344CB8AC3E}">
        <p14:creationId xmlns:p14="http://schemas.microsoft.com/office/powerpoint/2010/main" val="2218374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70963" y="3125788"/>
            <a:ext cx="27781251" cy="15627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EC96A16-B642-491A-9AF5-872BA7E507B4}" type="slidenum">
              <a:rPr lang="en-GB" smtClean="0"/>
              <a:t>1</a:t>
            </a:fld>
            <a:endParaRPr lang="en-GB"/>
          </a:p>
        </p:txBody>
      </p:sp>
    </p:spTree>
    <p:extLst>
      <p:ext uri="{BB962C8B-B14F-4D97-AF65-F5344CB8AC3E}">
        <p14:creationId xmlns:p14="http://schemas.microsoft.com/office/powerpoint/2010/main" val="364344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70963" y="3125788"/>
            <a:ext cx="27781251" cy="15627350"/>
          </a:xfrm>
        </p:spPr>
      </p:sp>
      <p:sp>
        <p:nvSpPr>
          <p:cNvPr id="3" name="Notes Placeholder 2"/>
          <p:cNvSpPr>
            <a:spLocks noGrp="1"/>
          </p:cNvSpPr>
          <p:nvPr>
            <p:ph type="body" idx="1"/>
          </p:nvPr>
        </p:nvSpPr>
        <p:spPr/>
        <p:txBody>
          <a:bodyPr/>
          <a:lstStyle/>
          <a:p>
            <a:r>
              <a:rPr lang="en-GB" dirty="0"/>
              <a:t>Change image to transparent</a:t>
            </a:r>
          </a:p>
        </p:txBody>
      </p:sp>
      <p:sp>
        <p:nvSpPr>
          <p:cNvPr id="4" name="Slide Number Placeholder 3"/>
          <p:cNvSpPr>
            <a:spLocks noGrp="1"/>
          </p:cNvSpPr>
          <p:nvPr>
            <p:ph type="sldNum" sz="quarter" idx="10"/>
          </p:nvPr>
        </p:nvSpPr>
        <p:spPr/>
        <p:txBody>
          <a:bodyPr/>
          <a:lstStyle/>
          <a:p>
            <a:fld id="{65335287-A6B8-43C3-8DB5-9BF09AC456D6}" type="slidenum">
              <a:rPr lang="en-GB" smtClean="0"/>
              <a:t>12</a:t>
            </a:fld>
            <a:endParaRPr lang="en-GB" dirty="0"/>
          </a:p>
        </p:txBody>
      </p:sp>
    </p:spTree>
    <p:extLst>
      <p:ext uri="{BB962C8B-B14F-4D97-AF65-F5344CB8AC3E}">
        <p14:creationId xmlns:p14="http://schemas.microsoft.com/office/powerpoint/2010/main" val="2680078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70963" y="3125788"/>
            <a:ext cx="27781251" cy="15627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5335287-A6B8-43C3-8DB5-9BF09AC456D6}" type="slidenum">
              <a:rPr lang="en-GB" smtClean="0"/>
              <a:t>13</a:t>
            </a:fld>
            <a:endParaRPr lang="en-GB" dirty="0"/>
          </a:p>
        </p:txBody>
      </p:sp>
    </p:spTree>
    <p:extLst>
      <p:ext uri="{BB962C8B-B14F-4D97-AF65-F5344CB8AC3E}">
        <p14:creationId xmlns:p14="http://schemas.microsoft.com/office/powerpoint/2010/main" val="28106520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70963" y="3125788"/>
            <a:ext cx="27781251" cy="15627350"/>
          </a:xfrm>
        </p:spPr>
      </p:sp>
      <p:sp>
        <p:nvSpPr>
          <p:cNvPr id="3" name="Notes Placeholder 2"/>
          <p:cNvSpPr>
            <a:spLocks noGrp="1"/>
          </p:cNvSpPr>
          <p:nvPr>
            <p:ph type="body" idx="1"/>
          </p:nvPr>
        </p:nvSpPr>
        <p:spPr/>
        <p:txBody>
          <a:bodyPr/>
          <a:lstStyle/>
          <a:p>
            <a:r>
              <a:rPr lang="en-GB"/>
              <a:t>Hand out handouts</a:t>
            </a:r>
            <a:endParaRPr lang="en-GB" dirty="0"/>
          </a:p>
        </p:txBody>
      </p:sp>
      <p:sp>
        <p:nvSpPr>
          <p:cNvPr id="4" name="Slide Number Placeholder 3"/>
          <p:cNvSpPr>
            <a:spLocks noGrp="1"/>
          </p:cNvSpPr>
          <p:nvPr>
            <p:ph type="sldNum" sz="quarter" idx="10"/>
          </p:nvPr>
        </p:nvSpPr>
        <p:spPr/>
        <p:txBody>
          <a:bodyPr/>
          <a:lstStyle/>
          <a:p>
            <a:fld id="{65335287-A6B8-43C3-8DB5-9BF09AC456D6}" type="slidenum">
              <a:rPr lang="en-GB" smtClean="0"/>
              <a:t>26</a:t>
            </a:fld>
            <a:endParaRPr lang="en-GB" dirty="0"/>
          </a:p>
        </p:txBody>
      </p:sp>
    </p:spTree>
    <p:extLst>
      <p:ext uri="{BB962C8B-B14F-4D97-AF65-F5344CB8AC3E}">
        <p14:creationId xmlns:p14="http://schemas.microsoft.com/office/powerpoint/2010/main" val="284905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70963" y="3125788"/>
            <a:ext cx="27781251" cy="15627350"/>
          </a:xfrm>
        </p:spPr>
      </p:sp>
      <p:sp>
        <p:nvSpPr>
          <p:cNvPr id="3" name="Notes Placeholder 2"/>
          <p:cNvSpPr>
            <a:spLocks noGrp="1"/>
          </p:cNvSpPr>
          <p:nvPr>
            <p:ph type="body" idx="1"/>
          </p:nvPr>
        </p:nvSpPr>
        <p:spPr/>
        <p:txBody>
          <a:bodyPr/>
          <a:lstStyle/>
          <a:p>
            <a:endParaRPr lang="en-GB" dirty="0">
              <a:cs typeface="Calibri"/>
            </a:endParaRPr>
          </a:p>
        </p:txBody>
      </p:sp>
    </p:spTree>
    <p:extLst>
      <p:ext uri="{BB962C8B-B14F-4D97-AF65-F5344CB8AC3E}">
        <p14:creationId xmlns:p14="http://schemas.microsoft.com/office/powerpoint/2010/main" val="29958371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70963" y="3125788"/>
            <a:ext cx="27781251" cy="15627350"/>
          </a:xfrm>
        </p:spPr>
      </p:sp>
      <p:sp>
        <p:nvSpPr>
          <p:cNvPr id="3" name="Notes Placeholder 2"/>
          <p:cNvSpPr>
            <a:spLocks noGrp="1"/>
          </p:cNvSpPr>
          <p:nvPr>
            <p:ph type="body" idx="1"/>
          </p:nvPr>
        </p:nvSpPr>
        <p:spPr/>
        <p:txBody>
          <a:bodyPr/>
          <a:lstStyle/>
          <a:p>
            <a:endParaRPr lang="en-GB" dirty="0">
              <a:cs typeface="Calibri"/>
            </a:endParaRPr>
          </a:p>
        </p:txBody>
      </p:sp>
    </p:spTree>
    <p:extLst>
      <p:ext uri="{BB962C8B-B14F-4D97-AF65-F5344CB8AC3E}">
        <p14:creationId xmlns:p14="http://schemas.microsoft.com/office/powerpoint/2010/main" val="33112414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70963" y="3125788"/>
            <a:ext cx="27781251" cy="15627350"/>
          </a:xfrm>
        </p:spPr>
      </p:sp>
      <p:sp>
        <p:nvSpPr>
          <p:cNvPr id="3" name="Notes Placeholder 2"/>
          <p:cNvSpPr>
            <a:spLocks noGrp="1"/>
          </p:cNvSpPr>
          <p:nvPr>
            <p:ph type="body" idx="1"/>
          </p:nvPr>
        </p:nvSpPr>
        <p:spPr/>
        <p:txBody>
          <a:bodyPr/>
          <a:lstStyle/>
          <a:p>
            <a:endParaRPr lang="en-GB" baseline="0" dirty="0"/>
          </a:p>
          <a:p>
            <a:endParaRPr lang="en-GB" dirty="0"/>
          </a:p>
        </p:txBody>
      </p:sp>
      <p:sp>
        <p:nvSpPr>
          <p:cNvPr id="4" name="Slide Number Placeholder 3"/>
          <p:cNvSpPr>
            <a:spLocks noGrp="1"/>
          </p:cNvSpPr>
          <p:nvPr>
            <p:ph type="sldNum" sz="quarter" idx="10"/>
          </p:nvPr>
        </p:nvSpPr>
        <p:spPr/>
        <p:txBody>
          <a:bodyPr/>
          <a:lstStyle/>
          <a:p>
            <a:fld id="{65335287-A6B8-43C3-8DB5-9BF09AC456D6}" type="slidenum">
              <a:rPr lang="en-GB" smtClean="0"/>
              <a:t>29</a:t>
            </a:fld>
            <a:endParaRPr lang="en-GB" dirty="0"/>
          </a:p>
        </p:txBody>
      </p:sp>
    </p:spTree>
    <p:extLst>
      <p:ext uri="{BB962C8B-B14F-4D97-AF65-F5344CB8AC3E}">
        <p14:creationId xmlns:p14="http://schemas.microsoft.com/office/powerpoint/2010/main" val="34100399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70963" y="3125788"/>
            <a:ext cx="27781251" cy="15627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5335287-A6B8-43C3-8DB5-9BF09AC456D6}" type="slidenum">
              <a:rPr lang="en-GB" smtClean="0"/>
              <a:t>30</a:t>
            </a:fld>
            <a:endParaRPr lang="en-GB" dirty="0"/>
          </a:p>
        </p:txBody>
      </p:sp>
    </p:spTree>
    <p:extLst>
      <p:ext uri="{BB962C8B-B14F-4D97-AF65-F5344CB8AC3E}">
        <p14:creationId xmlns:p14="http://schemas.microsoft.com/office/powerpoint/2010/main" val="23322015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70963" y="3125788"/>
            <a:ext cx="27781251" cy="15627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5335287-A6B8-43C3-8DB5-9BF09AC456D6}" type="slidenum">
              <a:rPr lang="en-GB" smtClean="0"/>
              <a:t>31</a:t>
            </a:fld>
            <a:endParaRPr lang="en-GB" dirty="0"/>
          </a:p>
        </p:txBody>
      </p:sp>
    </p:spTree>
    <p:extLst>
      <p:ext uri="{BB962C8B-B14F-4D97-AF65-F5344CB8AC3E}">
        <p14:creationId xmlns:p14="http://schemas.microsoft.com/office/powerpoint/2010/main" val="9289562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70963" y="3125788"/>
            <a:ext cx="27781251" cy="15627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5335287-A6B8-43C3-8DB5-9BF09AC456D6}" type="slidenum">
              <a:rPr lang="en-GB" smtClean="0"/>
              <a:t>32</a:t>
            </a:fld>
            <a:endParaRPr lang="en-GB" dirty="0"/>
          </a:p>
        </p:txBody>
      </p:sp>
    </p:spTree>
    <p:extLst>
      <p:ext uri="{BB962C8B-B14F-4D97-AF65-F5344CB8AC3E}">
        <p14:creationId xmlns:p14="http://schemas.microsoft.com/office/powerpoint/2010/main" val="8813216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70963" y="3125788"/>
            <a:ext cx="27781251" cy="15627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5335287-A6B8-43C3-8DB5-9BF09AC456D6}" type="slidenum">
              <a:rPr lang="en-GB" smtClean="0"/>
              <a:t>33</a:t>
            </a:fld>
            <a:endParaRPr lang="en-GB" dirty="0"/>
          </a:p>
        </p:txBody>
      </p:sp>
    </p:spTree>
    <p:extLst>
      <p:ext uri="{BB962C8B-B14F-4D97-AF65-F5344CB8AC3E}">
        <p14:creationId xmlns:p14="http://schemas.microsoft.com/office/powerpoint/2010/main" val="2527248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70963" y="3125788"/>
            <a:ext cx="27781251" cy="15627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13ABB28-87EE-498E-9914-B60EDDDCB1C0}"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10589508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70963" y="3125788"/>
            <a:ext cx="27781251" cy="15627350"/>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5335287-A6B8-43C3-8DB5-9BF09AC456D6}" type="slidenum">
              <a:rPr lang="en-GB" smtClean="0"/>
              <a:t>35</a:t>
            </a:fld>
            <a:endParaRPr lang="en-GB"/>
          </a:p>
        </p:txBody>
      </p:sp>
    </p:spTree>
    <p:extLst>
      <p:ext uri="{BB962C8B-B14F-4D97-AF65-F5344CB8AC3E}">
        <p14:creationId xmlns:p14="http://schemas.microsoft.com/office/powerpoint/2010/main" val="3984310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5335287-A6B8-43C3-8DB5-9BF09AC456D6}" type="slidenum">
              <a:rPr lang="en-GB" smtClean="0"/>
              <a:t>3</a:t>
            </a:fld>
            <a:endParaRPr lang="en-GB"/>
          </a:p>
        </p:txBody>
      </p:sp>
    </p:spTree>
    <p:extLst>
      <p:ext uri="{BB962C8B-B14F-4D97-AF65-F5344CB8AC3E}">
        <p14:creationId xmlns:p14="http://schemas.microsoft.com/office/powerpoint/2010/main" val="1103406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5335287-A6B8-43C3-8DB5-9BF09AC456D6}" type="slidenum">
              <a:rPr lang="en-GB" smtClean="0"/>
              <a:t>5</a:t>
            </a:fld>
            <a:endParaRPr lang="en-GB"/>
          </a:p>
        </p:txBody>
      </p:sp>
    </p:spTree>
    <p:extLst>
      <p:ext uri="{BB962C8B-B14F-4D97-AF65-F5344CB8AC3E}">
        <p14:creationId xmlns:p14="http://schemas.microsoft.com/office/powerpoint/2010/main" val="2403715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5335287-A6B8-43C3-8DB5-9BF09AC456D6}" type="slidenum">
              <a:rPr lang="en-GB" smtClean="0"/>
              <a:t>6</a:t>
            </a:fld>
            <a:endParaRPr lang="en-GB"/>
          </a:p>
        </p:txBody>
      </p:sp>
    </p:spTree>
    <p:extLst>
      <p:ext uri="{BB962C8B-B14F-4D97-AF65-F5344CB8AC3E}">
        <p14:creationId xmlns:p14="http://schemas.microsoft.com/office/powerpoint/2010/main" val="539203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5335287-A6B8-43C3-8DB5-9BF09AC456D6}" type="slidenum">
              <a:rPr lang="en-GB" smtClean="0"/>
              <a:t>7</a:t>
            </a:fld>
            <a:endParaRPr lang="en-GB"/>
          </a:p>
        </p:txBody>
      </p:sp>
    </p:spTree>
    <p:extLst>
      <p:ext uri="{BB962C8B-B14F-4D97-AF65-F5344CB8AC3E}">
        <p14:creationId xmlns:p14="http://schemas.microsoft.com/office/powerpoint/2010/main" val="759386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5335287-A6B8-43C3-8DB5-9BF09AC456D6}" type="slidenum">
              <a:rPr lang="en-GB" smtClean="0"/>
              <a:t>9</a:t>
            </a:fld>
            <a:endParaRPr lang="en-GB"/>
          </a:p>
        </p:txBody>
      </p:sp>
    </p:spTree>
    <p:extLst>
      <p:ext uri="{BB962C8B-B14F-4D97-AF65-F5344CB8AC3E}">
        <p14:creationId xmlns:p14="http://schemas.microsoft.com/office/powerpoint/2010/main" val="3899495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70963" y="3125788"/>
            <a:ext cx="27781251" cy="15627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5335287-A6B8-43C3-8DB5-9BF09AC456D6}" type="slidenum">
              <a:rPr lang="en-GB" smtClean="0"/>
              <a:t>10</a:t>
            </a:fld>
            <a:endParaRPr lang="en-GB" dirty="0"/>
          </a:p>
        </p:txBody>
      </p:sp>
    </p:spTree>
    <p:extLst>
      <p:ext uri="{BB962C8B-B14F-4D97-AF65-F5344CB8AC3E}">
        <p14:creationId xmlns:p14="http://schemas.microsoft.com/office/powerpoint/2010/main" val="2369320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5335287-A6B8-43C3-8DB5-9BF09AC456D6}" type="slidenum">
              <a:rPr lang="en-GB" smtClean="0"/>
              <a:t>11</a:t>
            </a:fld>
            <a:endParaRPr lang="en-GB"/>
          </a:p>
        </p:txBody>
      </p:sp>
    </p:spTree>
    <p:extLst>
      <p:ext uri="{BB962C8B-B14F-4D97-AF65-F5344CB8AC3E}">
        <p14:creationId xmlns:p14="http://schemas.microsoft.com/office/powerpoint/2010/main" val="300599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6.jpg"/><Relationship Id="rId4" Type="http://schemas.openxmlformats.org/officeDocument/2006/relationships/image" Target="../media/image5.jpe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2F92F49-0ECB-4869-A203-0B8C91634BD3}" type="datetime1">
              <a:rPr lang="en-GB" smtClean="0"/>
              <a:t>31/10/2022</a:t>
            </a:fld>
            <a:endParaRPr lang="en-GB"/>
          </a:p>
        </p:txBody>
      </p:sp>
      <p:sp>
        <p:nvSpPr>
          <p:cNvPr id="5" name="Footer Placeholder 4"/>
          <p:cNvSpPr>
            <a:spLocks noGrp="1"/>
          </p:cNvSpPr>
          <p:nvPr>
            <p:ph type="ftr" sz="quarter" idx="11"/>
          </p:nvPr>
        </p:nvSpPr>
        <p:spPr/>
        <p:txBody>
          <a:bodyPr/>
          <a:lstStyle/>
          <a:p>
            <a:r>
              <a:rPr lang="en-GB"/>
              <a:t>Centre for Innovation in Education cie@liverpool.ac.uk</a:t>
            </a:r>
          </a:p>
        </p:txBody>
      </p:sp>
      <p:sp>
        <p:nvSpPr>
          <p:cNvPr id="6" name="Slide Number Placeholder 5"/>
          <p:cNvSpPr>
            <a:spLocks noGrp="1"/>
          </p:cNvSpPr>
          <p:nvPr>
            <p:ph type="sldNum" sz="quarter" idx="12"/>
          </p:nvPr>
        </p:nvSpPr>
        <p:spPr/>
        <p:txBody>
          <a:bodyPr/>
          <a:lstStyle/>
          <a:p>
            <a:fld id="{793A6F8C-E226-4814-9BDE-DF31D0AD7FF1}" type="slidenum">
              <a:rPr lang="en-GB" smtClean="0"/>
              <a:t>‹#›</a:t>
            </a:fld>
            <a:endParaRPr lang="en-GB"/>
          </a:p>
        </p:txBody>
      </p:sp>
    </p:spTree>
    <p:extLst>
      <p:ext uri="{BB962C8B-B14F-4D97-AF65-F5344CB8AC3E}">
        <p14:creationId xmlns:p14="http://schemas.microsoft.com/office/powerpoint/2010/main" val="4066852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85566FE-326D-4A35-9F41-A59B697A2A13}" type="datetime1">
              <a:rPr lang="en-GB" smtClean="0"/>
              <a:t>31/10/2022</a:t>
            </a:fld>
            <a:endParaRPr lang="en-GB"/>
          </a:p>
        </p:txBody>
      </p:sp>
      <p:sp>
        <p:nvSpPr>
          <p:cNvPr id="5" name="Footer Placeholder 4"/>
          <p:cNvSpPr>
            <a:spLocks noGrp="1"/>
          </p:cNvSpPr>
          <p:nvPr>
            <p:ph type="ftr" sz="quarter" idx="11"/>
          </p:nvPr>
        </p:nvSpPr>
        <p:spPr/>
        <p:txBody>
          <a:bodyPr/>
          <a:lstStyle/>
          <a:p>
            <a:r>
              <a:rPr lang="en-GB"/>
              <a:t>Centre for Innovation in Education cie@liverpool.ac.uk</a:t>
            </a:r>
          </a:p>
        </p:txBody>
      </p:sp>
      <p:sp>
        <p:nvSpPr>
          <p:cNvPr id="6" name="Slide Number Placeholder 5"/>
          <p:cNvSpPr>
            <a:spLocks noGrp="1"/>
          </p:cNvSpPr>
          <p:nvPr>
            <p:ph type="sldNum" sz="quarter" idx="12"/>
          </p:nvPr>
        </p:nvSpPr>
        <p:spPr/>
        <p:txBody>
          <a:bodyPr/>
          <a:lstStyle/>
          <a:p>
            <a:fld id="{793A6F8C-E226-4814-9BDE-DF31D0AD7FF1}" type="slidenum">
              <a:rPr lang="en-GB" smtClean="0"/>
              <a:t>‹#›</a:t>
            </a:fld>
            <a:endParaRPr lang="en-GB"/>
          </a:p>
        </p:txBody>
      </p:sp>
    </p:spTree>
    <p:extLst>
      <p:ext uri="{BB962C8B-B14F-4D97-AF65-F5344CB8AC3E}">
        <p14:creationId xmlns:p14="http://schemas.microsoft.com/office/powerpoint/2010/main" val="1452094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63AD955-F07D-4B00-968E-6E2412C2865D}" type="datetime1">
              <a:rPr lang="en-GB" smtClean="0"/>
              <a:t>31/10/2022</a:t>
            </a:fld>
            <a:endParaRPr lang="en-GB"/>
          </a:p>
        </p:txBody>
      </p:sp>
      <p:sp>
        <p:nvSpPr>
          <p:cNvPr id="5" name="Footer Placeholder 4"/>
          <p:cNvSpPr>
            <a:spLocks noGrp="1"/>
          </p:cNvSpPr>
          <p:nvPr>
            <p:ph type="ftr" sz="quarter" idx="11"/>
          </p:nvPr>
        </p:nvSpPr>
        <p:spPr/>
        <p:txBody>
          <a:bodyPr/>
          <a:lstStyle/>
          <a:p>
            <a:r>
              <a:rPr lang="en-GB"/>
              <a:t>Centre for Innovation in Education cie@liverpool.ac.uk</a:t>
            </a:r>
          </a:p>
        </p:txBody>
      </p:sp>
      <p:sp>
        <p:nvSpPr>
          <p:cNvPr id="6" name="Slide Number Placeholder 5"/>
          <p:cNvSpPr>
            <a:spLocks noGrp="1"/>
          </p:cNvSpPr>
          <p:nvPr>
            <p:ph type="sldNum" sz="quarter" idx="12"/>
          </p:nvPr>
        </p:nvSpPr>
        <p:spPr/>
        <p:txBody>
          <a:bodyPr/>
          <a:lstStyle/>
          <a:p>
            <a:fld id="{793A6F8C-E226-4814-9BDE-DF31D0AD7FF1}" type="slidenum">
              <a:rPr lang="en-GB" smtClean="0"/>
              <a:t>‹#›</a:t>
            </a:fld>
            <a:endParaRPr lang="en-GB"/>
          </a:p>
        </p:txBody>
      </p:sp>
    </p:spTree>
    <p:extLst>
      <p:ext uri="{BB962C8B-B14F-4D97-AF65-F5344CB8AC3E}">
        <p14:creationId xmlns:p14="http://schemas.microsoft.com/office/powerpoint/2010/main" val="52781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solidFill>
          <a:srgbClr val="333E50"/>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1524000" y="1878013"/>
            <a:ext cx="9144000" cy="2417762"/>
          </a:xfrm>
          <a:prstGeom prst="rect">
            <a:avLst/>
          </a:prstGeom>
        </p:spPr>
        <p:txBody>
          <a:bodyPr/>
          <a:lstStyle>
            <a:lvl1pPr marL="0" marR="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sz="4500" b="1" baseline="0">
                <a:solidFill>
                  <a:srgbClr val="E4E4E4"/>
                </a:solidFill>
                <a:latin typeface="Montserrat"/>
              </a:defRPr>
            </a:lvl1pPr>
          </a:lstStyle>
          <a:p>
            <a:endParaRPr lang="en-GB" dirty="0"/>
          </a:p>
        </p:txBody>
      </p:sp>
      <p:sp>
        <p:nvSpPr>
          <p:cNvPr id="3" name="Subtitle 2"/>
          <p:cNvSpPr txBox="1">
            <a:spLocks/>
          </p:cNvSpPr>
          <p:nvPr userDrawn="1"/>
        </p:nvSpPr>
        <p:spPr>
          <a:xfrm>
            <a:off x="1524000" y="4423978"/>
            <a:ext cx="9144000" cy="129872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E4E4E4"/>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sz="1800"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1529" y="231433"/>
            <a:ext cx="3056755" cy="785715"/>
          </a:xfrm>
          <a:prstGeom prst="rect">
            <a:avLst/>
          </a:prstGeom>
        </p:spPr>
      </p:pic>
      <p:sp>
        <p:nvSpPr>
          <p:cNvPr id="13" name="Text Placeholder 12"/>
          <p:cNvSpPr>
            <a:spLocks noGrp="1"/>
          </p:cNvSpPr>
          <p:nvPr>
            <p:ph type="body" sz="quarter" idx="11"/>
          </p:nvPr>
        </p:nvSpPr>
        <p:spPr>
          <a:xfrm>
            <a:off x="1524000" y="4295775"/>
            <a:ext cx="9144000" cy="927100"/>
          </a:xfrm>
          <a:prstGeom prst="rect">
            <a:avLst/>
          </a:prstGeom>
        </p:spPr>
        <p:txBody>
          <a:bodyPr/>
          <a:lstStyle>
            <a:lvl1pPr marL="0" marR="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sz="1050">
                <a:solidFill>
                  <a:srgbClr val="E4E4E4"/>
                </a:solidFill>
                <a:latin typeface="Montserrat"/>
                <a:cs typeface="Arial" panose="020B0604020202020204" pitchFamily="34" charset="0"/>
              </a:defRPr>
            </a:lvl1pPr>
          </a:lstStyle>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GB" dirty="0"/>
          </a:p>
        </p:txBody>
      </p:sp>
      <p:sp>
        <p:nvSpPr>
          <p:cNvPr id="17" name="Footer Placeholder 4"/>
          <p:cNvSpPr txBox="1">
            <a:spLocks/>
          </p:cNvSpPr>
          <p:nvPr userDrawn="1"/>
        </p:nvSpPr>
        <p:spPr>
          <a:xfrm>
            <a:off x="3675245" y="6033408"/>
            <a:ext cx="4841513" cy="824593"/>
          </a:xfrm>
          <a:prstGeom prst="rect">
            <a:avLst/>
          </a:prstGeom>
          <a:solidFill>
            <a:srgbClr val="333E50"/>
          </a:solidFill>
        </p:spPr>
        <p:txBody>
          <a:bodyPr/>
          <a:lstStyle>
            <a:defPPr>
              <a:defRPr lang="en-US"/>
            </a:defPPr>
            <a:lvl1pPr marL="0" marR="0" indent="0" algn="ctr" defTabSz="914400" rtl="0" eaLnBrk="1" fontAlgn="auto" latinLnBrk="0" hangingPunct="1">
              <a:lnSpc>
                <a:spcPct val="100000"/>
              </a:lnSpc>
              <a:spcBef>
                <a:spcPts val="0"/>
              </a:spcBef>
              <a:spcAft>
                <a:spcPts val="0"/>
              </a:spcAft>
              <a:buClrTx/>
              <a:buSzTx/>
              <a:buFontTx/>
              <a:buNone/>
              <a:tabLst/>
              <a:defRPr sz="1800" kern="1200">
                <a:solidFill>
                  <a:srgbClr val="E4E4E4"/>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500" kern="0" dirty="0">
                <a:latin typeface="Montserrat"/>
              </a:rPr>
              <a:t>Centre for Innovation in Education cie@liverpool.ac.uk</a:t>
            </a:r>
            <a:r>
              <a:rPr lang="en-GB" sz="1500" kern="0" dirty="0"/>
              <a:t> </a:t>
            </a:r>
            <a:r>
              <a:rPr lang="en-GB" sz="1500" kern="1200" dirty="0">
                <a:solidFill>
                  <a:srgbClr val="E4E4E4"/>
                </a:solidFill>
                <a:effectLst/>
                <a:latin typeface="+mn-lt"/>
                <a:ea typeface="+mn-ea"/>
                <a:cs typeface="+mn-cs"/>
              </a:rPr>
              <a:t>  @</a:t>
            </a:r>
            <a:r>
              <a:rPr lang="en-GB" sz="1500" kern="1200" dirty="0" err="1">
                <a:solidFill>
                  <a:srgbClr val="E4E4E4"/>
                </a:solidFill>
                <a:effectLst/>
                <a:latin typeface="+mn-lt"/>
                <a:ea typeface="+mn-ea"/>
                <a:cs typeface="+mn-cs"/>
              </a:rPr>
              <a:t>LivUniCIE</a:t>
            </a:r>
            <a:endParaRPr lang="en-GB" sz="1500" kern="0" dirty="0"/>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380" y="7578"/>
            <a:ext cx="3809621" cy="1440000"/>
          </a:xfrm>
          <a:prstGeom prst="rect">
            <a:avLst/>
          </a:prstGeom>
        </p:spPr>
      </p:pic>
    </p:spTree>
    <p:extLst>
      <p:ext uri="{BB962C8B-B14F-4D97-AF65-F5344CB8AC3E}">
        <p14:creationId xmlns:p14="http://schemas.microsoft.com/office/powerpoint/2010/main" val="18935047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green">
    <p:bg>
      <p:bgPr>
        <a:solidFill>
          <a:srgbClr val="F5F5F5"/>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80800" y="6"/>
            <a:ext cx="3211200" cy="1213803"/>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1533" y="232342"/>
            <a:ext cx="3053195" cy="784800"/>
          </a:xfrm>
          <a:prstGeom prst="rect">
            <a:avLst/>
          </a:prstGeom>
        </p:spPr>
      </p:pic>
      <p:sp>
        <p:nvSpPr>
          <p:cNvPr id="8" name="Rectangle 7"/>
          <p:cNvSpPr/>
          <p:nvPr userDrawn="1"/>
        </p:nvSpPr>
        <p:spPr>
          <a:xfrm>
            <a:off x="0" y="6708774"/>
            <a:ext cx="12192000" cy="14922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Montserrat"/>
            </a:endParaRPr>
          </a:p>
        </p:txBody>
      </p:sp>
      <p:sp>
        <p:nvSpPr>
          <p:cNvPr id="11" name="Footer Placeholder 4"/>
          <p:cNvSpPr txBox="1">
            <a:spLocks/>
          </p:cNvSpPr>
          <p:nvPr userDrawn="1"/>
        </p:nvSpPr>
        <p:spPr>
          <a:xfrm>
            <a:off x="0" y="6615592"/>
            <a:ext cx="12192000" cy="242408"/>
          </a:xfrm>
          <a:prstGeom prst="rect">
            <a:avLst/>
          </a:prstGeom>
          <a:solidFill>
            <a:srgbClr val="6DB6FE"/>
          </a:solidFill>
        </p:spPr>
        <p:txBody>
          <a:bodyPr/>
          <a:lstStyle>
            <a:defPPr>
              <a:defRPr lang="en-US"/>
            </a:defPPr>
            <a:lvl1pPr marL="0" marR="0" indent="0" algn="ctr" defTabSz="914400" rtl="0" eaLnBrk="1" fontAlgn="auto" latinLnBrk="0" hangingPunct="1">
              <a:lnSpc>
                <a:spcPct val="100000"/>
              </a:lnSpc>
              <a:spcBef>
                <a:spcPts val="0"/>
              </a:spcBef>
              <a:spcAft>
                <a:spcPts val="0"/>
              </a:spcAft>
              <a:buClrTx/>
              <a:buSzTx/>
              <a:buFontTx/>
              <a:buNone/>
              <a:tabLst/>
              <a:defRPr sz="1800" kern="1200">
                <a:solidFill>
                  <a:srgbClr val="E4E4E4"/>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900" kern="0" dirty="0">
                <a:solidFill>
                  <a:schemeClr val="bg2"/>
                </a:solidFill>
                <a:latin typeface="Montserrat"/>
              </a:rPr>
              <a:t>Centre for Innovation in Education</a:t>
            </a:r>
            <a:r>
              <a:rPr lang="en-GB" sz="900" kern="0" baseline="0" dirty="0">
                <a:solidFill>
                  <a:schemeClr val="bg2"/>
                </a:solidFill>
                <a:latin typeface="Montserrat"/>
              </a:rPr>
              <a:t>	</a:t>
            </a:r>
            <a:r>
              <a:rPr lang="en-GB" sz="900" kern="0" dirty="0">
                <a:solidFill>
                  <a:schemeClr val="bg2"/>
                </a:solidFill>
                <a:latin typeface="Montserrat"/>
              </a:rPr>
              <a:t> cie@liverpool.ac.uk	 @</a:t>
            </a:r>
            <a:r>
              <a:rPr lang="en-GB" sz="900" kern="0" dirty="0" err="1">
                <a:solidFill>
                  <a:schemeClr val="bg2"/>
                </a:solidFill>
                <a:latin typeface="Montserrat"/>
              </a:rPr>
              <a:t>LivUniCIE</a:t>
            </a:r>
            <a:endParaRPr lang="en-GB" sz="900" kern="0" dirty="0">
              <a:solidFill>
                <a:schemeClr val="bg2"/>
              </a:solidFill>
              <a:latin typeface="Montserrat"/>
            </a:endParaRPr>
          </a:p>
        </p:txBody>
      </p:sp>
      <p:sp>
        <p:nvSpPr>
          <p:cNvPr id="12" name="Text Placeholder 10"/>
          <p:cNvSpPr>
            <a:spLocks noGrp="1"/>
          </p:cNvSpPr>
          <p:nvPr>
            <p:ph type="body" sz="quarter" idx="10"/>
          </p:nvPr>
        </p:nvSpPr>
        <p:spPr>
          <a:xfrm>
            <a:off x="845400" y="1338263"/>
            <a:ext cx="10501200" cy="1060450"/>
          </a:xfrm>
          <a:prstGeom prst="rect">
            <a:avLst/>
          </a:prstGeom>
          <a:solidFill>
            <a:srgbClr val="F5F5F5"/>
          </a:solidFill>
        </p:spPr>
        <p:txBody>
          <a:bodyPr/>
          <a:lstStyle>
            <a:lvl1pPr marL="0" marR="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sz="3300" b="1">
                <a:solidFill>
                  <a:srgbClr val="333E50"/>
                </a:solidFill>
                <a:latin typeface="Montserrat"/>
              </a:defRPr>
            </a:lvl1pPr>
          </a:lstStyle>
          <a:p>
            <a:pPr lvl="0"/>
            <a:endParaRPr lang="en-GB" dirty="0"/>
          </a:p>
        </p:txBody>
      </p:sp>
      <p:sp>
        <p:nvSpPr>
          <p:cNvPr id="13" name="Content Placeholder 12"/>
          <p:cNvSpPr>
            <a:spLocks noGrp="1"/>
          </p:cNvSpPr>
          <p:nvPr>
            <p:ph sz="quarter" idx="11"/>
          </p:nvPr>
        </p:nvSpPr>
        <p:spPr>
          <a:xfrm>
            <a:off x="846141" y="2523178"/>
            <a:ext cx="10507663" cy="4018772"/>
          </a:xfrm>
          <a:prstGeom prst="rect">
            <a:avLst/>
          </a:prstGeom>
          <a:solidFill>
            <a:srgbClr val="F5F5F5"/>
          </a:solidFill>
        </p:spPr>
        <p:txBody>
          <a:bodyPr/>
          <a:lstStyle>
            <a:lvl1pPr>
              <a:defRPr>
                <a:solidFill>
                  <a:srgbClr val="333E50"/>
                </a:solidFill>
                <a:latin typeface="Montserrat"/>
              </a:defRPr>
            </a:lvl1pPr>
          </a:lstStyle>
          <a:p>
            <a:pPr lvl="0"/>
            <a:r>
              <a:rPr lang="en-US" dirty="0"/>
              <a:t>Edit Master text styles</a:t>
            </a:r>
          </a:p>
        </p:txBody>
      </p:sp>
    </p:spTree>
    <p:extLst>
      <p:ext uri="{BB962C8B-B14F-4D97-AF65-F5344CB8AC3E}">
        <p14:creationId xmlns:p14="http://schemas.microsoft.com/office/powerpoint/2010/main" val="20802377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108555C-1562-4627-BFDC-557BC7378CA6}" type="datetime1">
              <a:rPr lang="en-GB" smtClean="0"/>
              <a:t>31/10/2022</a:t>
            </a:fld>
            <a:endParaRPr lang="en-GB"/>
          </a:p>
        </p:txBody>
      </p:sp>
      <p:sp>
        <p:nvSpPr>
          <p:cNvPr id="4" name="Footer Placeholder 3"/>
          <p:cNvSpPr>
            <a:spLocks noGrp="1"/>
          </p:cNvSpPr>
          <p:nvPr>
            <p:ph type="ftr" sz="quarter" idx="11"/>
          </p:nvPr>
        </p:nvSpPr>
        <p:spPr/>
        <p:txBody>
          <a:bodyPr/>
          <a:lstStyle/>
          <a:p>
            <a:r>
              <a:rPr lang="en-GB"/>
              <a:t>Centre for Innovation in Education cie@liverpool.ac.uk</a:t>
            </a:r>
          </a:p>
        </p:txBody>
      </p:sp>
      <p:sp>
        <p:nvSpPr>
          <p:cNvPr id="5" name="Slide Number Placeholder 4"/>
          <p:cNvSpPr>
            <a:spLocks noGrp="1"/>
          </p:cNvSpPr>
          <p:nvPr>
            <p:ph type="sldNum" sz="quarter" idx="12"/>
          </p:nvPr>
        </p:nvSpPr>
        <p:spPr/>
        <p:txBody>
          <a:bodyPr/>
          <a:lstStyle/>
          <a:p>
            <a:fld id="{793A6F8C-E226-4814-9BDE-DF31D0AD7FF1}" type="slidenum">
              <a:rPr lang="en-GB" smtClean="0"/>
              <a:t>‹#›</a:t>
            </a:fld>
            <a:endParaRPr lang="en-GB"/>
          </a:p>
        </p:txBody>
      </p:sp>
    </p:spTree>
    <p:extLst>
      <p:ext uri="{BB962C8B-B14F-4D97-AF65-F5344CB8AC3E}">
        <p14:creationId xmlns:p14="http://schemas.microsoft.com/office/powerpoint/2010/main" val="31469906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2F92F49-0ECB-4869-A203-0B8C91634BD3}" type="datetime1">
              <a:rPr lang="en-GB">
                <a:solidFill>
                  <a:prstClr val="black">
                    <a:tint val="75000"/>
                  </a:prstClr>
                </a:solidFill>
              </a:rPr>
              <a:pPr/>
              <a:t>31/10/2022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a:solidFill>
                  <a:prstClr val="black">
                    <a:tint val="75000"/>
                  </a:prstClr>
                </a:solidFill>
              </a:rPr>
              <a:t>Centre for Innovation in Education cie@liverpool.ac.uk</a:t>
            </a:r>
          </a:p>
        </p:txBody>
      </p:sp>
      <p:sp>
        <p:nvSpPr>
          <p:cNvPr id="6" name="Slide Number Placeholder 5"/>
          <p:cNvSpPr>
            <a:spLocks noGrp="1"/>
          </p:cNvSpPr>
          <p:nvPr>
            <p:ph type="sldNum" sz="quarter" idx="12"/>
          </p:nvPr>
        </p:nvSpPr>
        <p:spPr/>
        <p:txBody>
          <a:bodyPr/>
          <a:lstStyle/>
          <a:p>
            <a:fld id="{793A6F8C-E226-4814-9BDE-DF31D0AD7FF1}"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37176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A4DB4D0-F99A-4061-AC58-DC640B4579B6}" type="datetime1">
              <a:rPr lang="en-GB">
                <a:solidFill>
                  <a:prstClr val="black">
                    <a:tint val="75000"/>
                  </a:prstClr>
                </a:solidFill>
              </a:rPr>
              <a:pPr/>
              <a:t>31/10/2022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a:solidFill>
                  <a:prstClr val="black">
                    <a:tint val="75000"/>
                  </a:prstClr>
                </a:solidFill>
              </a:rPr>
              <a:t>Centre for Innovation in Education cie@liverpool.ac.uk</a:t>
            </a:r>
          </a:p>
        </p:txBody>
      </p:sp>
      <p:sp>
        <p:nvSpPr>
          <p:cNvPr id="6" name="Slide Number Placeholder 5"/>
          <p:cNvSpPr>
            <a:spLocks noGrp="1"/>
          </p:cNvSpPr>
          <p:nvPr>
            <p:ph type="sldNum" sz="quarter" idx="12"/>
          </p:nvPr>
        </p:nvSpPr>
        <p:spPr/>
        <p:txBody>
          <a:bodyPr/>
          <a:lstStyle/>
          <a:p>
            <a:fld id="{793A6F8C-E226-4814-9BDE-DF31D0AD7FF1}"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766060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00FAA9-CF6B-4D0C-84B6-19DFF1E73E83}" type="datetime1">
              <a:rPr lang="en-GB">
                <a:solidFill>
                  <a:prstClr val="black">
                    <a:tint val="75000"/>
                  </a:prstClr>
                </a:solidFill>
              </a:rPr>
              <a:pPr/>
              <a:t>31/10/2022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a:solidFill>
                  <a:prstClr val="black">
                    <a:tint val="75000"/>
                  </a:prstClr>
                </a:solidFill>
              </a:rPr>
              <a:t>Centre for Innovation in Education cie@liverpool.ac.uk</a:t>
            </a:r>
          </a:p>
        </p:txBody>
      </p:sp>
      <p:sp>
        <p:nvSpPr>
          <p:cNvPr id="6" name="Slide Number Placeholder 5"/>
          <p:cNvSpPr>
            <a:spLocks noGrp="1"/>
          </p:cNvSpPr>
          <p:nvPr>
            <p:ph type="sldNum" sz="quarter" idx="12"/>
          </p:nvPr>
        </p:nvSpPr>
        <p:spPr/>
        <p:txBody>
          <a:bodyPr/>
          <a:lstStyle/>
          <a:p>
            <a:fld id="{793A6F8C-E226-4814-9BDE-DF31D0AD7FF1}"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67223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4D0C85A-516C-47AB-81EE-0C3D42912FE1}" type="datetime1">
              <a:rPr lang="en-GB">
                <a:solidFill>
                  <a:prstClr val="black">
                    <a:tint val="75000"/>
                  </a:prstClr>
                </a:solidFill>
              </a:rPr>
              <a:pPr/>
              <a:t>31/10/2022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r>
              <a:rPr lang="en-GB">
                <a:solidFill>
                  <a:prstClr val="black">
                    <a:tint val="75000"/>
                  </a:prstClr>
                </a:solidFill>
              </a:rPr>
              <a:t>Centre for Innovation in Education cie@liverpool.ac.uk</a:t>
            </a:r>
          </a:p>
        </p:txBody>
      </p:sp>
      <p:sp>
        <p:nvSpPr>
          <p:cNvPr id="7" name="Slide Number Placeholder 6"/>
          <p:cNvSpPr>
            <a:spLocks noGrp="1"/>
          </p:cNvSpPr>
          <p:nvPr>
            <p:ph type="sldNum" sz="quarter" idx="12"/>
          </p:nvPr>
        </p:nvSpPr>
        <p:spPr/>
        <p:txBody>
          <a:bodyPr/>
          <a:lstStyle/>
          <a:p>
            <a:fld id="{793A6F8C-E226-4814-9BDE-DF31D0AD7FF1}"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552167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5BE1660-1180-481F-9F27-348A936C1ECD}" type="datetime1">
              <a:rPr lang="en-GB">
                <a:solidFill>
                  <a:prstClr val="black">
                    <a:tint val="75000"/>
                  </a:prstClr>
                </a:solidFill>
              </a:rPr>
              <a:pPr/>
              <a:t>31/10/2022</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r>
              <a:rPr lang="en-GB">
                <a:solidFill>
                  <a:prstClr val="black">
                    <a:tint val="75000"/>
                  </a:prstClr>
                </a:solidFill>
              </a:rPr>
              <a:t>Centre for Innovation in Education cie@liverpool.ac.uk</a:t>
            </a:r>
          </a:p>
        </p:txBody>
      </p:sp>
      <p:sp>
        <p:nvSpPr>
          <p:cNvPr id="9" name="Slide Number Placeholder 8"/>
          <p:cNvSpPr>
            <a:spLocks noGrp="1"/>
          </p:cNvSpPr>
          <p:nvPr>
            <p:ph type="sldNum" sz="quarter" idx="12"/>
          </p:nvPr>
        </p:nvSpPr>
        <p:spPr/>
        <p:txBody>
          <a:bodyPr/>
          <a:lstStyle/>
          <a:p>
            <a:fld id="{793A6F8C-E226-4814-9BDE-DF31D0AD7FF1}"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91137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A4DB4D0-F99A-4061-AC58-DC640B4579B6}" type="datetime1">
              <a:rPr lang="en-GB" smtClean="0"/>
              <a:t>31/10/2022</a:t>
            </a:fld>
            <a:endParaRPr lang="en-GB"/>
          </a:p>
        </p:txBody>
      </p:sp>
      <p:sp>
        <p:nvSpPr>
          <p:cNvPr id="5" name="Footer Placeholder 4"/>
          <p:cNvSpPr>
            <a:spLocks noGrp="1"/>
          </p:cNvSpPr>
          <p:nvPr>
            <p:ph type="ftr" sz="quarter" idx="11"/>
          </p:nvPr>
        </p:nvSpPr>
        <p:spPr/>
        <p:txBody>
          <a:bodyPr/>
          <a:lstStyle/>
          <a:p>
            <a:r>
              <a:rPr lang="en-GB"/>
              <a:t>Centre for Innovation in Education cie@liverpool.ac.uk</a:t>
            </a:r>
          </a:p>
        </p:txBody>
      </p:sp>
      <p:sp>
        <p:nvSpPr>
          <p:cNvPr id="6" name="Slide Number Placeholder 5"/>
          <p:cNvSpPr>
            <a:spLocks noGrp="1"/>
          </p:cNvSpPr>
          <p:nvPr>
            <p:ph type="sldNum" sz="quarter" idx="12"/>
          </p:nvPr>
        </p:nvSpPr>
        <p:spPr/>
        <p:txBody>
          <a:bodyPr/>
          <a:lstStyle/>
          <a:p>
            <a:fld id="{793A6F8C-E226-4814-9BDE-DF31D0AD7FF1}" type="slidenum">
              <a:rPr lang="en-GB" smtClean="0"/>
              <a:t>‹#›</a:t>
            </a:fld>
            <a:endParaRPr lang="en-GB"/>
          </a:p>
        </p:txBody>
      </p:sp>
    </p:spTree>
    <p:extLst>
      <p:ext uri="{BB962C8B-B14F-4D97-AF65-F5344CB8AC3E}">
        <p14:creationId xmlns:p14="http://schemas.microsoft.com/office/powerpoint/2010/main" val="3924084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D419405-7AE4-4528-B558-FFAB6B501C5C}" type="datetime1">
              <a:rPr lang="en-GB">
                <a:solidFill>
                  <a:prstClr val="black">
                    <a:tint val="75000"/>
                  </a:prstClr>
                </a:solidFill>
              </a:rPr>
              <a:pPr/>
              <a:t>31/10/2022</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r>
              <a:rPr lang="en-GB">
                <a:solidFill>
                  <a:prstClr val="black">
                    <a:tint val="75000"/>
                  </a:prstClr>
                </a:solidFill>
              </a:rPr>
              <a:t>Centre for Innovation in Education cie@liverpool.ac.uk</a:t>
            </a:r>
          </a:p>
        </p:txBody>
      </p:sp>
      <p:sp>
        <p:nvSpPr>
          <p:cNvPr id="5" name="Slide Number Placeholder 4"/>
          <p:cNvSpPr>
            <a:spLocks noGrp="1"/>
          </p:cNvSpPr>
          <p:nvPr>
            <p:ph type="sldNum" sz="quarter" idx="12"/>
          </p:nvPr>
        </p:nvSpPr>
        <p:spPr/>
        <p:txBody>
          <a:bodyPr/>
          <a:lstStyle/>
          <a:p>
            <a:fld id="{793A6F8C-E226-4814-9BDE-DF31D0AD7FF1}"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524377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609B90-FABE-404E-BAF5-B88E6102EE57}" type="datetime1">
              <a:rPr lang="en-GB">
                <a:solidFill>
                  <a:prstClr val="black">
                    <a:tint val="75000"/>
                  </a:prstClr>
                </a:solidFill>
              </a:rPr>
              <a:pPr/>
              <a:t>31/10/2022</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r>
              <a:rPr lang="en-GB">
                <a:solidFill>
                  <a:prstClr val="black">
                    <a:tint val="75000"/>
                  </a:prstClr>
                </a:solidFill>
              </a:rPr>
              <a:t>Centre for Innovation in Education cie@liverpool.ac.uk</a:t>
            </a:r>
          </a:p>
        </p:txBody>
      </p:sp>
      <p:sp>
        <p:nvSpPr>
          <p:cNvPr id="4" name="Slide Number Placeholder 3"/>
          <p:cNvSpPr>
            <a:spLocks noGrp="1"/>
          </p:cNvSpPr>
          <p:nvPr>
            <p:ph type="sldNum" sz="quarter" idx="12"/>
          </p:nvPr>
        </p:nvSpPr>
        <p:spPr/>
        <p:txBody>
          <a:bodyPr/>
          <a:lstStyle/>
          <a:p>
            <a:fld id="{793A6F8C-E226-4814-9BDE-DF31D0AD7FF1}"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632272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DA7EC1-8205-4582-8DFF-96FB37462347}" type="datetime1">
              <a:rPr lang="en-GB">
                <a:solidFill>
                  <a:prstClr val="black">
                    <a:tint val="75000"/>
                  </a:prstClr>
                </a:solidFill>
              </a:rPr>
              <a:pPr/>
              <a:t>31/10/2022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r>
              <a:rPr lang="en-GB">
                <a:solidFill>
                  <a:prstClr val="black">
                    <a:tint val="75000"/>
                  </a:prstClr>
                </a:solidFill>
              </a:rPr>
              <a:t>Centre for Innovation in Education cie@liverpool.ac.uk</a:t>
            </a:r>
          </a:p>
        </p:txBody>
      </p:sp>
      <p:sp>
        <p:nvSpPr>
          <p:cNvPr id="7" name="Slide Number Placeholder 6"/>
          <p:cNvSpPr>
            <a:spLocks noGrp="1"/>
          </p:cNvSpPr>
          <p:nvPr>
            <p:ph type="sldNum" sz="quarter" idx="12"/>
          </p:nvPr>
        </p:nvSpPr>
        <p:spPr/>
        <p:txBody>
          <a:bodyPr/>
          <a:lstStyle/>
          <a:p>
            <a:fld id="{793A6F8C-E226-4814-9BDE-DF31D0AD7FF1}"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847547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7A4462-6389-4D4C-B7DC-B29F6242C125}" type="datetime1">
              <a:rPr lang="en-GB">
                <a:solidFill>
                  <a:prstClr val="black">
                    <a:tint val="75000"/>
                  </a:prstClr>
                </a:solidFill>
              </a:rPr>
              <a:pPr/>
              <a:t>31/10/2022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r>
              <a:rPr lang="en-GB">
                <a:solidFill>
                  <a:prstClr val="black">
                    <a:tint val="75000"/>
                  </a:prstClr>
                </a:solidFill>
              </a:rPr>
              <a:t>Centre for Innovation in Education cie@liverpool.ac.uk</a:t>
            </a:r>
          </a:p>
        </p:txBody>
      </p:sp>
      <p:sp>
        <p:nvSpPr>
          <p:cNvPr id="7" name="Slide Number Placeholder 6"/>
          <p:cNvSpPr>
            <a:spLocks noGrp="1"/>
          </p:cNvSpPr>
          <p:nvPr>
            <p:ph type="sldNum" sz="quarter" idx="12"/>
          </p:nvPr>
        </p:nvSpPr>
        <p:spPr/>
        <p:txBody>
          <a:bodyPr/>
          <a:lstStyle/>
          <a:p>
            <a:fld id="{793A6F8C-E226-4814-9BDE-DF31D0AD7FF1}"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19145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85566FE-326D-4A35-9F41-A59B697A2A13}" type="datetime1">
              <a:rPr lang="en-GB">
                <a:solidFill>
                  <a:prstClr val="black">
                    <a:tint val="75000"/>
                  </a:prstClr>
                </a:solidFill>
              </a:rPr>
              <a:pPr/>
              <a:t>31/10/2022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a:solidFill>
                  <a:prstClr val="black">
                    <a:tint val="75000"/>
                  </a:prstClr>
                </a:solidFill>
              </a:rPr>
              <a:t>Centre for Innovation in Education cie@liverpool.ac.uk</a:t>
            </a:r>
          </a:p>
        </p:txBody>
      </p:sp>
      <p:sp>
        <p:nvSpPr>
          <p:cNvPr id="6" name="Slide Number Placeholder 5"/>
          <p:cNvSpPr>
            <a:spLocks noGrp="1"/>
          </p:cNvSpPr>
          <p:nvPr>
            <p:ph type="sldNum" sz="quarter" idx="12"/>
          </p:nvPr>
        </p:nvSpPr>
        <p:spPr/>
        <p:txBody>
          <a:bodyPr/>
          <a:lstStyle/>
          <a:p>
            <a:fld id="{793A6F8C-E226-4814-9BDE-DF31D0AD7FF1}"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456692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63AD955-F07D-4B00-968E-6E2412C2865D}" type="datetime1">
              <a:rPr lang="en-GB">
                <a:solidFill>
                  <a:prstClr val="black">
                    <a:tint val="75000"/>
                  </a:prstClr>
                </a:solidFill>
              </a:rPr>
              <a:pPr/>
              <a:t>31/10/2022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a:solidFill>
                  <a:prstClr val="black">
                    <a:tint val="75000"/>
                  </a:prstClr>
                </a:solidFill>
              </a:rPr>
              <a:t>Centre for Innovation in Education cie@liverpool.ac.uk</a:t>
            </a:r>
          </a:p>
        </p:txBody>
      </p:sp>
      <p:sp>
        <p:nvSpPr>
          <p:cNvPr id="6" name="Slide Number Placeholder 5"/>
          <p:cNvSpPr>
            <a:spLocks noGrp="1"/>
          </p:cNvSpPr>
          <p:nvPr>
            <p:ph type="sldNum" sz="quarter" idx="12"/>
          </p:nvPr>
        </p:nvSpPr>
        <p:spPr/>
        <p:txBody>
          <a:bodyPr/>
          <a:lstStyle/>
          <a:p>
            <a:fld id="{793A6F8C-E226-4814-9BDE-DF31D0AD7FF1}"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220466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Slide">
    <p:bg>
      <p:bgPr>
        <a:solidFill>
          <a:srgbClr val="333E50"/>
        </a:solidFill>
        <a:effectLst/>
      </p:bgPr>
    </p:bg>
    <p:spTree>
      <p:nvGrpSpPr>
        <p:cNvPr id="1" name=""/>
        <p:cNvGrpSpPr/>
        <p:nvPr/>
      </p:nvGrpSpPr>
      <p:grpSpPr>
        <a:xfrm>
          <a:off x="0" y="0"/>
          <a:ext cx="0" cy="0"/>
          <a:chOff x="0" y="0"/>
          <a:chExt cx="0" cy="0"/>
        </a:xfrm>
      </p:grpSpPr>
      <p:sp>
        <p:nvSpPr>
          <p:cNvPr id="6" name="Rectangle 5"/>
          <p:cNvSpPr/>
          <p:nvPr userDrawn="1"/>
        </p:nvSpPr>
        <p:spPr>
          <a:xfrm>
            <a:off x="7309062" y="1589460"/>
            <a:ext cx="4892160" cy="4676328"/>
          </a:xfrm>
          <a:prstGeom prst="rect">
            <a:avLst/>
          </a:prstGeom>
          <a:solidFill>
            <a:srgbClr val="333E5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Subtitle 2"/>
          <p:cNvSpPr txBox="1">
            <a:spLocks/>
          </p:cNvSpPr>
          <p:nvPr userDrawn="1"/>
        </p:nvSpPr>
        <p:spPr>
          <a:xfrm>
            <a:off x="1524000" y="4423978"/>
            <a:ext cx="9144000" cy="129872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E4E4E4"/>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sz="2400"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1529" y="231431"/>
            <a:ext cx="3056755" cy="785715"/>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380" y="7578"/>
            <a:ext cx="3809621" cy="1440000"/>
          </a:xfrm>
          <a:prstGeom prst="rect">
            <a:avLst/>
          </a:prstGeom>
        </p:spPr>
      </p:pic>
      <p:sp>
        <p:nvSpPr>
          <p:cNvPr id="7" name="TextBox 6"/>
          <p:cNvSpPr txBox="1"/>
          <p:nvPr userDrawn="1"/>
        </p:nvSpPr>
        <p:spPr>
          <a:xfrm>
            <a:off x="7152879" y="1744517"/>
            <a:ext cx="4979797" cy="4031873"/>
          </a:xfrm>
          <a:prstGeom prst="rect">
            <a:avLst/>
          </a:prstGeom>
          <a:noFill/>
        </p:spPr>
        <p:txBody>
          <a:bodyPr wrap="square" rtlCol="0">
            <a:spAutoFit/>
          </a:bodyPr>
          <a:lstStyle/>
          <a:p>
            <a:r>
              <a:rPr lang="en-GB" sz="6000" b="1" dirty="0">
                <a:solidFill>
                  <a:srgbClr val="F5F5F5"/>
                </a:solidFill>
                <a:latin typeface="Montserrat"/>
              </a:rPr>
              <a:t>Contact us:</a:t>
            </a:r>
          </a:p>
          <a:p>
            <a:r>
              <a:rPr lang="en-GB" sz="2000" dirty="0">
                <a:solidFill>
                  <a:srgbClr val="F5F5F5"/>
                </a:solidFill>
                <a:latin typeface="Montserrat"/>
              </a:rPr>
              <a:t>Centre for Innovation in Education</a:t>
            </a:r>
          </a:p>
          <a:p>
            <a:r>
              <a:rPr lang="en-GB" sz="2000" dirty="0">
                <a:solidFill>
                  <a:srgbClr val="F5F5F5"/>
                </a:solidFill>
                <a:latin typeface="Montserrat"/>
              </a:rPr>
              <a:t>3rd floor</a:t>
            </a:r>
          </a:p>
          <a:p>
            <a:r>
              <a:rPr lang="en-GB" sz="2000" dirty="0">
                <a:solidFill>
                  <a:srgbClr val="F5F5F5"/>
                </a:solidFill>
                <a:latin typeface="Montserrat"/>
              </a:rPr>
              <a:t>126 Mount Pleasant</a:t>
            </a:r>
          </a:p>
          <a:p>
            <a:r>
              <a:rPr lang="en-GB" sz="2000" dirty="0">
                <a:solidFill>
                  <a:srgbClr val="F5F5F5"/>
                </a:solidFill>
                <a:latin typeface="Montserrat"/>
              </a:rPr>
              <a:t>Liverpool</a:t>
            </a:r>
          </a:p>
          <a:p>
            <a:r>
              <a:rPr lang="en-GB" sz="2000" dirty="0">
                <a:solidFill>
                  <a:srgbClr val="F5F5F5"/>
                </a:solidFill>
                <a:latin typeface="Montserrat"/>
              </a:rPr>
              <a:t>L69 3GR</a:t>
            </a:r>
          </a:p>
          <a:p>
            <a:endParaRPr lang="en-GB" sz="2000" dirty="0">
              <a:solidFill>
                <a:srgbClr val="F5F5F5"/>
              </a:solidFill>
              <a:latin typeface="Montserrat"/>
            </a:endParaRPr>
          </a:p>
          <a:p>
            <a:r>
              <a:rPr lang="en-GB" sz="2000" dirty="0">
                <a:solidFill>
                  <a:srgbClr val="F5F5F5"/>
                </a:solidFill>
                <a:latin typeface="Montserrat"/>
              </a:rPr>
              <a:t>cie@liverpool.ac.uk</a:t>
            </a:r>
          </a:p>
          <a:p>
            <a:r>
              <a:rPr lang="en-GB" sz="2000" dirty="0">
                <a:solidFill>
                  <a:srgbClr val="F5F5F5"/>
                </a:solidFill>
                <a:latin typeface="Montserrat"/>
              </a:rPr>
              <a:t>@</a:t>
            </a:r>
            <a:r>
              <a:rPr lang="en-GB" sz="2000" dirty="0" err="1">
                <a:solidFill>
                  <a:srgbClr val="F5F5F5"/>
                </a:solidFill>
                <a:latin typeface="Montserrat"/>
              </a:rPr>
              <a:t>LivUniCIE</a:t>
            </a:r>
            <a:endParaRPr lang="en-GB" sz="2000" dirty="0">
              <a:solidFill>
                <a:srgbClr val="F5F5F5"/>
              </a:solidFill>
              <a:latin typeface="Montserrat"/>
            </a:endParaRPr>
          </a:p>
          <a:p>
            <a:endParaRPr lang="en-GB" dirty="0">
              <a:latin typeface="Montserrat"/>
            </a:endParaRPr>
          </a:p>
          <a:p>
            <a:endParaRPr lang="en-GB" dirty="0">
              <a:latin typeface="Montserrat"/>
            </a:endParaRPr>
          </a:p>
        </p:txBody>
      </p:sp>
      <p:pic>
        <p:nvPicPr>
          <p:cNvPr id="8" name="Picture 7"/>
          <p:cNvPicPr>
            <a:picLocks noChangeAspect="1"/>
          </p:cNvPicPr>
          <p:nvPr userDrawn="1"/>
        </p:nvPicPr>
        <p:blipFill rotWithShape="1">
          <a:blip r:embed="rId4" cstate="print">
            <a:extLst>
              <a:ext uri="{28A0092B-C50C-407E-A947-70E740481C1C}">
                <a14:useLocalDpi xmlns:a14="http://schemas.microsoft.com/office/drawing/2010/main" val="0"/>
              </a:ext>
            </a:extLst>
          </a:blip>
          <a:srcRect l="9770"/>
          <a:stretch/>
        </p:blipFill>
        <p:spPr>
          <a:xfrm>
            <a:off x="0" y="1730963"/>
            <a:ext cx="7045135" cy="4393322"/>
          </a:xfrm>
          <a:prstGeom prst="rect">
            <a:avLst/>
          </a:prstGeom>
        </p:spPr>
      </p:pic>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1677151"/>
            <a:ext cx="7045135" cy="4696756"/>
          </a:xfrm>
          <a:prstGeom prst="rect">
            <a:avLst/>
          </a:prstGeom>
        </p:spPr>
      </p:pic>
    </p:spTree>
    <p:extLst>
      <p:ext uri="{BB962C8B-B14F-4D97-AF65-F5344CB8AC3E}">
        <p14:creationId xmlns:p14="http://schemas.microsoft.com/office/powerpoint/2010/main" val="473741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Title Slide">
    <p:bg>
      <p:bgPr>
        <a:solidFill>
          <a:srgbClr val="333E50"/>
        </a:solidFill>
        <a:effectLst/>
      </p:bgPr>
    </p:bg>
    <p:spTree>
      <p:nvGrpSpPr>
        <p:cNvPr id="1" name=""/>
        <p:cNvGrpSpPr/>
        <p:nvPr/>
      </p:nvGrpSpPr>
      <p:grpSpPr>
        <a:xfrm>
          <a:off x="0" y="0"/>
          <a:ext cx="0" cy="0"/>
          <a:chOff x="0" y="0"/>
          <a:chExt cx="0" cy="0"/>
        </a:xfrm>
      </p:grpSpPr>
      <p:sp>
        <p:nvSpPr>
          <p:cNvPr id="11" name="Subtitle 2"/>
          <p:cNvSpPr txBox="1">
            <a:spLocks/>
          </p:cNvSpPr>
          <p:nvPr userDrawn="1"/>
        </p:nvSpPr>
        <p:spPr>
          <a:xfrm>
            <a:off x="1524000" y="4423978"/>
            <a:ext cx="9144000" cy="129872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E4E4E4"/>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sz="2400"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1529" y="231431"/>
            <a:ext cx="3056755" cy="785715"/>
          </a:xfrm>
          <a:prstGeom prst="rect">
            <a:avLst/>
          </a:prstGeom>
        </p:spPr>
      </p:pic>
      <p:sp>
        <p:nvSpPr>
          <p:cNvPr id="9" name="Text Placeholder 10"/>
          <p:cNvSpPr>
            <a:spLocks noGrp="1"/>
          </p:cNvSpPr>
          <p:nvPr>
            <p:ph type="body" sz="quarter" idx="10"/>
          </p:nvPr>
        </p:nvSpPr>
        <p:spPr>
          <a:xfrm>
            <a:off x="845400" y="1338263"/>
            <a:ext cx="10501200" cy="1060450"/>
          </a:xfrm>
          <a:prstGeom prst="rect">
            <a:avLst/>
          </a:prstGeom>
          <a:noFill/>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4400" b="1">
                <a:solidFill>
                  <a:schemeClr val="bg1"/>
                </a:solidFill>
                <a:latin typeface="Montserrat"/>
              </a:defRPr>
            </a:lvl1pPr>
          </a:lstStyle>
          <a:p>
            <a:pPr lvl="0"/>
            <a:endParaRPr lang="en-GB" dirty="0"/>
          </a:p>
        </p:txBody>
      </p:sp>
      <p:sp>
        <p:nvSpPr>
          <p:cNvPr id="10" name="Content Placeholder 12"/>
          <p:cNvSpPr>
            <a:spLocks noGrp="1"/>
          </p:cNvSpPr>
          <p:nvPr>
            <p:ph sz="quarter" idx="11"/>
          </p:nvPr>
        </p:nvSpPr>
        <p:spPr>
          <a:xfrm>
            <a:off x="846139" y="2523178"/>
            <a:ext cx="10507663" cy="4018772"/>
          </a:xfrm>
          <a:prstGeom prst="rect">
            <a:avLst/>
          </a:prstGeom>
          <a:noFill/>
        </p:spPr>
        <p:txBody>
          <a:bodyPr/>
          <a:lstStyle>
            <a:lvl1pPr>
              <a:defRPr>
                <a:solidFill>
                  <a:schemeClr val="bg1"/>
                </a:solidFill>
                <a:latin typeface="Montserrat"/>
              </a:defRPr>
            </a:lvl1pPr>
          </a:lstStyle>
          <a:p>
            <a:pPr lvl="0"/>
            <a:r>
              <a:rPr lang="en-US" dirty="0"/>
              <a:t>Edit Master text styles</a:t>
            </a: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380" y="7578"/>
            <a:ext cx="3809621" cy="1440000"/>
          </a:xfrm>
          <a:prstGeom prst="rect">
            <a:avLst/>
          </a:prstGeom>
        </p:spPr>
      </p:pic>
    </p:spTree>
    <p:extLst>
      <p:ext uri="{BB962C8B-B14F-4D97-AF65-F5344CB8AC3E}">
        <p14:creationId xmlns:p14="http://schemas.microsoft.com/office/powerpoint/2010/main" val="3098785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00FAA9-CF6B-4D0C-84B6-19DFF1E73E83}" type="datetime1">
              <a:rPr lang="en-GB" smtClean="0"/>
              <a:t>31/10/2022</a:t>
            </a:fld>
            <a:endParaRPr lang="en-GB"/>
          </a:p>
        </p:txBody>
      </p:sp>
      <p:sp>
        <p:nvSpPr>
          <p:cNvPr id="5" name="Footer Placeholder 4"/>
          <p:cNvSpPr>
            <a:spLocks noGrp="1"/>
          </p:cNvSpPr>
          <p:nvPr>
            <p:ph type="ftr" sz="quarter" idx="11"/>
          </p:nvPr>
        </p:nvSpPr>
        <p:spPr/>
        <p:txBody>
          <a:bodyPr/>
          <a:lstStyle/>
          <a:p>
            <a:r>
              <a:rPr lang="en-GB"/>
              <a:t>Centre for Innovation in Education cie@liverpool.ac.uk</a:t>
            </a:r>
          </a:p>
        </p:txBody>
      </p:sp>
      <p:sp>
        <p:nvSpPr>
          <p:cNvPr id="6" name="Slide Number Placeholder 5"/>
          <p:cNvSpPr>
            <a:spLocks noGrp="1"/>
          </p:cNvSpPr>
          <p:nvPr>
            <p:ph type="sldNum" sz="quarter" idx="12"/>
          </p:nvPr>
        </p:nvSpPr>
        <p:spPr/>
        <p:txBody>
          <a:bodyPr/>
          <a:lstStyle/>
          <a:p>
            <a:fld id="{793A6F8C-E226-4814-9BDE-DF31D0AD7FF1}" type="slidenum">
              <a:rPr lang="en-GB" smtClean="0"/>
              <a:t>‹#›</a:t>
            </a:fld>
            <a:endParaRPr lang="en-GB"/>
          </a:p>
        </p:txBody>
      </p:sp>
    </p:spTree>
    <p:extLst>
      <p:ext uri="{BB962C8B-B14F-4D97-AF65-F5344CB8AC3E}">
        <p14:creationId xmlns:p14="http://schemas.microsoft.com/office/powerpoint/2010/main" val="3659929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4D0C85A-516C-47AB-81EE-0C3D42912FE1}" type="datetime1">
              <a:rPr lang="en-GB" smtClean="0"/>
              <a:t>31/10/2022</a:t>
            </a:fld>
            <a:endParaRPr lang="en-GB"/>
          </a:p>
        </p:txBody>
      </p:sp>
      <p:sp>
        <p:nvSpPr>
          <p:cNvPr id="6" name="Footer Placeholder 5"/>
          <p:cNvSpPr>
            <a:spLocks noGrp="1"/>
          </p:cNvSpPr>
          <p:nvPr>
            <p:ph type="ftr" sz="quarter" idx="11"/>
          </p:nvPr>
        </p:nvSpPr>
        <p:spPr/>
        <p:txBody>
          <a:bodyPr/>
          <a:lstStyle/>
          <a:p>
            <a:r>
              <a:rPr lang="en-GB"/>
              <a:t>Centre for Innovation in Education cie@liverpool.ac.uk</a:t>
            </a:r>
          </a:p>
        </p:txBody>
      </p:sp>
      <p:sp>
        <p:nvSpPr>
          <p:cNvPr id="7" name="Slide Number Placeholder 6"/>
          <p:cNvSpPr>
            <a:spLocks noGrp="1"/>
          </p:cNvSpPr>
          <p:nvPr>
            <p:ph type="sldNum" sz="quarter" idx="12"/>
          </p:nvPr>
        </p:nvSpPr>
        <p:spPr/>
        <p:txBody>
          <a:bodyPr/>
          <a:lstStyle/>
          <a:p>
            <a:fld id="{793A6F8C-E226-4814-9BDE-DF31D0AD7FF1}" type="slidenum">
              <a:rPr lang="en-GB" smtClean="0"/>
              <a:t>‹#›</a:t>
            </a:fld>
            <a:endParaRPr lang="en-GB"/>
          </a:p>
        </p:txBody>
      </p:sp>
    </p:spTree>
    <p:extLst>
      <p:ext uri="{BB962C8B-B14F-4D97-AF65-F5344CB8AC3E}">
        <p14:creationId xmlns:p14="http://schemas.microsoft.com/office/powerpoint/2010/main" val="3204738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5BE1660-1180-481F-9F27-348A936C1ECD}" type="datetime1">
              <a:rPr lang="en-GB" smtClean="0"/>
              <a:t>31/10/2022</a:t>
            </a:fld>
            <a:endParaRPr lang="en-GB"/>
          </a:p>
        </p:txBody>
      </p:sp>
      <p:sp>
        <p:nvSpPr>
          <p:cNvPr id="8" name="Footer Placeholder 7"/>
          <p:cNvSpPr>
            <a:spLocks noGrp="1"/>
          </p:cNvSpPr>
          <p:nvPr>
            <p:ph type="ftr" sz="quarter" idx="11"/>
          </p:nvPr>
        </p:nvSpPr>
        <p:spPr/>
        <p:txBody>
          <a:bodyPr/>
          <a:lstStyle/>
          <a:p>
            <a:r>
              <a:rPr lang="en-GB"/>
              <a:t>Centre for Innovation in Education cie@liverpool.ac.uk</a:t>
            </a:r>
          </a:p>
        </p:txBody>
      </p:sp>
      <p:sp>
        <p:nvSpPr>
          <p:cNvPr id="9" name="Slide Number Placeholder 8"/>
          <p:cNvSpPr>
            <a:spLocks noGrp="1"/>
          </p:cNvSpPr>
          <p:nvPr>
            <p:ph type="sldNum" sz="quarter" idx="12"/>
          </p:nvPr>
        </p:nvSpPr>
        <p:spPr/>
        <p:txBody>
          <a:bodyPr/>
          <a:lstStyle/>
          <a:p>
            <a:fld id="{793A6F8C-E226-4814-9BDE-DF31D0AD7FF1}" type="slidenum">
              <a:rPr lang="en-GB" smtClean="0"/>
              <a:t>‹#›</a:t>
            </a:fld>
            <a:endParaRPr lang="en-GB"/>
          </a:p>
        </p:txBody>
      </p:sp>
    </p:spTree>
    <p:extLst>
      <p:ext uri="{BB962C8B-B14F-4D97-AF65-F5344CB8AC3E}">
        <p14:creationId xmlns:p14="http://schemas.microsoft.com/office/powerpoint/2010/main" val="450819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D419405-7AE4-4528-B558-FFAB6B501C5C}" type="datetime1">
              <a:rPr lang="en-GB" smtClean="0"/>
              <a:t>31/10/2022</a:t>
            </a:fld>
            <a:endParaRPr lang="en-GB"/>
          </a:p>
        </p:txBody>
      </p:sp>
      <p:sp>
        <p:nvSpPr>
          <p:cNvPr id="4" name="Footer Placeholder 3"/>
          <p:cNvSpPr>
            <a:spLocks noGrp="1"/>
          </p:cNvSpPr>
          <p:nvPr>
            <p:ph type="ftr" sz="quarter" idx="11"/>
          </p:nvPr>
        </p:nvSpPr>
        <p:spPr/>
        <p:txBody>
          <a:bodyPr/>
          <a:lstStyle/>
          <a:p>
            <a:r>
              <a:rPr lang="en-GB"/>
              <a:t>Centre for Innovation in Education cie@liverpool.ac.uk</a:t>
            </a:r>
          </a:p>
        </p:txBody>
      </p:sp>
      <p:sp>
        <p:nvSpPr>
          <p:cNvPr id="5" name="Slide Number Placeholder 4"/>
          <p:cNvSpPr>
            <a:spLocks noGrp="1"/>
          </p:cNvSpPr>
          <p:nvPr>
            <p:ph type="sldNum" sz="quarter" idx="12"/>
          </p:nvPr>
        </p:nvSpPr>
        <p:spPr/>
        <p:txBody>
          <a:bodyPr/>
          <a:lstStyle/>
          <a:p>
            <a:fld id="{793A6F8C-E226-4814-9BDE-DF31D0AD7FF1}" type="slidenum">
              <a:rPr lang="en-GB" smtClean="0"/>
              <a:t>‹#›</a:t>
            </a:fld>
            <a:endParaRPr lang="en-GB"/>
          </a:p>
        </p:txBody>
      </p:sp>
    </p:spTree>
    <p:extLst>
      <p:ext uri="{BB962C8B-B14F-4D97-AF65-F5344CB8AC3E}">
        <p14:creationId xmlns:p14="http://schemas.microsoft.com/office/powerpoint/2010/main" val="1876952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609B90-FABE-404E-BAF5-B88E6102EE57}" type="datetime1">
              <a:rPr lang="en-GB" smtClean="0"/>
              <a:t>31/10/2022</a:t>
            </a:fld>
            <a:endParaRPr lang="en-GB"/>
          </a:p>
        </p:txBody>
      </p:sp>
      <p:sp>
        <p:nvSpPr>
          <p:cNvPr id="3" name="Footer Placeholder 2"/>
          <p:cNvSpPr>
            <a:spLocks noGrp="1"/>
          </p:cNvSpPr>
          <p:nvPr>
            <p:ph type="ftr" sz="quarter" idx="11"/>
          </p:nvPr>
        </p:nvSpPr>
        <p:spPr/>
        <p:txBody>
          <a:bodyPr/>
          <a:lstStyle/>
          <a:p>
            <a:r>
              <a:rPr lang="en-GB"/>
              <a:t>Centre for Innovation in Education cie@liverpool.ac.uk</a:t>
            </a:r>
          </a:p>
        </p:txBody>
      </p:sp>
      <p:sp>
        <p:nvSpPr>
          <p:cNvPr id="4" name="Slide Number Placeholder 3"/>
          <p:cNvSpPr>
            <a:spLocks noGrp="1"/>
          </p:cNvSpPr>
          <p:nvPr>
            <p:ph type="sldNum" sz="quarter" idx="12"/>
          </p:nvPr>
        </p:nvSpPr>
        <p:spPr/>
        <p:txBody>
          <a:bodyPr/>
          <a:lstStyle/>
          <a:p>
            <a:fld id="{793A6F8C-E226-4814-9BDE-DF31D0AD7FF1}" type="slidenum">
              <a:rPr lang="en-GB" smtClean="0"/>
              <a:t>‹#›</a:t>
            </a:fld>
            <a:endParaRPr lang="en-GB"/>
          </a:p>
        </p:txBody>
      </p:sp>
    </p:spTree>
    <p:extLst>
      <p:ext uri="{BB962C8B-B14F-4D97-AF65-F5344CB8AC3E}">
        <p14:creationId xmlns:p14="http://schemas.microsoft.com/office/powerpoint/2010/main" val="4195050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DA7EC1-8205-4582-8DFF-96FB37462347}" type="datetime1">
              <a:rPr lang="en-GB" smtClean="0"/>
              <a:t>31/10/2022</a:t>
            </a:fld>
            <a:endParaRPr lang="en-GB"/>
          </a:p>
        </p:txBody>
      </p:sp>
      <p:sp>
        <p:nvSpPr>
          <p:cNvPr id="6" name="Footer Placeholder 5"/>
          <p:cNvSpPr>
            <a:spLocks noGrp="1"/>
          </p:cNvSpPr>
          <p:nvPr>
            <p:ph type="ftr" sz="quarter" idx="11"/>
          </p:nvPr>
        </p:nvSpPr>
        <p:spPr/>
        <p:txBody>
          <a:bodyPr/>
          <a:lstStyle/>
          <a:p>
            <a:r>
              <a:rPr lang="en-GB"/>
              <a:t>Centre for Innovation in Education cie@liverpool.ac.uk</a:t>
            </a:r>
          </a:p>
        </p:txBody>
      </p:sp>
      <p:sp>
        <p:nvSpPr>
          <p:cNvPr id="7" name="Slide Number Placeholder 6"/>
          <p:cNvSpPr>
            <a:spLocks noGrp="1"/>
          </p:cNvSpPr>
          <p:nvPr>
            <p:ph type="sldNum" sz="quarter" idx="12"/>
          </p:nvPr>
        </p:nvSpPr>
        <p:spPr/>
        <p:txBody>
          <a:bodyPr/>
          <a:lstStyle/>
          <a:p>
            <a:fld id="{793A6F8C-E226-4814-9BDE-DF31D0AD7FF1}" type="slidenum">
              <a:rPr lang="en-GB" smtClean="0"/>
              <a:t>‹#›</a:t>
            </a:fld>
            <a:endParaRPr lang="en-GB"/>
          </a:p>
        </p:txBody>
      </p:sp>
    </p:spTree>
    <p:extLst>
      <p:ext uri="{BB962C8B-B14F-4D97-AF65-F5344CB8AC3E}">
        <p14:creationId xmlns:p14="http://schemas.microsoft.com/office/powerpoint/2010/main" val="598126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7A4462-6389-4D4C-B7DC-B29F6242C125}" type="datetime1">
              <a:rPr lang="en-GB" smtClean="0"/>
              <a:t>31/10/2022</a:t>
            </a:fld>
            <a:endParaRPr lang="en-GB"/>
          </a:p>
        </p:txBody>
      </p:sp>
      <p:sp>
        <p:nvSpPr>
          <p:cNvPr id="6" name="Footer Placeholder 5"/>
          <p:cNvSpPr>
            <a:spLocks noGrp="1"/>
          </p:cNvSpPr>
          <p:nvPr>
            <p:ph type="ftr" sz="quarter" idx="11"/>
          </p:nvPr>
        </p:nvSpPr>
        <p:spPr/>
        <p:txBody>
          <a:bodyPr/>
          <a:lstStyle/>
          <a:p>
            <a:r>
              <a:rPr lang="en-GB"/>
              <a:t>Centre for Innovation in Education cie@liverpool.ac.uk</a:t>
            </a:r>
          </a:p>
        </p:txBody>
      </p:sp>
      <p:sp>
        <p:nvSpPr>
          <p:cNvPr id="7" name="Slide Number Placeholder 6"/>
          <p:cNvSpPr>
            <a:spLocks noGrp="1"/>
          </p:cNvSpPr>
          <p:nvPr>
            <p:ph type="sldNum" sz="quarter" idx="12"/>
          </p:nvPr>
        </p:nvSpPr>
        <p:spPr/>
        <p:txBody>
          <a:bodyPr/>
          <a:lstStyle/>
          <a:p>
            <a:fld id="{793A6F8C-E226-4814-9BDE-DF31D0AD7FF1}" type="slidenum">
              <a:rPr lang="en-GB" smtClean="0"/>
              <a:t>‹#›</a:t>
            </a:fld>
            <a:endParaRPr lang="en-GB"/>
          </a:p>
        </p:txBody>
      </p:sp>
    </p:spTree>
    <p:extLst>
      <p:ext uri="{BB962C8B-B14F-4D97-AF65-F5344CB8AC3E}">
        <p14:creationId xmlns:p14="http://schemas.microsoft.com/office/powerpoint/2010/main" val="56890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08555C-1562-4627-BFDC-557BC7378CA6}" type="datetime1">
              <a:rPr lang="en-GB" smtClean="0"/>
              <a:t>31/10/2022</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Centre for Innovation in Education cie@liverpool.ac.uk</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3A6F8C-E226-4814-9BDE-DF31D0AD7FF1}" type="slidenum">
              <a:rPr lang="en-GB" smtClean="0"/>
              <a:t>‹#›</a:t>
            </a:fld>
            <a:endParaRPr lang="en-GB"/>
          </a:p>
        </p:txBody>
      </p:sp>
    </p:spTree>
    <p:extLst>
      <p:ext uri="{BB962C8B-B14F-4D97-AF65-F5344CB8AC3E}">
        <p14:creationId xmlns:p14="http://schemas.microsoft.com/office/powerpoint/2010/main" val="14193775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20" r:id="rId12"/>
    <p:sldLayoutId id="2147483721" r:id="rId13"/>
    <p:sldLayoutId id="2147483722" r:id="rId14"/>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08555C-1562-4627-BFDC-557BC7378CA6}" type="datetime1">
              <a:rPr lang="en-GB">
                <a:solidFill>
                  <a:prstClr val="black">
                    <a:tint val="75000"/>
                  </a:prstClr>
                </a:solidFill>
              </a:rPr>
              <a:pPr/>
              <a:t>31/10/2022</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solidFill>
                  <a:prstClr val="black">
                    <a:tint val="75000"/>
                  </a:prstClr>
                </a:solidFill>
              </a:rPr>
              <a:t>Centre for Innovation in Education cie@liverpool.ac.uk</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3A6F8C-E226-4814-9BDE-DF31D0AD7FF1}"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1510559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3" r:id="rId12"/>
    <p:sldLayoutId id="2147483724" r:id="rId13"/>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hyperlink" Target="https://www.liverpool.ac.uk/centre-for-innovation-in-education/curriculum-resources/digital-fluency/" TargetMode="External"/><Relationship Id="rId2" Type="http://schemas.openxmlformats.org/officeDocument/2006/relationships/notesSlide" Target="../notesSlides/notesSlide20.xml"/><Relationship Id="rId1" Type="http://schemas.openxmlformats.org/officeDocument/2006/relationships/slideLayout" Target="../slideLayouts/slideLayout16.xml"/><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liverpool.ac.uk/centre-for-innovation-in-education/workshops/" TargetMode="Externa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s://www.mentimeter.com/s/81d286a2e3832194d1465d53bb9347e3/8100cd622d58"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24000" y="2562225"/>
            <a:ext cx="9144000" cy="1733550"/>
          </a:xfrm>
        </p:spPr>
        <p:txBody>
          <a:bodyPr>
            <a:normAutofit fontScale="92500" lnSpcReduction="10000"/>
          </a:bodyPr>
          <a:lstStyle/>
          <a:p>
            <a:r>
              <a:rPr lang="en-GB" dirty="0"/>
              <a:t> a graduate attribute from </a:t>
            </a:r>
          </a:p>
          <a:p>
            <a:r>
              <a:rPr lang="en-GB" dirty="0"/>
              <a:t>our Liverpool Curriculum Framework</a:t>
            </a:r>
          </a:p>
        </p:txBody>
      </p:sp>
      <p:sp>
        <p:nvSpPr>
          <p:cNvPr id="3" name="Text Placeholder 2"/>
          <p:cNvSpPr>
            <a:spLocks noGrp="1"/>
          </p:cNvSpPr>
          <p:nvPr>
            <p:ph type="body" sz="quarter" idx="11"/>
          </p:nvPr>
        </p:nvSpPr>
        <p:spPr/>
        <p:txBody>
          <a:bodyPr>
            <a:normAutofit/>
          </a:bodyPr>
          <a:lstStyle/>
          <a:p>
            <a:r>
              <a:rPr lang="en-GB" sz="2400" dirty="0"/>
              <a:t>Dr Kate Evans</a:t>
            </a:r>
          </a:p>
          <a:p>
            <a:r>
              <a:rPr lang="en-GB" sz="2400" dirty="0" err="1"/>
              <a:t>Tünde</a:t>
            </a:r>
            <a:r>
              <a:rPr lang="en-GB" sz="2400" dirty="0"/>
              <a:t> Varga-Atkins</a:t>
            </a:r>
          </a:p>
        </p:txBody>
      </p:sp>
      <p:sp>
        <p:nvSpPr>
          <p:cNvPr id="4" name="Title 3">
            <a:extLst>
              <a:ext uri="{FF2B5EF4-FFF2-40B4-BE49-F238E27FC236}">
                <a16:creationId xmlns:a16="http://schemas.microsoft.com/office/drawing/2014/main" id="{5FC2016C-C686-4418-A3B0-630F50FCDBA4}"/>
              </a:ext>
            </a:extLst>
          </p:cNvPr>
          <p:cNvSpPr>
            <a:spLocks noGrp="1"/>
          </p:cNvSpPr>
          <p:nvPr>
            <p:ph type="title" idx="4294967295"/>
          </p:nvPr>
        </p:nvSpPr>
        <p:spPr>
          <a:xfrm>
            <a:off x="609600" y="1564958"/>
            <a:ext cx="10972800" cy="1143000"/>
          </a:xfrm>
        </p:spPr>
        <p:txBody>
          <a:bodyPr/>
          <a:lstStyle/>
          <a:p>
            <a:pPr rtl="0" eaLnBrk="1" fontAlgn="auto" latinLnBrk="0" hangingPunct="1"/>
            <a:r>
              <a:rPr lang="en-GB" sz="4500" b="1" kern="1200" baseline="0" dirty="0">
                <a:solidFill>
                  <a:srgbClr val="009292"/>
                </a:solidFill>
                <a:effectLst/>
                <a:latin typeface="Montserrat" panose="00000500000000000000" pitchFamily="50" charset="0"/>
                <a:ea typeface="+mn-ea"/>
                <a:cs typeface="+mn-cs"/>
              </a:rPr>
              <a:t>Digital fluency:</a:t>
            </a:r>
            <a:endParaRPr lang="en-GB" dirty="0"/>
          </a:p>
        </p:txBody>
      </p:sp>
    </p:spTree>
    <p:extLst>
      <p:ext uri="{BB962C8B-B14F-4D97-AF65-F5344CB8AC3E}">
        <p14:creationId xmlns:p14="http://schemas.microsoft.com/office/powerpoint/2010/main" val="2445368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82B7AD8-005F-4749-8772-218784FB1466}"/>
              </a:ext>
            </a:extLst>
          </p:cNvPr>
          <p:cNvSpPr txBox="1"/>
          <p:nvPr/>
        </p:nvSpPr>
        <p:spPr>
          <a:xfrm>
            <a:off x="5636975" y="4836648"/>
            <a:ext cx="6339978" cy="1815882"/>
          </a:xfrm>
          <a:prstGeom prst="rect">
            <a:avLst/>
          </a:prstGeom>
          <a:solidFill>
            <a:srgbClr val="6DB6FE"/>
          </a:solidFill>
        </p:spPr>
        <p:txBody>
          <a:bodyPr wrap="square" rtlCol="0">
            <a:spAutoFit/>
          </a:bodyPr>
          <a:lstStyle/>
          <a:p>
            <a:r>
              <a:rPr lang="en-GB" sz="2800" dirty="0">
                <a:solidFill>
                  <a:schemeClr val="accent1">
                    <a:lumMod val="50000"/>
                  </a:schemeClr>
                </a:solidFill>
                <a:latin typeface="Arial" panose="020B0604020202020204" pitchFamily="34" charset="0"/>
                <a:cs typeface="Arial" panose="020B0604020202020204" pitchFamily="34" charset="0"/>
              </a:rPr>
              <a:t>Consider your </a:t>
            </a:r>
            <a:br>
              <a:rPr lang="en-GB" sz="2800" dirty="0">
                <a:solidFill>
                  <a:schemeClr val="accent1">
                    <a:lumMod val="50000"/>
                  </a:schemeClr>
                </a:solidFill>
                <a:latin typeface="Arial" panose="020B0604020202020204" pitchFamily="34" charset="0"/>
                <a:cs typeface="Arial" panose="020B0604020202020204" pitchFamily="34" charset="0"/>
              </a:rPr>
            </a:br>
            <a:r>
              <a:rPr lang="en-GB" sz="2800" dirty="0">
                <a:solidFill>
                  <a:schemeClr val="accent1">
                    <a:lumMod val="50000"/>
                  </a:schemeClr>
                </a:solidFill>
                <a:latin typeface="Arial" panose="020B0604020202020204" pitchFamily="34" charset="0"/>
                <a:cs typeface="Arial" panose="020B0604020202020204" pitchFamily="34" charset="0"/>
              </a:rPr>
              <a:t>QAA subject benchmarks, </a:t>
            </a:r>
            <a:br>
              <a:rPr lang="en-GB" sz="2800" dirty="0">
                <a:solidFill>
                  <a:schemeClr val="accent1">
                    <a:lumMod val="50000"/>
                  </a:schemeClr>
                </a:solidFill>
                <a:latin typeface="Arial" panose="020B0604020202020204" pitchFamily="34" charset="0"/>
                <a:cs typeface="Arial" panose="020B0604020202020204" pitchFamily="34" charset="0"/>
              </a:rPr>
            </a:br>
            <a:r>
              <a:rPr lang="en-GB" sz="2800" dirty="0">
                <a:solidFill>
                  <a:schemeClr val="accent1">
                    <a:lumMod val="50000"/>
                  </a:schemeClr>
                </a:solidFill>
                <a:latin typeface="Arial" panose="020B0604020202020204" pitchFamily="34" charset="0"/>
                <a:cs typeface="Arial" panose="020B0604020202020204" pitchFamily="34" charset="0"/>
              </a:rPr>
              <a:t>professional body requirements, </a:t>
            </a:r>
            <a:br>
              <a:rPr lang="en-GB" sz="2800" dirty="0">
                <a:solidFill>
                  <a:schemeClr val="accent1">
                    <a:lumMod val="50000"/>
                  </a:schemeClr>
                </a:solidFill>
                <a:latin typeface="Arial" panose="020B0604020202020204" pitchFamily="34" charset="0"/>
                <a:cs typeface="Arial" panose="020B0604020202020204" pitchFamily="34" charset="0"/>
              </a:rPr>
            </a:br>
            <a:r>
              <a:rPr lang="en-GB" sz="2800" dirty="0">
                <a:solidFill>
                  <a:schemeClr val="accent1">
                    <a:lumMod val="50000"/>
                  </a:schemeClr>
                </a:solidFill>
                <a:latin typeface="Arial" panose="020B0604020202020204" pitchFamily="34" charset="0"/>
                <a:cs typeface="Arial" panose="020B0604020202020204" pitchFamily="34" charset="0"/>
              </a:rPr>
              <a:t>programme and module specifications</a:t>
            </a:r>
          </a:p>
        </p:txBody>
      </p:sp>
      <p:sp>
        <p:nvSpPr>
          <p:cNvPr id="7" name="Title 1">
            <a:extLst>
              <a:ext uri="{FF2B5EF4-FFF2-40B4-BE49-F238E27FC236}">
                <a16:creationId xmlns:a16="http://schemas.microsoft.com/office/drawing/2014/main" id="{FA76EDBD-1A9B-4EED-B42E-C6175DDFD5AA}"/>
              </a:ext>
            </a:extLst>
          </p:cNvPr>
          <p:cNvSpPr>
            <a:spLocks noGrp="1"/>
          </p:cNvSpPr>
          <p:nvPr>
            <p:ph type="title"/>
          </p:nvPr>
        </p:nvSpPr>
        <p:spPr>
          <a:xfrm>
            <a:off x="589829" y="207474"/>
            <a:ext cx="8497743" cy="5179062"/>
          </a:xfrm>
        </p:spPr>
        <p:txBody>
          <a:bodyPr>
            <a:normAutofit/>
          </a:bodyPr>
          <a:lstStyle/>
          <a:p>
            <a:pPr algn="l"/>
            <a:r>
              <a:rPr lang="en-GB" sz="3200" b="1" dirty="0">
                <a:solidFill>
                  <a:schemeClr val="accent1">
                    <a:lumMod val="50000"/>
                  </a:schemeClr>
                </a:solidFill>
                <a:latin typeface="Arial" panose="020B0604020202020204" pitchFamily="34" charset="0"/>
                <a:cs typeface="Arial" panose="020B0604020202020204" pitchFamily="34" charset="0"/>
              </a:rPr>
              <a:t>Defining a digitally fluent professional in X</a:t>
            </a:r>
            <a:br>
              <a:rPr lang="en-GB" sz="3200" dirty="0">
                <a:solidFill>
                  <a:schemeClr val="accent1">
                    <a:lumMod val="50000"/>
                  </a:schemeClr>
                </a:solidFill>
                <a:latin typeface="Arial" panose="020B0604020202020204" pitchFamily="34" charset="0"/>
                <a:cs typeface="Arial" panose="020B0604020202020204" pitchFamily="34" charset="0"/>
              </a:rPr>
            </a:br>
            <a:br>
              <a:rPr lang="en-GB" sz="3200" dirty="0">
                <a:solidFill>
                  <a:schemeClr val="accent1">
                    <a:lumMod val="50000"/>
                  </a:schemeClr>
                </a:solidFill>
                <a:latin typeface="Arial" panose="020B0604020202020204" pitchFamily="34" charset="0"/>
                <a:cs typeface="Arial" panose="020B0604020202020204" pitchFamily="34" charset="0"/>
              </a:rPr>
            </a:br>
            <a:r>
              <a:rPr lang="en-GB" sz="2900" dirty="0">
                <a:solidFill>
                  <a:schemeClr val="accent1">
                    <a:lumMod val="50000"/>
                  </a:schemeClr>
                </a:solidFill>
                <a:latin typeface="Arial" panose="020B0604020202020204" pitchFamily="34" charset="0"/>
                <a:cs typeface="Arial" panose="020B0604020202020204" pitchFamily="34" charset="0"/>
              </a:rPr>
              <a:t>To what extent is </a:t>
            </a:r>
            <a:r>
              <a:rPr lang="en-GB" sz="2900" b="1" dirty="0">
                <a:solidFill>
                  <a:srgbClr val="6DB6FE"/>
                </a:solidFill>
                <a:latin typeface="Arial" panose="020B0604020202020204" pitchFamily="34" charset="0"/>
                <a:cs typeface="Arial" panose="020B0604020202020204" pitchFamily="34" charset="0"/>
              </a:rPr>
              <a:t>digital fluency </a:t>
            </a:r>
            <a:r>
              <a:rPr lang="en-GB" sz="2900" dirty="0">
                <a:solidFill>
                  <a:schemeClr val="accent1">
                    <a:lumMod val="50000"/>
                  </a:schemeClr>
                </a:solidFill>
                <a:latin typeface="Arial" panose="020B0604020202020204" pitchFamily="34" charset="0"/>
                <a:cs typeface="Arial" panose="020B0604020202020204" pitchFamily="34" charset="0"/>
              </a:rPr>
              <a:t>currently embedded in my/ discipline teaching?</a:t>
            </a:r>
            <a:br>
              <a:rPr lang="en-GB" sz="2900" dirty="0">
                <a:solidFill>
                  <a:schemeClr val="accent1">
                    <a:lumMod val="50000"/>
                  </a:schemeClr>
                </a:solidFill>
                <a:latin typeface="Arial" panose="020B0604020202020204" pitchFamily="34" charset="0"/>
                <a:cs typeface="Arial" panose="020B0604020202020204" pitchFamily="34" charset="0"/>
              </a:rPr>
            </a:br>
            <a:br>
              <a:rPr lang="en-GB" sz="2900" dirty="0">
                <a:solidFill>
                  <a:schemeClr val="accent1">
                    <a:lumMod val="50000"/>
                  </a:schemeClr>
                </a:solidFill>
                <a:latin typeface="Arial" panose="020B0604020202020204" pitchFamily="34" charset="0"/>
                <a:cs typeface="Arial" panose="020B0604020202020204" pitchFamily="34" charset="0"/>
              </a:rPr>
            </a:br>
            <a:r>
              <a:rPr lang="en-GB" sz="2900" dirty="0">
                <a:solidFill>
                  <a:schemeClr val="accent1">
                    <a:lumMod val="50000"/>
                  </a:schemeClr>
                </a:solidFill>
                <a:latin typeface="Arial" panose="020B0604020202020204" pitchFamily="34" charset="0"/>
                <a:cs typeface="Arial" panose="020B0604020202020204" pitchFamily="34" charset="0"/>
              </a:rPr>
              <a:t>How are digital skills/capabilities designed in </a:t>
            </a:r>
            <a:br>
              <a:rPr lang="en-GB" sz="2900" dirty="0">
                <a:solidFill>
                  <a:schemeClr val="accent1">
                    <a:lumMod val="50000"/>
                  </a:schemeClr>
                </a:solidFill>
                <a:latin typeface="Arial" panose="020B0604020202020204" pitchFamily="34" charset="0"/>
                <a:cs typeface="Arial" panose="020B0604020202020204" pitchFamily="34" charset="0"/>
              </a:rPr>
            </a:br>
            <a:r>
              <a:rPr lang="en-GB" sz="2900" dirty="0">
                <a:solidFill>
                  <a:srgbClr val="6DB6FE"/>
                </a:solidFill>
                <a:latin typeface="Arial" panose="020B0604020202020204" pitchFamily="34" charset="0"/>
                <a:cs typeface="Arial" panose="020B0604020202020204" pitchFamily="34" charset="0"/>
              </a:rPr>
              <a:t>learning (&amp; skill) outcomes</a:t>
            </a:r>
            <a:r>
              <a:rPr lang="en-GB" sz="2900" dirty="0">
                <a:solidFill>
                  <a:schemeClr val="accent1">
                    <a:lumMod val="50000"/>
                  </a:schemeClr>
                </a:solidFill>
                <a:latin typeface="Arial" panose="020B0604020202020204" pitchFamily="34" charset="0"/>
                <a:cs typeface="Arial" panose="020B0604020202020204" pitchFamily="34" charset="0"/>
              </a:rPr>
              <a:t>, via </a:t>
            </a:r>
            <a:r>
              <a:rPr lang="en-GB" sz="2900" dirty="0">
                <a:solidFill>
                  <a:srgbClr val="6DB6FE"/>
                </a:solidFill>
                <a:latin typeface="Arial" panose="020B0604020202020204" pitchFamily="34" charset="0"/>
                <a:cs typeface="Arial" panose="020B0604020202020204" pitchFamily="34" charset="0"/>
              </a:rPr>
              <a:t>learning &amp; teaching </a:t>
            </a:r>
            <a:br>
              <a:rPr lang="en-GB" sz="2900" dirty="0">
                <a:solidFill>
                  <a:srgbClr val="6DB6FE"/>
                </a:solidFill>
                <a:latin typeface="Arial" panose="020B0604020202020204" pitchFamily="34" charset="0"/>
                <a:cs typeface="Arial" panose="020B0604020202020204" pitchFamily="34" charset="0"/>
              </a:rPr>
            </a:br>
            <a:r>
              <a:rPr lang="en-GB" sz="2900" dirty="0">
                <a:solidFill>
                  <a:srgbClr val="6DB6FE"/>
                </a:solidFill>
                <a:latin typeface="Arial" panose="020B0604020202020204" pitchFamily="34" charset="0"/>
                <a:cs typeface="Arial" panose="020B0604020202020204" pitchFamily="34" charset="0"/>
              </a:rPr>
              <a:t>                              </a:t>
            </a:r>
            <a:r>
              <a:rPr lang="en-GB" sz="2900" dirty="0">
                <a:solidFill>
                  <a:schemeClr val="accent1">
                    <a:lumMod val="50000"/>
                  </a:schemeClr>
                </a:solidFill>
                <a:latin typeface="Arial" panose="020B0604020202020204" pitchFamily="34" charset="0"/>
                <a:cs typeface="Arial" panose="020B0604020202020204" pitchFamily="34" charset="0"/>
              </a:rPr>
              <a:t>and </a:t>
            </a:r>
            <a:r>
              <a:rPr lang="en-GB" sz="2900" dirty="0">
                <a:solidFill>
                  <a:srgbClr val="6DB6FE"/>
                </a:solidFill>
                <a:latin typeface="Arial" panose="020B0604020202020204" pitchFamily="34" charset="0"/>
                <a:cs typeface="Arial" panose="020B0604020202020204" pitchFamily="34" charset="0"/>
              </a:rPr>
              <a:t>assessment</a:t>
            </a:r>
            <a:r>
              <a:rPr lang="en-GB" sz="2900" dirty="0">
                <a:solidFill>
                  <a:schemeClr val="accent1">
                    <a:lumMod val="50000"/>
                  </a:schemeClr>
                </a:solidFill>
                <a:latin typeface="Arial" panose="020B0604020202020204" pitchFamily="34" charset="0"/>
                <a:cs typeface="Arial" panose="020B0604020202020204" pitchFamily="34" charset="0"/>
              </a:rPr>
              <a:t> methods?</a:t>
            </a:r>
            <a:br>
              <a:rPr lang="en-GB" sz="2900" dirty="0">
                <a:solidFill>
                  <a:schemeClr val="accent1">
                    <a:lumMod val="50000"/>
                  </a:schemeClr>
                </a:solidFill>
                <a:latin typeface="Arial" panose="020B0604020202020204" pitchFamily="34" charset="0"/>
                <a:cs typeface="Arial" panose="020B0604020202020204" pitchFamily="34" charset="0"/>
              </a:rPr>
            </a:br>
            <a:endParaRPr lang="en-GB" sz="2900"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4081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a:t>Centre for Innovation in Education CIE@liverpool.ac.uk</a:t>
            </a:r>
          </a:p>
        </p:txBody>
      </p:sp>
      <p:pic>
        <p:nvPicPr>
          <p:cNvPr id="13" name="Object 4" descr="Creative Commons logo">
            <a:extLst>
              <a:ext uri="{FF2B5EF4-FFF2-40B4-BE49-F238E27FC236}">
                <a16:creationId xmlns:a16="http://schemas.microsoft.com/office/drawing/2014/main" id="{FE44B673-F205-4404-901E-108649A218C7}"/>
              </a:ext>
            </a:extLst>
          </p:cNvPr>
          <p:cNvPicPr>
            <a:picLocks noChangeAspect="1"/>
          </p:cNvPicPr>
          <p:nvPr/>
        </p:nvPicPr>
        <p:blipFill>
          <a:blip r:embed="rId3" cstate="print"/>
          <a:stretch>
            <a:fillRect/>
          </a:stretch>
        </p:blipFill>
        <p:spPr>
          <a:xfrm>
            <a:off x="4217808" y="5312966"/>
            <a:ext cx="150000" cy="150000"/>
          </a:xfrm>
          <a:prstGeom prst="rect">
            <a:avLst/>
          </a:prstGeom>
        </p:spPr>
      </p:pic>
      <p:sp>
        <p:nvSpPr>
          <p:cNvPr id="11" name="Object 2">
            <a:extLst>
              <a:ext uri="{FF2B5EF4-FFF2-40B4-BE49-F238E27FC236}">
                <a16:creationId xmlns:a16="http://schemas.microsoft.com/office/drawing/2014/main" id="{2049C64F-FB6C-4626-8995-AE8D6545A638}"/>
              </a:ext>
            </a:extLst>
          </p:cNvPr>
          <p:cNvSpPr txBox="1"/>
          <p:nvPr/>
        </p:nvSpPr>
        <p:spPr>
          <a:xfrm>
            <a:off x="4165600" y="5310578"/>
            <a:ext cx="4679404" cy="282620"/>
          </a:xfrm>
          <a:prstGeom prst="rect">
            <a:avLst/>
          </a:prstGeom>
          <a:noFill/>
        </p:spPr>
        <p:txBody>
          <a:bodyPr wrap="square" rtlCol="0"/>
          <a:lstStyle/>
          <a:p>
            <a:pPr algn="r"/>
            <a:r>
              <a:rPr lang="en-US" sz="600" dirty="0">
                <a:solidFill>
                  <a:schemeClr val="accent3">
                    <a:lumMod val="50000"/>
                  </a:schemeClr>
                </a:solidFill>
                <a:latin typeface="Arial" pitchFamily="34" charset="0"/>
                <a:cs typeface="Arial" pitchFamily="34" charset="0"/>
              </a:rPr>
              <a:t>Photo by Marc Wathieu - Creative Commons Attribution-NonCommercial License  https://www.flickr.com/photos/88133570@N00</a:t>
            </a:r>
            <a:endParaRPr lang="en-US" sz="600" dirty="0">
              <a:solidFill>
                <a:schemeClr val="accent3">
                  <a:lumMod val="50000"/>
                </a:schemeClr>
              </a:solidFill>
            </a:endParaRPr>
          </a:p>
        </p:txBody>
      </p:sp>
      <p:pic>
        <p:nvPicPr>
          <p:cNvPr id="10" name="Object 1">
            <a:extLst>
              <a:ext uri="{FF2B5EF4-FFF2-40B4-BE49-F238E27FC236}">
                <a16:creationId xmlns:a16="http://schemas.microsoft.com/office/drawing/2014/main" id="{58973560-D4E8-493E-80EB-9FBB2735B029}"/>
              </a:ext>
              <a:ext uri="{C183D7F6-B498-43B3-948B-1728B52AA6E4}">
                <adec:decorative xmlns:adec="http://schemas.microsoft.com/office/drawing/2017/decorative" val="1"/>
              </a:ext>
            </a:extLst>
          </p:cNvPr>
          <p:cNvPicPr>
            <a:picLocks noChangeAspect="1"/>
          </p:cNvPicPr>
          <p:nvPr/>
        </p:nvPicPr>
        <p:blipFill rotWithShape="1">
          <a:blip r:embed="rId4" cstate="print">
            <a:clrChange>
              <a:clrFrom>
                <a:srgbClr val="FFFFFF"/>
              </a:clrFrom>
              <a:clrTo>
                <a:srgbClr val="FFFFFF">
                  <a:alpha val="0"/>
                </a:srgbClr>
              </a:clrTo>
            </a:clrChange>
          </a:blip>
          <a:srcRect t="9061" b="8719"/>
          <a:stretch/>
        </p:blipFill>
        <p:spPr>
          <a:xfrm>
            <a:off x="3503712" y="2245649"/>
            <a:ext cx="5328592" cy="3064929"/>
          </a:xfrm>
          <a:prstGeom prst="rect">
            <a:avLst/>
          </a:prstGeom>
          <a:solidFill>
            <a:srgbClr val="EFEFEF"/>
          </a:solidFill>
        </p:spPr>
      </p:pic>
      <p:sp>
        <p:nvSpPr>
          <p:cNvPr id="14" name="TextBox 13">
            <a:extLst>
              <a:ext uri="{FF2B5EF4-FFF2-40B4-BE49-F238E27FC236}">
                <a16:creationId xmlns:a16="http://schemas.microsoft.com/office/drawing/2014/main" id="{F5A67AAC-C804-4B72-B140-ABE70585BBE7}"/>
              </a:ext>
            </a:extLst>
          </p:cNvPr>
          <p:cNvSpPr txBox="1"/>
          <p:nvPr/>
        </p:nvSpPr>
        <p:spPr>
          <a:xfrm>
            <a:off x="4367808" y="2586130"/>
            <a:ext cx="3770056" cy="1785104"/>
          </a:xfrm>
          <a:prstGeom prst="rect">
            <a:avLst/>
          </a:prstGeom>
          <a:solidFill>
            <a:schemeClr val="bg1">
              <a:alpha val="44000"/>
            </a:schemeClr>
          </a:solidFill>
        </p:spPr>
        <p:txBody>
          <a:bodyPr wrap="square" rtlCol="0">
            <a:spAutoFit/>
          </a:bodyPr>
          <a:lstStyle/>
          <a:p>
            <a:r>
              <a:rPr lang="en-GB" sz="2200" dirty="0">
                <a:solidFill>
                  <a:schemeClr val="accent1">
                    <a:lumMod val="50000"/>
                  </a:schemeClr>
                </a:solidFill>
                <a:latin typeface="Arial" panose="020B0604020202020204" pitchFamily="34" charset="0"/>
                <a:cs typeface="Arial" panose="020B0604020202020204" pitchFamily="34" charset="0"/>
              </a:rPr>
              <a:t>Consider your programme/module – where are the digital capabilities currently taught, practised or assessed?</a:t>
            </a:r>
          </a:p>
        </p:txBody>
      </p:sp>
      <p:sp>
        <p:nvSpPr>
          <p:cNvPr id="9" name="Rectangle 8">
            <a:extLst>
              <a:ext uri="{FF2B5EF4-FFF2-40B4-BE49-F238E27FC236}">
                <a16:creationId xmlns:a16="http://schemas.microsoft.com/office/drawing/2014/main" id="{01345BDE-9858-4FD0-8326-8581834CC44D}"/>
              </a:ext>
            </a:extLst>
          </p:cNvPr>
          <p:cNvSpPr/>
          <p:nvPr/>
        </p:nvSpPr>
        <p:spPr>
          <a:xfrm>
            <a:off x="2235200" y="1151977"/>
            <a:ext cx="7721600" cy="769441"/>
          </a:xfrm>
          <a:prstGeom prst="rect">
            <a:avLst/>
          </a:prstGeom>
        </p:spPr>
        <p:txBody>
          <a:bodyPr wrap="square">
            <a:spAutoFit/>
          </a:bodyPr>
          <a:lstStyle/>
          <a:p>
            <a:pPr algn="ctr"/>
            <a:r>
              <a:rPr lang="en-GB" sz="2000" dirty="0">
                <a:solidFill>
                  <a:srgbClr val="6DB6FE"/>
                </a:solidFill>
                <a:latin typeface="Arial" panose="020B0604020202020204" pitchFamily="34" charset="0"/>
                <a:cs typeface="Arial" panose="020B0604020202020204" pitchFamily="34" charset="0"/>
              </a:rPr>
              <a:t>Using the radar diagram, </a:t>
            </a:r>
            <a:br>
              <a:rPr lang="en-GB" sz="2000" dirty="0">
                <a:solidFill>
                  <a:srgbClr val="6DB6FE"/>
                </a:solidFill>
                <a:latin typeface="Arial" panose="020B0604020202020204" pitchFamily="34" charset="0"/>
                <a:cs typeface="Arial" panose="020B0604020202020204" pitchFamily="34" charset="0"/>
              </a:rPr>
            </a:br>
            <a:r>
              <a:rPr lang="en-GB" sz="2400" b="1" dirty="0">
                <a:solidFill>
                  <a:srgbClr val="6DB6FE"/>
                </a:solidFill>
                <a:latin typeface="Arial" panose="020B0604020202020204" pitchFamily="34" charset="0"/>
                <a:cs typeface="Arial" panose="020B0604020202020204" pitchFamily="34" charset="0"/>
              </a:rPr>
              <a:t>think-pair-share</a:t>
            </a:r>
            <a:endParaRPr lang="en-GB" sz="1400" dirty="0">
              <a:solidFill>
                <a:srgbClr val="6DB6FE"/>
              </a:solidFill>
            </a:endParaRPr>
          </a:p>
        </p:txBody>
      </p:sp>
      <p:sp>
        <p:nvSpPr>
          <p:cNvPr id="2" name="Title 1">
            <a:extLst>
              <a:ext uri="{FF2B5EF4-FFF2-40B4-BE49-F238E27FC236}">
                <a16:creationId xmlns:a16="http://schemas.microsoft.com/office/drawing/2014/main" id="{B06DDAD7-F63D-4C1C-AF0E-8987E2058386}"/>
              </a:ext>
            </a:extLst>
          </p:cNvPr>
          <p:cNvSpPr>
            <a:spLocks noGrp="1"/>
          </p:cNvSpPr>
          <p:nvPr>
            <p:ph type="ctrTitle"/>
          </p:nvPr>
        </p:nvSpPr>
        <p:spPr>
          <a:xfrm>
            <a:off x="1071236" y="388824"/>
            <a:ext cx="10363200" cy="1470025"/>
          </a:xfrm>
        </p:spPr>
        <p:txBody>
          <a:bodyPr/>
          <a:lstStyle/>
          <a:p>
            <a:pPr rtl="0" eaLnBrk="1" latinLnBrk="0" hangingPunct="1"/>
            <a:r>
              <a:rPr lang="en-GB" sz="3100" b="1" kern="1200" dirty="0">
                <a:solidFill>
                  <a:srgbClr val="254061"/>
                </a:solidFill>
                <a:effectLst/>
                <a:latin typeface="Montserrat" panose="00000500000000000000" pitchFamily="50" charset="0"/>
                <a:ea typeface="+mn-ea"/>
                <a:cs typeface="Arial" panose="020B0604020202020204" pitchFamily="34" charset="0"/>
              </a:rPr>
              <a:t>Activity: Digital fluency: 6 capabilities</a:t>
            </a:r>
            <a:endParaRPr lang="en-GB" sz="3100" b="1" dirty="0">
              <a:effectLst/>
              <a:latin typeface="Montserrat" panose="00000500000000000000" pitchFamily="50" charset="0"/>
            </a:endParaRPr>
          </a:p>
          <a:p>
            <a:endParaRPr lang="en-GB" dirty="0"/>
          </a:p>
        </p:txBody>
      </p:sp>
    </p:spTree>
    <p:extLst>
      <p:ext uri="{BB962C8B-B14F-4D97-AF65-F5344CB8AC3E}">
        <p14:creationId xmlns:p14="http://schemas.microsoft.com/office/powerpoint/2010/main" val="3675788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4648022" y="6434969"/>
            <a:ext cx="2895600" cy="365125"/>
          </a:xfrm>
        </p:spPr>
        <p:txBody>
          <a:bodyPr/>
          <a:lstStyle/>
          <a:p>
            <a:r>
              <a:rPr lang="en-GB" dirty="0">
                <a:solidFill>
                  <a:prstClr val="black">
                    <a:tint val="75000"/>
                  </a:prstClr>
                </a:solidFill>
              </a:rPr>
              <a:t>Centre for Innovation in Education cie@liverpool.ac.uk</a:t>
            </a:r>
          </a:p>
        </p:txBody>
      </p:sp>
      <p:pic>
        <p:nvPicPr>
          <p:cNvPr id="2" name="Picture 1">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36492" y="1077218"/>
            <a:ext cx="5224908" cy="5326495"/>
          </a:xfrm>
          <a:prstGeom prst="rect">
            <a:avLst/>
          </a:prstGeom>
        </p:spPr>
      </p:pic>
      <p:sp>
        <p:nvSpPr>
          <p:cNvPr id="5" name="Title 4">
            <a:extLst>
              <a:ext uri="{FF2B5EF4-FFF2-40B4-BE49-F238E27FC236}">
                <a16:creationId xmlns:a16="http://schemas.microsoft.com/office/drawing/2014/main" id="{FE9C84AF-E96A-47B7-B335-7E87696050DC}"/>
              </a:ext>
            </a:extLst>
          </p:cNvPr>
          <p:cNvSpPr>
            <a:spLocks noGrp="1"/>
          </p:cNvSpPr>
          <p:nvPr>
            <p:ph type="title"/>
          </p:nvPr>
        </p:nvSpPr>
        <p:spPr>
          <a:xfrm>
            <a:off x="609422" y="305058"/>
            <a:ext cx="10972800" cy="1143000"/>
          </a:xfrm>
        </p:spPr>
        <p:txBody>
          <a:bodyPr>
            <a:normAutofit fontScale="90000"/>
          </a:bodyPr>
          <a:lstStyle/>
          <a:p>
            <a:r>
              <a:rPr lang="en-GB" sz="3400" b="1" kern="1200" dirty="0">
                <a:solidFill>
                  <a:srgbClr val="6DB6FE"/>
                </a:solidFill>
                <a:effectLst/>
                <a:latin typeface="Montserrat" panose="00000500000000000000" pitchFamily="50" charset="0"/>
              </a:rPr>
              <a:t>Digital Capability Framework</a:t>
            </a:r>
            <a:br>
              <a:rPr lang="en-GB" sz="3400" b="1" kern="1200" dirty="0">
                <a:solidFill>
                  <a:srgbClr val="6DB6FE"/>
                </a:solidFill>
                <a:effectLst/>
                <a:latin typeface="Montserrat" panose="00000500000000000000" pitchFamily="50" charset="0"/>
              </a:rPr>
            </a:br>
            <a:r>
              <a:rPr lang="en-GB" sz="3400" dirty="0">
                <a:solidFill>
                  <a:srgbClr val="6DB6FE"/>
                </a:solidFill>
                <a:latin typeface="Montserrat" panose="00000500000000000000" pitchFamily="50" charset="0"/>
                <a:cs typeface="Arial" panose="020B0604020202020204" pitchFamily="34" charset="0"/>
              </a:rPr>
              <a:t>(JISC 2017)</a:t>
            </a:r>
            <a:br>
              <a:rPr lang="en-GB" sz="3000" kern="1200" dirty="0">
                <a:solidFill>
                  <a:srgbClr val="6DB6FE"/>
                </a:solidFill>
                <a:effectLst/>
                <a:latin typeface="Arial" panose="020B0604020202020204" pitchFamily="34" charset="0"/>
                <a:ea typeface="+mn-ea"/>
                <a:cs typeface="Arial" panose="020B0604020202020204" pitchFamily="34" charset="0"/>
              </a:rPr>
            </a:br>
            <a:endParaRPr lang="en-GB" dirty="0"/>
          </a:p>
        </p:txBody>
      </p:sp>
    </p:spTree>
    <p:extLst>
      <p:ext uri="{BB962C8B-B14F-4D97-AF65-F5344CB8AC3E}">
        <p14:creationId xmlns:p14="http://schemas.microsoft.com/office/powerpoint/2010/main" val="1012427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730793" y="6674321"/>
            <a:ext cx="3923928" cy="230832"/>
          </a:xfrm>
          <a:prstGeom prst="rect">
            <a:avLst/>
          </a:prstGeom>
          <a:noFill/>
        </p:spPr>
        <p:txBody>
          <a:bodyPr wrap="square" rtlCol="0">
            <a:spAutoFit/>
          </a:bodyPr>
          <a:lstStyle/>
          <a:p>
            <a:pPr algn="r"/>
            <a:r>
              <a:rPr lang="en-GB" sz="900" dirty="0">
                <a:solidFill>
                  <a:schemeClr val="accent1">
                    <a:lumMod val="50000"/>
                  </a:schemeClr>
                </a:solidFill>
                <a:latin typeface="Arial" panose="020B0604020202020204" pitchFamily="34" charset="0"/>
                <a:cs typeface="Arial" panose="020B0604020202020204" pitchFamily="34" charset="0"/>
              </a:rPr>
              <a:t>Adapted from JISC &amp; ABC Learning Design</a:t>
            </a:r>
          </a:p>
        </p:txBody>
      </p:sp>
      <p:graphicFrame>
        <p:nvGraphicFramePr>
          <p:cNvPr id="7" name="Chart 6">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62352087"/>
              </p:ext>
            </p:extLst>
          </p:nvPr>
        </p:nvGraphicFramePr>
        <p:xfrm>
          <a:off x="3750543" y="0"/>
          <a:ext cx="8239596" cy="7199726"/>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1225734D-1D68-4263-B340-0D16F361E992}"/>
              </a:ext>
            </a:extLst>
          </p:cNvPr>
          <p:cNvSpPr txBox="1"/>
          <p:nvPr/>
        </p:nvSpPr>
        <p:spPr>
          <a:xfrm>
            <a:off x="533400" y="2238859"/>
            <a:ext cx="3217143" cy="3908762"/>
          </a:xfrm>
          <a:prstGeom prst="rect">
            <a:avLst/>
          </a:prstGeom>
          <a:noFill/>
          <a:ln>
            <a:solidFill>
              <a:schemeClr val="accent1">
                <a:lumMod val="50000"/>
              </a:schemeClr>
            </a:solidFill>
          </a:ln>
        </p:spPr>
        <p:txBody>
          <a:bodyPr wrap="square" rtlCol="0">
            <a:spAutoFit/>
          </a:bodyPr>
          <a:lstStyle/>
          <a:p>
            <a:r>
              <a:rPr lang="en-GB" sz="1400" dirty="0">
                <a:solidFill>
                  <a:schemeClr val="accent1">
                    <a:lumMod val="50000"/>
                  </a:schemeClr>
                </a:solidFill>
                <a:latin typeface="Arial" panose="020B0604020202020204" pitchFamily="34" charset="0"/>
                <a:cs typeface="Arial" panose="020B0604020202020204" pitchFamily="34" charset="0"/>
              </a:rPr>
              <a:t>My field of expertise in a tweet</a:t>
            </a:r>
            <a:endParaRPr lang="en-GB" sz="1400" dirty="0">
              <a:solidFill>
                <a:schemeClr val="accent1">
                  <a:lumMod val="50000"/>
                </a:schemeClr>
              </a:solidFill>
            </a:endParaRPr>
          </a:p>
          <a:p>
            <a:endParaRPr lang="en-GB" sz="1400" dirty="0">
              <a:solidFill>
                <a:schemeClr val="accent1">
                  <a:lumMod val="50000"/>
                </a:schemeClr>
              </a:solidFill>
            </a:endParaRPr>
          </a:p>
          <a:p>
            <a:endParaRPr lang="en-GB" sz="1400" dirty="0">
              <a:solidFill>
                <a:schemeClr val="accent1">
                  <a:lumMod val="50000"/>
                </a:schemeClr>
              </a:solidFill>
            </a:endParaRPr>
          </a:p>
          <a:p>
            <a:endParaRPr lang="en-GB" sz="1400" dirty="0">
              <a:solidFill>
                <a:schemeClr val="accent1">
                  <a:lumMod val="50000"/>
                </a:schemeClr>
              </a:solidFill>
            </a:endParaRPr>
          </a:p>
          <a:p>
            <a:endParaRPr lang="en-GB" sz="1400" dirty="0">
              <a:solidFill>
                <a:schemeClr val="accent1">
                  <a:lumMod val="50000"/>
                </a:schemeClr>
              </a:solidFill>
            </a:endParaRPr>
          </a:p>
          <a:p>
            <a:r>
              <a:rPr lang="en-GB" sz="1400" dirty="0">
                <a:solidFill>
                  <a:schemeClr val="accent1">
                    <a:lumMod val="50000"/>
                  </a:schemeClr>
                </a:solidFill>
                <a:latin typeface="Arial" panose="020B0604020202020204" pitchFamily="34" charset="0"/>
                <a:cs typeface="Arial" panose="020B0604020202020204" pitchFamily="34" charset="0"/>
              </a:rPr>
              <a:t>A successful X in my area is: </a:t>
            </a:r>
          </a:p>
          <a:p>
            <a:endParaRPr lang="en-GB" dirty="0"/>
          </a:p>
          <a:p>
            <a:endParaRPr lang="en-GB" dirty="0"/>
          </a:p>
          <a:p>
            <a:endParaRPr lang="en-GB" dirty="0"/>
          </a:p>
          <a:p>
            <a:endParaRPr lang="en-GB" dirty="0"/>
          </a:p>
          <a:p>
            <a:r>
              <a:rPr lang="en-GB" sz="1400" dirty="0">
                <a:solidFill>
                  <a:schemeClr val="accent1">
                    <a:lumMod val="50000"/>
                  </a:schemeClr>
                </a:solidFill>
                <a:latin typeface="Arial" panose="020B0604020202020204" pitchFamily="34" charset="0"/>
                <a:cs typeface="Arial" panose="020B0604020202020204" pitchFamily="34" charset="0"/>
              </a:rPr>
              <a:t>A digitally fluent X is: </a:t>
            </a:r>
          </a:p>
          <a:p>
            <a:endParaRPr lang="en-GB" sz="1400" dirty="0">
              <a:solidFill>
                <a:schemeClr val="accent1">
                  <a:lumMod val="50000"/>
                </a:schemeClr>
              </a:solidFill>
              <a:latin typeface="Arial" panose="020B0604020202020204" pitchFamily="34" charset="0"/>
              <a:cs typeface="Arial" panose="020B0604020202020204" pitchFamily="34" charset="0"/>
            </a:endParaRPr>
          </a:p>
          <a:p>
            <a:endParaRPr lang="en-GB" sz="1400" dirty="0">
              <a:solidFill>
                <a:schemeClr val="accent1">
                  <a:lumMod val="50000"/>
                </a:schemeClr>
              </a:solidFill>
              <a:latin typeface="Arial" panose="020B0604020202020204" pitchFamily="34" charset="0"/>
              <a:cs typeface="Arial" panose="020B0604020202020204" pitchFamily="34" charset="0"/>
            </a:endParaRPr>
          </a:p>
          <a:p>
            <a:endParaRPr lang="en-GB" sz="1400" dirty="0">
              <a:solidFill>
                <a:schemeClr val="accent1">
                  <a:lumMod val="50000"/>
                </a:schemeClr>
              </a:solidFill>
              <a:latin typeface="Arial" panose="020B0604020202020204" pitchFamily="34" charset="0"/>
              <a:cs typeface="Arial" panose="020B0604020202020204" pitchFamily="34" charset="0"/>
            </a:endParaRPr>
          </a:p>
          <a:p>
            <a:endParaRPr lang="en-GB" dirty="0"/>
          </a:p>
          <a:p>
            <a:endParaRPr lang="en-GB" dirty="0"/>
          </a:p>
        </p:txBody>
      </p:sp>
      <p:sp>
        <p:nvSpPr>
          <p:cNvPr id="8" name="TextBox 7"/>
          <p:cNvSpPr txBox="1"/>
          <p:nvPr/>
        </p:nvSpPr>
        <p:spPr>
          <a:xfrm>
            <a:off x="497933" y="1317141"/>
            <a:ext cx="2933771" cy="369332"/>
          </a:xfrm>
          <a:prstGeom prst="rect">
            <a:avLst/>
          </a:prstGeom>
          <a:noFill/>
        </p:spPr>
        <p:txBody>
          <a:bodyPr wrap="square" rtlCol="0">
            <a:spAutoFit/>
          </a:bodyPr>
          <a:lstStyle/>
          <a:p>
            <a:r>
              <a:rPr lang="en-GB" dirty="0">
                <a:solidFill>
                  <a:schemeClr val="accent1">
                    <a:lumMod val="50000"/>
                  </a:schemeClr>
                </a:solidFill>
                <a:latin typeface="Arial" panose="020B0604020202020204" pitchFamily="34" charset="0"/>
                <a:cs typeface="Arial" panose="020B0604020202020204" pitchFamily="34" charset="0"/>
              </a:rPr>
              <a:t>Programme / module title: </a:t>
            </a:r>
            <a:endParaRPr lang="en-GB" dirty="0">
              <a:solidFill>
                <a:schemeClr val="accent1">
                  <a:lumMod val="50000"/>
                </a:schemeClr>
              </a:solidFill>
            </a:endParaRPr>
          </a:p>
        </p:txBody>
      </p:sp>
      <p:sp>
        <p:nvSpPr>
          <p:cNvPr id="2" name="Title 1">
            <a:extLst>
              <a:ext uri="{FF2B5EF4-FFF2-40B4-BE49-F238E27FC236}">
                <a16:creationId xmlns:a16="http://schemas.microsoft.com/office/drawing/2014/main" id="{A7BA2179-B830-43B5-A5FE-3D3CD7E20DF0}"/>
              </a:ext>
            </a:extLst>
          </p:cNvPr>
          <p:cNvSpPr>
            <a:spLocks noGrp="1"/>
          </p:cNvSpPr>
          <p:nvPr>
            <p:ph type="title"/>
          </p:nvPr>
        </p:nvSpPr>
        <p:spPr>
          <a:xfrm>
            <a:off x="477084" y="469448"/>
            <a:ext cx="6228080" cy="1143000"/>
          </a:xfrm>
        </p:spPr>
        <p:txBody>
          <a:bodyPr/>
          <a:lstStyle/>
          <a:p>
            <a:pPr algn="l" rtl="0" eaLnBrk="1" latinLnBrk="0" hangingPunct="1"/>
            <a:r>
              <a:rPr lang="en-GB" sz="2800" b="1" kern="1200" dirty="0">
                <a:solidFill>
                  <a:srgbClr val="6DB6FE"/>
                </a:solidFill>
                <a:effectLst/>
                <a:latin typeface="Montserrat" panose="00000500000000000000" pitchFamily="50" charset="0"/>
                <a:ea typeface="+mn-ea"/>
                <a:cs typeface="Arial" panose="020B0604020202020204" pitchFamily="34" charset="0"/>
              </a:rPr>
              <a:t>Digital Fluency</a:t>
            </a:r>
            <a:br>
              <a:rPr lang="en-GB" sz="2800" b="1" kern="1200" dirty="0">
                <a:solidFill>
                  <a:srgbClr val="6DB6FE"/>
                </a:solidFill>
                <a:effectLst/>
                <a:latin typeface="Montserrat" panose="00000500000000000000" pitchFamily="50" charset="0"/>
                <a:ea typeface="+mn-ea"/>
                <a:cs typeface="Arial" panose="020B0604020202020204" pitchFamily="34" charset="0"/>
              </a:rPr>
            </a:br>
            <a:r>
              <a:rPr lang="en-GB" sz="2800" b="1" kern="1200" dirty="0">
                <a:solidFill>
                  <a:srgbClr val="6DB6FE"/>
                </a:solidFill>
                <a:effectLst/>
                <a:latin typeface="Montserrat" panose="00000500000000000000" pitchFamily="50" charset="0"/>
                <a:ea typeface="+mn-ea"/>
                <a:cs typeface="Arial" panose="020B0604020202020204" pitchFamily="34" charset="0"/>
              </a:rPr>
              <a:t>in programme / module</a:t>
            </a:r>
            <a:endParaRPr lang="en-GB" sz="2800" b="1" dirty="0">
              <a:effectLst/>
              <a:latin typeface="Montserrat" panose="00000500000000000000" pitchFamily="50" charset="0"/>
            </a:endParaRPr>
          </a:p>
          <a:p>
            <a:endParaRPr lang="en-GB" dirty="0"/>
          </a:p>
        </p:txBody>
      </p:sp>
    </p:spTree>
    <p:extLst>
      <p:ext uri="{BB962C8B-B14F-4D97-AF65-F5344CB8AC3E}">
        <p14:creationId xmlns:p14="http://schemas.microsoft.com/office/powerpoint/2010/main" val="1631869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4648022" y="6436669"/>
            <a:ext cx="2895600" cy="365125"/>
          </a:xfrm>
        </p:spPr>
        <p:txBody>
          <a:bodyPr/>
          <a:lstStyle/>
          <a:p>
            <a:r>
              <a:rPr lang="en-GB" dirty="0"/>
              <a:t>Centre for Innovation in Education CIE@liverpool.ac.uk</a:t>
            </a:r>
          </a:p>
        </p:txBody>
      </p:sp>
      <p:sp>
        <p:nvSpPr>
          <p:cNvPr id="23" name="Rectangle 22">
            <a:extLst>
              <a:ext uri="{FF2B5EF4-FFF2-40B4-BE49-F238E27FC236}">
                <a16:creationId xmlns:a16="http://schemas.microsoft.com/office/drawing/2014/main" id="{CCE95F2B-8D54-47F1-9633-5A8B13DC4AED}"/>
              </a:ext>
            </a:extLst>
          </p:cNvPr>
          <p:cNvSpPr/>
          <p:nvPr/>
        </p:nvSpPr>
        <p:spPr>
          <a:xfrm>
            <a:off x="6650888" y="5435644"/>
            <a:ext cx="3953898" cy="923330"/>
          </a:xfrm>
          <a:prstGeom prst="rect">
            <a:avLst/>
          </a:prstGeom>
          <a:ln>
            <a:noFill/>
          </a:ln>
        </p:spPr>
        <p:txBody>
          <a:bodyPr wrap="square">
            <a:spAutoFit/>
          </a:bodyPr>
          <a:lstStyle/>
          <a:p>
            <a:r>
              <a:rPr lang="en-GB" dirty="0">
                <a:latin typeface="Arial" panose="020B0604020202020204" pitchFamily="34" charset="0"/>
                <a:cs typeface="Arial" panose="020B0604020202020204" pitchFamily="34" charset="0"/>
              </a:rPr>
              <a:t>Also: </a:t>
            </a:r>
            <a:r>
              <a:rPr lang="en-GB" b="1" dirty="0">
                <a:solidFill>
                  <a:srgbClr val="92AF2A"/>
                </a:solidFill>
                <a:latin typeface="Arial" panose="020B0604020202020204" pitchFamily="34" charset="0"/>
                <a:cs typeface="Arial" panose="020B0604020202020204" pitchFamily="34" charset="0"/>
              </a:rPr>
              <a:t>media literacy </a:t>
            </a:r>
            <a:r>
              <a:rPr lang="en-GB" dirty="0">
                <a:solidFill>
                  <a:srgbClr val="92AF2A"/>
                </a:solidFill>
                <a:latin typeface="Arial" panose="020B0604020202020204" pitchFamily="34" charset="0"/>
                <a:cs typeface="Arial" panose="020B0604020202020204" pitchFamily="34" charset="0"/>
              </a:rPr>
              <a:t>= the capacity to critically receive and respond to messages in a range of digital media </a:t>
            </a:r>
          </a:p>
        </p:txBody>
      </p:sp>
      <p:sp>
        <p:nvSpPr>
          <p:cNvPr id="22" name="Title 1">
            <a:extLst>
              <a:ext uri="{FF2B5EF4-FFF2-40B4-BE49-F238E27FC236}">
                <a16:creationId xmlns:a16="http://schemas.microsoft.com/office/drawing/2014/main" id="{678FD4B7-99B6-4B8B-AAB1-1313C5BC8BA1}"/>
              </a:ext>
            </a:extLst>
          </p:cNvPr>
          <p:cNvSpPr txBox="1">
            <a:spLocks/>
          </p:cNvSpPr>
          <p:nvPr/>
        </p:nvSpPr>
        <p:spPr>
          <a:xfrm>
            <a:off x="6827314" y="2105857"/>
            <a:ext cx="3695156" cy="310076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700" dirty="0">
                <a:solidFill>
                  <a:srgbClr val="92AF2A"/>
                </a:solidFill>
                <a:latin typeface="Arial" panose="020B0604020202020204" pitchFamily="34" charset="0"/>
                <a:cs typeface="Arial" panose="020B0604020202020204" pitchFamily="34" charset="0"/>
              </a:rPr>
              <a:t>Digitally fluent graduates are able to think critically and make balanced judgements about the information they find and use.</a:t>
            </a:r>
          </a:p>
        </p:txBody>
      </p:sp>
      <p:sp>
        <p:nvSpPr>
          <p:cNvPr id="12" name="Oval 11">
            <a:extLst>
              <a:ext uri="{FF2B5EF4-FFF2-40B4-BE49-F238E27FC236}">
                <a16:creationId xmlns:a16="http://schemas.microsoft.com/office/drawing/2014/main" id="{25E909F2-C1A3-45CB-880D-2F07CBB77FA1}"/>
              </a:ext>
              <a:ext uri="{C183D7F6-B498-43B3-948B-1728B52AA6E4}">
                <adec:decorative xmlns:adec="http://schemas.microsoft.com/office/drawing/2017/decorative" val="1"/>
              </a:ext>
            </a:extLst>
          </p:cNvPr>
          <p:cNvSpPr/>
          <p:nvPr/>
        </p:nvSpPr>
        <p:spPr>
          <a:xfrm>
            <a:off x="2485332" y="3776564"/>
            <a:ext cx="2160000" cy="2160000"/>
          </a:xfrm>
          <a:prstGeom prst="ellipse">
            <a:avLst/>
          </a:prstGeom>
          <a:noFill/>
          <a:ln>
            <a:solidFill>
              <a:srgbClr val="F473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defRPr/>
            </a:pPr>
            <a:endParaRPr lang="en-GB" sz="1400" kern="0">
              <a:solidFill>
                <a:srgbClr val="FFFFFF"/>
              </a:solidFill>
              <a:latin typeface="Arial"/>
              <a:sym typeface="Arial"/>
            </a:endParaRPr>
          </a:p>
        </p:txBody>
      </p:sp>
      <p:sp>
        <p:nvSpPr>
          <p:cNvPr id="16" name="Oval 15">
            <a:extLst>
              <a:ext uri="{FF2B5EF4-FFF2-40B4-BE49-F238E27FC236}">
                <a16:creationId xmlns:a16="http://schemas.microsoft.com/office/drawing/2014/main" id="{489F89AB-53F0-408C-9C2F-6AF7008B7BA3}"/>
              </a:ext>
              <a:ext uri="{C183D7F6-B498-43B3-948B-1728B52AA6E4}">
                <adec:decorative xmlns:adec="http://schemas.microsoft.com/office/drawing/2017/decorative" val="1"/>
              </a:ext>
            </a:extLst>
          </p:cNvPr>
          <p:cNvSpPr/>
          <p:nvPr/>
        </p:nvSpPr>
        <p:spPr>
          <a:xfrm>
            <a:off x="3500892" y="3421444"/>
            <a:ext cx="1584960" cy="1584000"/>
          </a:xfrm>
          <a:prstGeom prst="ellipse">
            <a:avLst/>
          </a:prstGeom>
          <a:noFill/>
          <a:ln>
            <a:solidFill>
              <a:srgbClr val="7B9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defRPr/>
            </a:pPr>
            <a:endParaRPr lang="en-GB" sz="1400" kern="0">
              <a:solidFill>
                <a:srgbClr val="FFFFFF"/>
              </a:solidFill>
              <a:latin typeface="Arial"/>
              <a:sym typeface="Arial"/>
            </a:endParaRPr>
          </a:p>
        </p:txBody>
      </p:sp>
      <p:sp>
        <p:nvSpPr>
          <p:cNvPr id="17" name="Oval 16">
            <a:extLst>
              <a:ext uri="{FF2B5EF4-FFF2-40B4-BE49-F238E27FC236}">
                <a16:creationId xmlns:a16="http://schemas.microsoft.com/office/drawing/2014/main" id="{4887EE74-0961-4AF5-B6A1-B8900ED74205}"/>
              </a:ext>
              <a:ext uri="{C183D7F6-B498-43B3-948B-1728B52AA6E4}">
                <adec:decorative xmlns:adec="http://schemas.microsoft.com/office/drawing/2017/decorative" val="1"/>
              </a:ext>
            </a:extLst>
          </p:cNvPr>
          <p:cNvSpPr/>
          <p:nvPr/>
        </p:nvSpPr>
        <p:spPr>
          <a:xfrm>
            <a:off x="3817932" y="2547684"/>
            <a:ext cx="2160000" cy="2160000"/>
          </a:xfrm>
          <a:prstGeom prst="ellipse">
            <a:avLst/>
          </a:prstGeom>
          <a:noFill/>
          <a:ln>
            <a:solidFill>
              <a:srgbClr val="B22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defRPr/>
            </a:pPr>
            <a:endParaRPr lang="en-GB" sz="1400" kern="0">
              <a:solidFill>
                <a:srgbClr val="FFFFFF"/>
              </a:solidFill>
              <a:latin typeface="Arial"/>
              <a:sym typeface="Arial"/>
            </a:endParaRPr>
          </a:p>
        </p:txBody>
      </p:sp>
      <p:sp>
        <p:nvSpPr>
          <p:cNvPr id="18" name="Oval 17">
            <a:extLst>
              <a:ext uri="{FF2B5EF4-FFF2-40B4-BE49-F238E27FC236}">
                <a16:creationId xmlns:a16="http://schemas.microsoft.com/office/drawing/2014/main" id="{657ECFCC-63C2-4B0C-9F4C-A1668369C65F}"/>
              </a:ext>
              <a:ext uri="{C183D7F6-B498-43B3-948B-1728B52AA6E4}">
                <adec:decorative xmlns:adec="http://schemas.microsoft.com/office/drawing/2017/decorative" val="1"/>
              </a:ext>
            </a:extLst>
          </p:cNvPr>
          <p:cNvSpPr/>
          <p:nvPr/>
        </p:nvSpPr>
        <p:spPr>
          <a:xfrm>
            <a:off x="3925092" y="3777729"/>
            <a:ext cx="2160000" cy="2160000"/>
          </a:xfrm>
          <a:prstGeom prst="ellipse">
            <a:avLst/>
          </a:prstGeom>
          <a:noFill/>
          <a:ln>
            <a:solidFill>
              <a:srgbClr val="ED1E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defRPr/>
            </a:pPr>
            <a:endParaRPr lang="en-GB" sz="1400" kern="0">
              <a:solidFill>
                <a:srgbClr val="FFFFFF"/>
              </a:solidFill>
              <a:latin typeface="Arial"/>
              <a:sym typeface="Arial"/>
            </a:endParaRPr>
          </a:p>
        </p:txBody>
      </p:sp>
      <p:sp>
        <p:nvSpPr>
          <p:cNvPr id="19" name="Oval 18">
            <a:extLst>
              <a:ext uri="{FF2B5EF4-FFF2-40B4-BE49-F238E27FC236}">
                <a16:creationId xmlns:a16="http://schemas.microsoft.com/office/drawing/2014/main" id="{7BCC1A04-0BF9-45DA-8CCC-606A8FC03313}"/>
              </a:ext>
              <a:ext uri="{C183D7F6-B498-43B3-948B-1728B52AA6E4}">
                <adec:decorative xmlns:adec="http://schemas.microsoft.com/office/drawing/2017/decorative" val="1"/>
              </a:ext>
            </a:extLst>
          </p:cNvPr>
          <p:cNvSpPr/>
          <p:nvPr/>
        </p:nvSpPr>
        <p:spPr>
          <a:xfrm>
            <a:off x="2525832" y="2583244"/>
            <a:ext cx="2160000" cy="2160000"/>
          </a:xfrm>
          <a:prstGeom prst="ellipse">
            <a:avLst/>
          </a:prstGeom>
          <a:solidFill>
            <a:srgbClr val="92AF2A"/>
          </a:solidFill>
          <a:ln>
            <a:solidFill>
              <a:srgbClr val="92AF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defRPr/>
            </a:pPr>
            <a:endParaRPr lang="en-GB" sz="1400" kern="0">
              <a:solidFill>
                <a:srgbClr val="FFFFFF"/>
              </a:solidFill>
              <a:latin typeface="Arial"/>
              <a:sym typeface="Arial"/>
            </a:endParaRPr>
          </a:p>
        </p:txBody>
      </p:sp>
      <p:sp>
        <p:nvSpPr>
          <p:cNvPr id="20" name="Oval 19">
            <a:extLst>
              <a:ext uri="{FF2B5EF4-FFF2-40B4-BE49-F238E27FC236}">
                <a16:creationId xmlns:a16="http://schemas.microsoft.com/office/drawing/2014/main" id="{6E468A96-4C26-46D5-B200-A92E85C25603}"/>
              </a:ext>
              <a:ext uri="{C183D7F6-B498-43B3-948B-1728B52AA6E4}">
                <adec:decorative xmlns:adec="http://schemas.microsoft.com/office/drawing/2017/decorative" val="1"/>
              </a:ext>
            </a:extLst>
          </p:cNvPr>
          <p:cNvSpPr/>
          <p:nvPr/>
        </p:nvSpPr>
        <p:spPr>
          <a:xfrm>
            <a:off x="1919536" y="1936726"/>
            <a:ext cx="4749800" cy="4379589"/>
          </a:xfrm>
          <a:prstGeom prst="ellipse">
            <a:avLst/>
          </a:prstGeom>
          <a:noFill/>
          <a:ln>
            <a:solidFill>
              <a:srgbClr val="00A4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defRPr/>
            </a:pPr>
            <a:endParaRPr lang="en-GB" sz="1400" kern="0">
              <a:solidFill>
                <a:srgbClr val="FFFFFF"/>
              </a:solidFill>
              <a:latin typeface="Arial"/>
              <a:sym typeface="Arial"/>
            </a:endParaRPr>
          </a:p>
        </p:txBody>
      </p:sp>
      <p:sp>
        <p:nvSpPr>
          <p:cNvPr id="21" name="TextBox 20">
            <a:extLst>
              <a:ext uri="{FF2B5EF4-FFF2-40B4-BE49-F238E27FC236}">
                <a16:creationId xmlns:a16="http://schemas.microsoft.com/office/drawing/2014/main" id="{8FF5FB72-60CA-4F86-8AD7-467F968FF2AE}"/>
              </a:ext>
            </a:extLst>
          </p:cNvPr>
          <p:cNvSpPr txBox="1"/>
          <p:nvPr/>
        </p:nvSpPr>
        <p:spPr>
          <a:xfrm>
            <a:off x="2608812" y="3047902"/>
            <a:ext cx="1937810" cy="1015663"/>
          </a:xfrm>
          <a:prstGeom prst="rect">
            <a:avLst/>
          </a:prstGeom>
          <a:noFill/>
        </p:spPr>
        <p:txBody>
          <a:bodyPr wrap="square" rtlCol="0">
            <a:spAutoFit/>
          </a:bodyPr>
          <a:lstStyle/>
          <a:p>
            <a:pPr>
              <a:buClr>
                <a:srgbClr val="000000"/>
              </a:buClr>
              <a:defRPr/>
            </a:pPr>
            <a:r>
              <a:rPr lang="en-GB" sz="2000" kern="0" dirty="0">
                <a:solidFill>
                  <a:srgbClr val="495715"/>
                </a:solidFill>
                <a:latin typeface="Arial"/>
                <a:cs typeface="Arial"/>
                <a:sym typeface="Arial"/>
              </a:rPr>
              <a:t>2. Information, data- and media literacy</a:t>
            </a:r>
          </a:p>
        </p:txBody>
      </p:sp>
      <p:sp>
        <p:nvSpPr>
          <p:cNvPr id="2" name="Title 1">
            <a:extLst>
              <a:ext uri="{FF2B5EF4-FFF2-40B4-BE49-F238E27FC236}">
                <a16:creationId xmlns:a16="http://schemas.microsoft.com/office/drawing/2014/main" id="{B1B0B92C-93A0-46AB-BE1E-5394C8523B57}"/>
              </a:ext>
            </a:extLst>
          </p:cNvPr>
          <p:cNvSpPr>
            <a:spLocks noGrp="1"/>
          </p:cNvSpPr>
          <p:nvPr>
            <p:ph type="ctrTitle"/>
          </p:nvPr>
        </p:nvSpPr>
        <p:spPr>
          <a:xfrm>
            <a:off x="-888228" y="981217"/>
            <a:ext cx="10363200" cy="1470025"/>
          </a:xfrm>
        </p:spPr>
        <p:txBody>
          <a:bodyPr/>
          <a:lstStyle/>
          <a:p>
            <a:pPr rtl="0" eaLnBrk="1" latinLnBrk="0" hangingPunct="1"/>
            <a:r>
              <a:rPr lang="en-GB" sz="2800" b="1" kern="1200" dirty="0">
                <a:solidFill>
                  <a:srgbClr val="254061"/>
                </a:solidFill>
                <a:effectLst/>
                <a:latin typeface="Montserrat" panose="00000500000000000000" pitchFamily="50" charset="0"/>
                <a:ea typeface="+mn-ea"/>
                <a:cs typeface="Arial" panose="020B0604020202020204" pitchFamily="34" charset="0"/>
              </a:rPr>
              <a:t>Digital Capability Framework </a:t>
            </a:r>
            <a:br>
              <a:rPr lang="en-GB" sz="2800" b="1" kern="1200" dirty="0">
                <a:solidFill>
                  <a:srgbClr val="254061"/>
                </a:solidFill>
                <a:effectLst/>
                <a:latin typeface="Montserrat" panose="00000500000000000000" pitchFamily="50" charset="0"/>
                <a:ea typeface="+mn-ea"/>
                <a:cs typeface="Arial" panose="020B0604020202020204" pitchFamily="34" charset="0"/>
              </a:rPr>
            </a:br>
            <a:r>
              <a:rPr lang="en-GB" sz="1600" b="1" kern="1200" dirty="0">
                <a:solidFill>
                  <a:srgbClr val="254061"/>
                </a:solidFill>
                <a:effectLst/>
                <a:latin typeface="Montserrat" panose="00000500000000000000" pitchFamily="50" charset="0"/>
                <a:ea typeface="+mn-ea"/>
                <a:cs typeface="Arial" panose="020B0604020202020204" pitchFamily="34" charset="0"/>
              </a:rPr>
              <a:t>(JISC 2017) </a:t>
            </a:r>
            <a:endParaRPr lang="en-GB" sz="1600" b="1" dirty="0">
              <a:effectLst/>
              <a:latin typeface="Montserrat" panose="00000500000000000000" pitchFamily="50" charset="0"/>
            </a:endParaRPr>
          </a:p>
          <a:p>
            <a:endParaRPr lang="en-GB" dirty="0"/>
          </a:p>
        </p:txBody>
      </p:sp>
    </p:spTree>
    <p:extLst>
      <p:ext uri="{BB962C8B-B14F-4D97-AF65-F5344CB8AC3E}">
        <p14:creationId xmlns:p14="http://schemas.microsoft.com/office/powerpoint/2010/main" val="3454312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C183D7F6-B498-43B3-948B-1728B52AA6E4}">
                <adec:decorative xmlns:adec="http://schemas.microsoft.com/office/drawing/2017/decorative" val="1"/>
              </a:ext>
            </a:extLst>
          </p:cNvPr>
          <p:cNvSpPr/>
          <p:nvPr/>
        </p:nvSpPr>
        <p:spPr>
          <a:xfrm>
            <a:off x="1524000" y="6721476"/>
            <a:ext cx="9144000" cy="136525"/>
          </a:xfrm>
          <a:prstGeom prst="rect">
            <a:avLst/>
          </a:prstGeom>
          <a:solidFill>
            <a:srgbClr val="6DB6FE"/>
          </a:solidFill>
          <a:ln>
            <a:solidFill>
              <a:srgbClr val="6DB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ooter Placeholder 3"/>
          <p:cNvSpPr>
            <a:spLocks noGrp="1"/>
          </p:cNvSpPr>
          <p:nvPr>
            <p:ph type="ftr" sz="quarter" idx="11"/>
          </p:nvPr>
        </p:nvSpPr>
        <p:spPr>
          <a:xfrm>
            <a:off x="4648200" y="6241257"/>
            <a:ext cx="2895600" cy="365125"/>
          </a:xfrm>
        </p:spPr>
        <p:txBody>
          <a:bodyPr/>
          <a:lstStyle/>
          <a:p>
            <a:r>
              <a:rPr lang="en-GB" dirty="0">
                <a:solidFill>
                  <a:prstClr val="black">
                    <a:tint val="75000"/>
                  </a:prstClr>
                </a:solidFill>
              </a:rPr>
              <a:t>Centre for Innovation in Education cie@liverpool.ac.uk</a:t>
            </a:r>
          </a:p>
        </p:txBody>
      </p:sp>
      <p:sp>
        <p:nvSpPr>
          <p:cNvPr id="3" name="Content Placeholder 2"/>
          <p:cNvSpPr>
            <a:spLocks noGrp="1"/>
          </p:cNvSpPr>
          <p:nvPr>
            <p:ph idx="1"/>
          </p:nvPr>
        </p:nvSpPr>
        <p:spPr>
          <a:xfrm>
            <a:off x="1775520" y="1143000"/>
            <a:ext cx="8712968" cy="4878288"/>
          </a:xfrm>
        </p:spPr>
        <p:txBody>
          <a:bodyPr>
            <a:normAutofit fontScale="92500" lnSpcReduction="10000"/>
          </a:bodyPr>
          <a:lstStyle/>
          <a:p>
            <a:r>
              <a:rPr lang="en-GB" sz="2800" dirty="0">
                <a:solidFill>
                  <a:srgbClr val="98B335"/>
                </a:solidFill>
                <a:latin typeface="Arial" panose="020B0604020202020204" pitchFamily="34" charset="0"/>
                <a:cs typeface="Arial" panose="020B0604020202020204" pitchFamily="34" charset="0"/>
              </a:rPr>
              <a:t>finding and critically evaluating a range of digital media, e.g. text, image, video, animation or audio.</a:t>
            </a:r>
          </a:p>
          <a:p>
            <a:endParaRPr lang="en-GB" sz="2800" dirty="0">
              <a:solidFill>
                <a:srgbClr val="98B335"/>
              </a:solidFill>
              <a:latin typeface="Arial" panose="020B0604020202020204" pitchFamily="34" charset="0"/>
              <a:cs typeface="Arial" panose="020B0604020202020204" pitchFamily="34" charset="0"/>
            </a:endParaRPr>
          </a:p>
          <a:p>
            <a:r>
              <a:rPr lang="en-GB" sz="2800" dirty="0">
                <a:solidFill>
                  <a:srgbClr val="98B335"/>
                </a:solidFill>
                <a:latin typeface="Arial" panose="020B0604020202020204" pitchFamily="34" charset="0"/>
                <a:cs typeface="Arial" panose="020B0604020202020204" pitchFamily="34" charset="0"/>
              </a:rPr>
              <a:t>consulting and critically evaluating a range of academic, professional &amp; industry sources and databases.</a:t>
            </a:r>
          </a:p>
          <a:p>
            <a:endParaRPr lang="en-GB" sz="2800" dirty="0">
              <a:solidFill>
                <a:srgbClr val="98B335"/>
              </a:solidFill>
              <a:latin typeface="Arial" panose="020B0604020202020204" pitchFamily="34" charset="0"/>
              <a:cs typeface="Arial" panose="020B0604020202020204" pitchFamily="34" charset="0"/>
            </a:endParaRPr>
          </a:p>
          <a:p>
            <a:r>
              <a:rPr lang="en-GB" sz="2800" dirty="0">
                <a:solidFill>
                  <a:srgbClr val="98B335"/>
                </a:solidFill>
                <a:latin typeface="Arial" panose="020B0604020202020204" pitchFamily="34" charset="0"/>
                <a:cs typeface="Arial" panose="020B0604020202020204" pitchFamily="34" charset="0"/>
              </a:rPr>
              <a:t>manipulating, analysing and presenting numerical, visual and textual data.</a:t>
            </a:r>
          </a:p>
          <a:p>
            <a:endParaRPr lang="en-GB" sz="2800" dirty="0">
              <a:solidFill>
                <a:srgbClr val="98B335"/>
              </a:solidFill>
              <a:latin typeface="Arial" panose="020B0604020202020204" pitchFamily="34" charset="0"/>
              <a:cs typeface="Arial" panose="020B0604020202020204" pitchFamily="34" charset="0"/>
            </a:endParaRPr>
          </a:p>
          <a:p>
            <a:r>
              <a:rPr lang="en-GB" sz="2800" dirty="0">
                <a:solidFill>
                  <a:srgbClr val="98B335"/>
                </a:solidFill>
                <a:latin typeface="Arial" panose="020B0604020202020204" pitchFamily="34" charset="0"/>
                <a:cs typeface="Arial" panose="020B0604020202020204" pitchFamily="34" charset="0"/>
              </a:rPr>
              <a:t>organising and sharing digital data/information/media created by others ethically, legally and safely.</a:t>
            </a:r>
          </a:p>
          <a:p>
            <a:endParaRPr lang="en-GB" sz="2800" dirty="0">
              <a:solidFill>
                <a:schemeClr val="accent1">
                  <a:lumMod val="50000"/>
                </a:schemeClr>
              </a:solidFill>
              <a:latin typeface="Arial" panose="020B0604020202020204" pitchFamily="34" charset="0"/>
              <a:cs typeface="Arial" panose="020B0604020202020204" pitchFamily="34" charset="0"/>
            </a:endParaRPr>
          </a:p>
          <a:p>
            <a:endParaRPr lang="en-GB" sz="2800" dirty="0">
              <a:solidFill>
                <a:schemeClr val="accent1">
                  <a:lumMod val="50000"/>
                </a:schemeClr>
              </a:solidFill>
              <a:latin typeface="Arial" panose="020B0604020202020204" pitchFamily="34" charset="0"/>
              <a:cs typeface="Arial" panose="020B0604020202020204" pitchFamily="34" charset="0"/>
            </a:endParaRPr>
          </a:p>
          <a:p>
            <a:endParaRPr lang="en-GB" sz="2800" dirty="0">
              <a:solidFill>
                <a:schemeClr val="accent1">
                  <a:lumMod val="50000"/>
                </a:schemeClr>
              </a:solidFill>
              <a:latin typeface="Arial" panose="020B0604020202020204" pitchFamily="34" charset="0"/>
              <a:cs typeface="Arial" panose="020B0604020202020204" pitchFamily="34" charset="0"/>
            </a:endParaRPr>
          </a:p>
          <a:p>
            <a:endParaRPr lang="en-GB" sz="2000" dirty="0">
              <a:solidFill>
                <a:schemeClr val="accent1">
                  <a:lumMod val="50000"/>
                </a:schemeClr>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1524000" y="0"/>
            <a:ext cx="9144000" cy="1143000"/>
          </a:xfrm>
        </p:spPr>
        <p:txBody>
          <a:bodyPr>
            <a:noAutofit/>
          </a:bodyPr>
          <a:lstStyle/>
          <a:p>
            <a:r>
              <a:rPr lang="en-GB" sz="3500" dirty="0">
                <a:solidFill>
                  <a:schemeClr val="accent1">
                    <a:lumMod val="50000"/>
                  </a:schemeClr>
                </a:solidFill>
                <a:latin typeface="Arial" panose="020B0604020202020204" pitchFamily="34" charset="0"/>
                <a:cs typeface="Arial" panose="020B0604020202020204" pitchFamily="34" charset="0"/>
              </a:rPr>
              <a:t>Example tasks for </a:t>
            </a:r>
            <a:r>
              <a:rPr lang="en-GB" sz="3500" dirty="0">
                <a:solidFill>
                  <a:srgbClr val="92AF2A"/>
                </a:solidFill>
                <a:latin typeface="Arial" panose="020B0604020202020204" pitchFamily="34" charset="0"/>
                <a:cs typeface="Arial" panose="020B0604020202020204" pitchFamily="34" charset="0"/>
              </a:rPr>
              <a:t>info, data &amp; media literacy</a:t>
            </a:r>
          </a:p>
        </p:txBody>
      </p:sp>
    </p:spTree>
    <p:extLst>
      <p:ext uri="{BB962C8B-B14F-4D97-AF65-F5344CB8AC3E}">
        <p14:creationId xmlns:p14="http://schemas.microsoft.com/office/powerpoint/2010/main" val="1731228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a:t>Centre for Innovation in Education CIE@liverpool.ac.uk</a:t>
            </a:r>
          </a:p>
        </p:txBody>
      </p:sp>
      <p:sp>
        <p:nvSpPr>
          <p:cNvPr id="29" name="TextBox 28">
            <a:extLst>
              <a:ext uri="{FF2B5EF4-FFF2-40B4-BE49-F238E27FC236}">
                <a16:creationId xmlns:a16="http://schemas.microsoft.com/office/drawing/2014/main" id="{D3DBF4DC-05A3-4396-ABA9-A74DA841BD81}"/>
              </a:ext>
            </a:extLst>
          </p:cNvPr>
          <p:cNvSpPr txBox="1"/>
          <p:nvPr/>
        </p:nvSpPr>
        <p:spPr>
          <a:xfrm>
            <a:off x="7114310" y="5648138"/>
            <a:ext cx="3553691" cy="369332"/>
          </a:xfrm>
          <a:prstGeom prst="rect">
            <a:avLst/>
          </a:prstGeom>
          <a:noFill/>
        </p:spPr>
        <p:txBody>
          <a:bodyPr wrap="square" rtlCol="0">
            <a:spAutoFit/>
          </a:bodyPr>
          <a:lstStyle/>
          <a:p>
            <a:r>
              <a:rPr lang="en-GB" dirty="0">
                <a:solidFill>
                  <a:srgbClr val="B2208F"/>
                </a:solidFill>
                <a:latin typeface="Arial" panose="020B0604020202020204" pitchFamily="34" charset="0"/>
                <a:cs typeface="Arial" panose="020B0604020202020204" pitchFamily="34" charset="0"/>
              </a:rPr>
              <a:t>also ‘digital problem-solving’</a:t>
            </a:r>
          </a:p>
        </p:txBody>
      </p:sp>
      <p:sp>
        <p:nvSpPr>
          <p:cNvPr id="26" name="Title 1">
            <a:extLst>
              <a:ext uri="{FF2B5EF4-FFF2-40B4-BE49-F238E27FC236}">
                <a16:creationId xmlns:a16="http://schemas.microsoft.com/office/drawing/2014/main" id="{678FD4B7-99B6-4B8B-AAB1-1313C5BC8BA1}"/>
              </a:ext>
            </a:extLst>
          </p:cNvPr>
          <p:cNvSpPr txBox="1">
            <a:spLocks/>
          </p:cNvSpPr>
          <p:nvPr/>
        </p:nvSpPr>
        <p:spPr>
          <a:xfrm>
            <a:off x="6821315" y="2218121"/>
            <a:ext cx="3695156" cy="330178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dirty="0">
                <a:solidFill>
                  <a:srgbClr val="B2208F"/>
                </a:solidFill>
                <a:latin typeface="Arial" panose="020B0604020202020204" pitchFamily="34" charset="0"/>
                <a:cs typeface="Arial" panose="020B0604020202020204" pitchFamily="34" charset="0"/>
              </a:rPr>
              <a:t>Whilst maintaining a critical perspective, digitally fluent graduates are open to continuously developing digital practices and artefacts in their specialist subject areas and in organisational settings.</a:t>
            </a:r>
          </a:p>
        </p:txBody>
      </p:sp>
      <p:sp>
        <p:nvSpPr>
          <p:cNvPr id="13" name="Oval 12">
            <a:extLst>
              <a:ext uri="{FF2B5EF4-FFF2-40B4-BE49-F238E27FC236}">
                <a16:creationId xmlns:a16="http://schemas.microsoft.com/office/drawing/2014/main" id="{25E909F2-C1A3-45CB-880D-2F07CBB77FA1}"/>
              </a:ext>
              <a:ext uri="{C183D7F6-B498-43B3-948B-1728B52AA6E4}">
                <adec:decorative xmlns:adec="http://schemas.microsoft.com/office/drawing/2017/decorative" val="1"/>
              </a:ext>
            </a:extLst>
          </p:cNvPr>
          <p:cNvSpPr/>
          <p:nvPr/>
        </p:nvSpPr>
        <p:spPr>
          <a:xfrm>
            <a:off x="2441042" y="3672804"/>
            <a:ext cx="2160000" cy="2160000"/>
          </a:xfrm>
          <a:prstGeom prst="ellipse">
            <a:avLst/>
          </a:prstGeom>
          <a:noFill/>
          <a:ln>
            <a:solidFill>
              <a:srgbClr val="F473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defRPr/>
            </a:pPr>
            <a:endParaRPr lang="en-GB" sz="1400" kern="0">
              <a:solidFill>
                <a:srgbClr val="FFFFFF"/>
              </a:solidFill>
              <a:latin typeface="Arial"/>
              <a:sym typeface="Arial"/>
            </a:endParaRPr>
          </a:p>
        </p:txBody>
      </p:sp>
      <p:sp>
        <p:nvSpPr>
          <p:cNvPr id="14" name="Oval 13">
            <a:extLst>
              <a:ext uri="{FF2B5EF4-FFF2-40B4-BE49-F238E27FC236}">
                <a16:creationId xmlns:a16="http://schemas.microsoft.com/office/drawing/2014/main" id="{489F89AB-53F0-408C-9C2F-6AF7008B7BA3}"/>
              </a:ext>
              <a:ext uri="{C183D7F6-B498-43B3-948B-1728B52AA6E4}">
                <adec:decorative xmlns:adec="http://schemas.microsoft.com/office/drawing/2017/decorative" val="1"/>
              </a:ext>
            </a:extLst>
          </p:cNvPr>
          <p:cNvSpPr/>
          <p:nvPr/>
        </p:nvSpPr>
        <p:spPr>
          <a:xfrm>
            <a:off x="3456602" y="3317684"/>
            <a:ext cx="1584960" cy="1584000"/>
          </a:xfrm>
          <a:prstGeom prst="ellipse">
            <a:avLst/>
          </a:prstGeom>
          <a:noFill/>
          <a:ln>
            <a:solidFill>
              <a:srgbClr val="7B9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defRPr/>
            </a:pPr>
            <a:endParaRPr lang="en-GB" sz="1400" kern="0">
              <a:solidFill>
                <a:srgbClr val="FFFFFF"/>
              </a:solidFill>
              <a:latin typeface="Arial"/>
              <a:sym typeface="Arial"/>
            </a:endParaRPr>
          </a:p>
        </p:txBody>
      </p:sp>
      <p:sp>
        <p:nvSpPr>
          <p:cNvPr id="15" name="Oval 14">
            <a:extLst>
              <a:ext uri="{FF2B5EF4-FFF2-40B4-BE49-F238E27FC236}">
                <a16:creationId xmlns:a16="http://schemas.microsoft.com/office/drawing/2014/main" id="{657ECFCC-63C2-4B0C-9F4C-A1668369C65F}"/>
              </a:ext>
              <a:ext uri="{C183D7F6-B498-43B3-948B-1728B52AA6E4}">
                <adec:decorative xmlns:adec="http://schemas.microsoft.com/office/drawing/2017/decorative" val="1"/>
              </a:ext>
            </a:extLst>
          </p:cNvPr>
          <p:cNvSpPr/>
          <p:nvPr/>
        </p:nvSpPr>
        <p:spPr>
          <a:xfrm>
            <a:off x="3880802" y="3673969"/>
            <a:ext cx="2160000" cy="2160000"/>
          </a:xfrm>
          <a:prstGeom prst="ellipse">
            <a:avLst/>
          </a:prstGeom>
          <a:noFill/>
          <a:ln>
            <a:solidFill>
              <a:srgbClr val="ED1E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defRPr/>
            </a:pPr>
            <a:endParaRPr lang="en-GB" sz="1400" kern="0">
              <a:solidFill>
                <a:srgbClr val="FFFFFF"/>
              </a:solidFill>
              <a:latin typeface="Arial"/>
              <a:sym typeface="Arial"/>
            </a:endParaRPr>
          </a:p>
        </p:txBody>
      </p:sp>
      <p:sp>
        <p:nvSpPr>
          <p:cNvPr id="24" name="Oval 23">
            <a:extLst>
              <a:ext uri="{FF2B5EF4-FFF2-40B4-BE49-F238E27FC236}">
                <a16:creationId xmlns:a16="http://schemas.microsoft.com/office/drawing/2014/main" id="{7BCC1A04-0BF9-45DA-8CCC-606A8FC03313}"/>
              </a:ext>
              <a:ext uri="{C183D7F6-B498-43B3-948B-1728B52AA6E4}">
                <adec:decorative xmlns:adec="http://schemas.microsoft.com/office/drawing/2017/decorative" val="1"/>
              </a:ext>
            </a:extLst>
          </p:cNvPr>
          <p:cNvSpPr/>
          <p:nvPr/>
        </p:nvSpPr>
        <p:spPr>
          <a:xfrm>
            <a:off x="2481542" y="2479484"/>
            <a:ext cx="2160000" cy="2160000"/>
          </a:xfrm>
          <a:prstGeom prst="ellipse">
            <a:avLst/>
          </a:prstGeom>
          <a:noFill/>
          <a:ln>
            <a:solidFill>
              <a:srgbClr val="92AF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defRPr/>
            </a:pPr>
            <a:endParaRPr lang="en-GB" sz="1400" kern="0">
              <a:solidFill>
                <a:srgbClr val="FFFFFF"/>
              </a:solidFill>
              <a:latin typeface="Arial"/>
              <a:sym typeface="Arial"/>
            </a:endParaRPr>
          </a:p>
        </p:txBody>
      </p:sp>
      <p:sp>
        <p:nvSpPr>
          <p:cNvPr id="25" name="Oval 24">
            <a:extLst>
              <a:ext uri="{FF2B5EF4-FFF2-40B4-BE49-F238E27FC236}">
                <a16:creationId xmlns:a16="http://schemas.microsoft.com/office/drawing/2014/main" id="{6E468A96-4C26-46D5-B200-A92E85C25603}"/>
              </a:ext>
              <a:ext uri="{C183D7F6-B498-43B3-948B-1728B52AA6E4}">
                <adec:decorative xmlns:adec="http://schemas.microsoft.com/office/drawing/2017/decorative" val="1"/>
              </a:ext>
            </a:extLst>
          </p:cNvPr>
          <p:cNvSpPr/>
          <p:nvPr/>
        </p:nvSpPr>
        <p:spPr>
          <a:xfrm>
            <a:off x="1875246" y="1832966"/>
            <a:ext cx="4749800" cy="4379589"/>
          </a:xfrm>
          <a:prstGeom prst="ellipse">
            <a:avLst/>
          </a:prstGeom>
          <a:noFill/>
          <a:ln>
            <a:solidFill>
              <a:srgbClr val="00A4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defRPr/>
            </a:pPr>
            <a:endParaRPr lang="en-GB" sz="1400" kern="0">
              <a:solidFill>
                <a:srgbClr val="FFFFFF"/>
              </a:solidFill>
              <a:latin typeface="Arial"/>
              <a:sym typeface="Arial"/>
            </a:endParaRPr>
          </a:p>
        </p:txBody>
      </p:sp>
      <p:sp>
        <p:nvSpPr>
          <p:cNvPr id="27" name="Oval 26">
            <a:extLst>
              <a:ext uri="{FF2B5EF4-FFF2-40B4-BE49-F238E27FC236}">
                <a16:creationId xmlns:a16="http://schemas.microsoft.com/office/drawing/2014/main" id="{4887EE74-0961-4AF5-B6A1-B8900ED74205}"/>
              </a:ext>
              <a:ext uri="{C183D7F6-B498-43B3-948B-1728B52AA6E4}">
                <adec:decorative xmlns:adec="http://schemas.microsoft.com/office/drawing/2017/decorative" val="1"/>
              </a:ext>
            </a:extLst>
          </p:cNvPr>
          <p:cNvSpPr/>
          <p:nvPr/>
        </p:nvSpPr>
        <p:spPr>
          <a:xfrm>
            <a:off x="3773642" y="2443924"/>
            <a:ext cx="2160000" cy="2160000"/>
          </a:xfrm>
          <a:prstGeom prst="ellipse">
            <a:avLst/>
          </a:prstGeom>
          <a:solidFill>
            <a:srgbClr val="B2208F"/>
          </a:solidFill>
          <a:ln>
            <a:solidFill>
              <a:srgbClr val="B22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defRPr/>
            </a:pPr>
            <a:endParaRPr lang="en-GB" sz="1400" kern="0">
              <a:solidFill>
                <a:srgbClr val="FFFFFF"/>
              </a:solidFill>
              <a:latin typeface="Arial"/>
              <a:sym typeface="Arial"/>
            </a:endParaRPr>
          </a:p>
        </p:txBody>
      </p:sp>
      <p:sp>
        <p:nvSpPr>
          <p:cNvPr id="28" name="TextBox 27">
            <a:extLst>
              <a:ext uri="{FF2B5EF4-FFF2-40B4-BE49-F238E27FC236}">
                <a16:creationId xmlns:a16="http://schemas.microsoft.com/office/drawing/2014/main" id="{B4681A40-E87C-43CD-BCB4-B94A16A29703}"/>
              </a:ext>
            </a:extLst>
          </p:cNvPr>
          <p:cNvSpPr txBox="1"/>
          <p:nvPr/>
        </p:nvSpPr>
        <p:spPr>
          <a:xfrm>
            <a:off x="3963104" y="2903715"/>
            <a:ext cx="1788128" cy="1261884"/>
          </a:xfrm>
          <a:prstGeom prst="rect">
            <a:avLst/>
          </a:prstGeom>
          <a:noFill/>
        </p:spPr>
        <p:txBody>
          <a:bodyPr wrap="square" rtlCol="0">
            <a:spAutoFit/>
          </a:bodyPr>
          <a:lstStyle/>
          <a:p>
            <a:pPr algn="ctr">
              <a:buClr>
                <a:srgbClr val="000000"/>
              </a:buClr>
              <a:defRPr/>
            </a:pPr>
            <a:r>
              <a:rPr lang="en-GB" sz="1900" kern="0" dirty="0">
                <a:solidFill>
                  <a:srgbClr val="EFEFEF"/>
                </a:solidFill>
                <a:latin typeface="Arial"/>
                <a:cs typeface="Arial"/>
                <a:sym typeface="Arial"/>
              </a:rPr>
              <a:t>3. Digital creation, innovation and scholarship</a:t>
            </a:r>
          </a:p>
        </p:txBody>
      </p:sp>
      <p:sp>
        <p:nvSpPr>
          <p:cNvPr id="2" name="Title 1">
            <a:extLst>
              <a:ext uri="{FF2B5EF4-FFF2-40B4-BE49-F238E27FC236}">
                <a16:creationId xmlns:a16="http://schemas.microsoft.com/office/drawing/2014/main" id="{3440735C-5AAA-4E20-9232-0E35162CF769}"/>
              </a:ext>
            </a:extLst>
          </p:cNvPr>
          <p:cNvSpPr>
            <a:spLocks noGrp="1"/>
          </p:cNvSpPr>
          <p:nvPr>
            <p:ph type="ctrTitle"/>
          </p:nvPr>
        </p:nvSpPr>
        <p:spPr>
          <a:xfrm>
            <a:off x="-932518" y="902001"/>
            <a:ext cx="10363200" cy="1470025"/>
          </a:xfrm>
        </p:spPr>
        <p:txBody>
          <a:bodyPr/>
          <a:lstStyle/>
          <a:p>
            <a:pPr rtl="0" eaLnBrk="1" latinLnBrk="0" hangingPunct="1"/>
            <a:r>
              <a:rPr lang="en-GB" sz="2800" b="1" kern="1200" dirty="0">
                <a:solidFill>
                  <a:srgbClr val="254061"/>
                </a:solidFill>
                <a:effectLst/>
                <a:latin typeface="Montserrat" panose="00000500000000000000" pitchFamily="50" charset="0"/>
                <a:ea typeface="+mn-ea"/>
                <a:cs typeface="Arial" panose="020B0604020202020204" pitchFamily="34" charset="0"/>
              </a:rPr>
              <a:t>Digital Capability Framework </a:t>
            </a:r>
            <a:br>
              <a:rPr lang="en-GB" sz="1000" b="1" kern="1200" dirty="0">
                <a:solidFill>
                  <a:srgbClr val="254061"/>
                </a:solidFill>
                <a:effectLst/>
                <a:latin typeface="Montserrat" panose="00000500000000000000" pitchFamily="50" charset="0"/>
                <a:ea typeface="+mn-ea"/>
                <a:cs typeface="Arial" panose="020B0604020202020204" pitchFamily="34" charset="0"/>
              </a:rPr>
            </a:br>
            <a:r>
              <a:rPr lang="en-GB" sz="1600" b="1" kern="1200" dirty="0">
                <a:solidFill>
                  <a:srgbClr val="254061"/>
                </a:solidFill>
                <a:effectLst/>
                <a:latin typeface="Montserrat" panose="00000500000000000000" pitchFamily="50" charset="0"/>
                <a:ea typeface="+mn-ea"/>
                <a:cs typeface="Arial" panose="020B0604020202020204" pitchFamily="34" charset="0"/>
              </a:rPr>
              <a:t>(JISC 2017)  </a:t>
            </a:r>
            <a:endParaRPr lang="en-GB" sz="1600" b="1" dirty="0">
              <a:effectLst/>
              <a:latin typeface="Montserrat" panose="00000500000000000000" pitchFamily="50" charset="0"/>
            </a:endParaRPr>
          </a:p>
          <a:p>
            <a:endParaRPr lang="en-GB" dirty="0"/>
          </a:p>
        </p:txBody>
      </p:sp>
    </p:spTree>
    <p:extLst>
      <p:ext uri="{BB962C8B-B14F-4D97-AF65-F5344CB8AC3E}">
        <p14:creationId xmlns:p14="http://schemas.microsoft.com/office/powerpoint/2010/main" val="571951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C183D7F6-B498-43B3-948B-1728B52AA6E4}">
                <adec:decorative xmlns:adec="http://schemas.microsoft.com/office/drawing/2017/decorative" val="1"/>
              </a:ext>
            </a:extLst>
          </p:cNvPr>
          <p:cNvSpPr/>
          <p:nvPr/>
        </p:nvSpPr>
        <p:spPr>
          <a:xfrm>
            <a:off x="1524000" y="6721476"/>
            <a:ext cx="9144000" cy="136525"/>
          </a:xfrm>
          <a:prstGeom prst="rect">
            <a:avLst/>
          </a:prstGeom>
          <a:solidFill>
            <a:srgbClr val="6DB6FE"/>
          </a:solidFill>
          <a:ln>
            <a:solidFill>
              <a:srgbClr val="6DB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ooter Placeholder 3"/>
          <p:cNvSpPr>
            <a:spLocks noGrp="1"/>
          </p:cNvSpPr>
          <p:nvPr>
            <p:ph type="ftr" sz="quarter" idx="11"/>
          </p:nvPr>
        </p:nvSpPr>
        <p:spPr>
          <a:xfrm>
            <a:off x="4648200" y="6241257"/>
            <a:ext cx="2895600" cy="365125"/>
          </a:xfrm>
        </p:spPr>
        <p:txBody>
          <a:bodyPr/>
          <a:lstStyle/>
          <a:p>
            <a:r>
              <a:rPr lang="en-GB" dirty="0">
                <a:solidFill>
                  <a:prstClr val="black">
                    <a:tint val="75000"/>
                  </a:prstClr>
                </a:solidFill>
              </a:rPr>
              <a:t>Centre for Innovation in Education cie@liverpool.ac.uk</a:t>
            </a:r>
          </a:p>
        </p:txBody>
      </p:sp>
      <p:sp>
        <p:nvSpPr>
          <p:cNvPr id="3" name="Content Placeholder 2"/>
          <p:cNvSpPr>
            <a:spLocks noGrp="1"/>
          </p:cNvSpPr>
          <p:nvPr>
            <p:ph idx="1"/>
          </p:nvPr>
        </p:nvSpPr>
        <p:spPr>
          <a:xfrm>
            <a:off x="1775520" y="1143000"/>
            <a:ext cx="8712968" cy="4878288"/>
          </a:xfrm>
        </p:spPr>
        <p:txBody>
          <a:bodyPr>
            <a:normAutofit fontScale="92500" lnSpcReduction="10000"/>
          </a:bodyPr>
          <a:lstStyle/>
          <a:p>
            <a:r>
              <a:rPr lang="en-GB" sz="2800" dirty="0">
                <a:solidFill>
                  <a:srgbClr val="B62B95"/>
                </a:solidFill>
                <a:latin typeface="Arial" panose="020B0604020202020204" pitchFamily="34" charset="0"/>
                <a:cs typeface="Arial" panose="020B0604020202020204" pitchFamily="34" charset="0"/>
              </a:rPr>
              <a:t>Challenging students to discover, develop and share (new) ideas and research data using digital tools.</a:t>
            </a:r>
          </a:p>
          <a:p>
            <a:endParaRPr lang="en-GB" sz="2800" dirty="0">
              <a:solidFill>
                <a:srgbClr val="B62B95"/>
              </a:solidFill>
              <a:latin typeface="Arial" panose="020B0604020202020204" pitchFamily="34" charset="0"/>
              <a:cs typeface="Arial" panose="020B0604020202020204" pitchFamily="34" charset="0"/>
            </a:endParaRPr>
          </a:p>
          <a:p>
            <a:r>
              <a:rPr lang="en-GB" sz="2800" dirty="0">
                <a:solidFill>
                  <a:srgbClr val="B62B95"/>
                </a:solidFill>
                <a:latin typeface="Arial" panose="020B0604020202020204" pitchFamily="34" charset="0"/>
                <a:cs typeface="Arial" panose="020B0604020202020204" pitchFamily="34" charset="0"/>
              </a:rPr>
              <a:t>Using modelling tools, simulation, VR/AR, virtual field trips, online role-play and games.</a:t>
            </a:r>
          </a:p>
          <a:p>
            <a:endParaRPr lang="en-GB" sz="2800" dirty="0">
              <a:solidFill>
                <a:srgbClr val="B62B95"/>
              </a:solidFill>
              <a:latin typeface="Arial" panose="020B0604020202020204" pitchFamily="34" charset="0"/>
              <a:cs typeface="Arial" panose="020B0604020202020204" pitchFamily="34" charset="0"/>
            </a:endParaRPr>
          </a:p>
          <a:p>
            <a:r>
              <a:rPr lang="en-GB" sz="2800" dirty="0">
                <a:solidFill>
                  <a:srgbClr val="B62B95"/>
                </a:solidFill>
                <a:latin typeface="Arial" panose="020B0604020202020204" pitchFamily="34" charset="0"/>
                <a:cs typeface="Arial" panose="020B0604020202020204" pitchFamily="34" charset="0"/>
              </a:rPr>
              <a:t>Producing digital artefacts, performances, presentations, representations of designs, (multimedia) digital resources, social media contributions etc.</a:t>
            </a:r>
          </a:p>
          <a:p>
            <a:endParaRPr lang="en-GB" sz="2800" dirty="0">
              <a:solidFill>
                <a:srgbClr val="B62B95"/>
              </a:solidFill>
              <a:latin typeface="Arial" panose="020B0604020202020204" pitchFamily="34" charset="0"/>
              <a:cs typeface="Arial" panose="020B0604020202020204" pitchFamily="34" charset="0"/>
            </a:endParaRPr>
          </a:p>
          <a:p>
            <a:r>
              <a:rPr lang="en-GB" sz="2800" dirty="0">
                <a:solidFill>
                  <a:srgbClr val="B62B95"/>
                </a:solidFill>
                <a:latin typeface="Arial" panose="020B0604020202020204" pitchFamily="34" charset="0"/>
                <a:cs typeface="Arial" panose="020B0604020202020204" pitchFamily="34" charset="0"/>
              </a:rPr>
              <a:t>Using online data sets, digital tools for manipulating data in new ways.</a:t>
            </a:r>
          </a:p>
          <a:p>
            <a:endParaRPr lang="en-GB" sz="2800" dirty="0">
              <a:solidFill>
                <a:schemeClr val="accent1">
                  <a:lumMod val="50000"/>
                </a:schemeClr>
              </a:solidFill>
              <a:latin typeface="Arial" panose="020B0604020202020204" pitchFamily="34" charset="0"/>
              <a:cs typeface="Arial" panose="020B0604020202020204" pitchFamily="34" charset="0"/>
            </a:endParaRPr>
          </a:p>
          <a:p>
            <a:endParaRPr lang="en-GB" sz="2800" dirty="0">
              <a:solidFill>
                <a:schemeClr val="accent1">
                  <a:lumMod val="50000"/>
                </a:schemeClr>
              </a:solidFill>
              <a:latin typeface="Arial" panose="020B0604020202020204" pitchFamily="34" charset="0"/>
              <a:cs typeface="Arial" panose="020B0604020202020204" pitchFamily="34" charset="0"/>
            </a:endParaRPr>
          </a:p>
          <a:p>
            <a:endParaRPr lang="en-GB" sz="2800" dirty="0">
              <a:solidFill>
                <a:schemeClr val="accent1">
                  <a:lumMod val="50000"/>
                </a:schemeClr>
              </a:solidFill>
              <a:latin typeface="Arial" panose="020B0604020202020204" pitchFamily="34" charset="0"/>
              <a:cs typeface="Arial" panose="020B0604020202020204" pitchFamily="34" charset="0"/>
            </a:endParaRPr>
          </a:p>
          <a:p>
            <a:endParaRPr lang="en-GB" sz="2000" dirty="0">
              <a:solidFill>
                <a:schemeClr val="accent1">
                  <a:lumMod val="50000"/>
                </a:schemeClr>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1524000" y="0"/>
            <a:ext cx="9144000" cy="1143000"/>
          </a:xfrm>
        </p:spPr>
        <p:txBody>
          <a:bodyPr>
            <a:noAutofit/>
          </a:bodyPr>
          <a:lstStyle/>
          <a:p>
            <a:r>
              <a:rPr lang="en-GB" sz="3500" dirty="0">
                <a:solidFill>
                  <a:schemeClr val="accent1">
                    <a:lumMod val="50000"/>
                  </a:schemeClr>
                </a:solidFill>
                <a:latin typeface="Arial" panose="020B0604020202020204" pitchFamily="34" charset="0"/>
                <a:cs typeface="Arial" panose="020B0604020202020204" pitchFamily="34" charset="0"/>
              </a:rPr>
              <a:t>Example tasks for </a:t>
            </a:r>
            <a:r>
              <a:rPr lang="en-GB" sz="3500" dirty="0">
                <a:solidFill>
                  <a:srgbClr val="B2208F"/>
                </a:solidFill>
                <a:latin typeface="Arial" panose="020B0604020202020204" pitchFamily="34" charset="0"/>
                <a:cs typeface="Arial" panose="020B0604020202020204" pitchFamily="34" charset="0"/>
              </a:rPr>
              <a:t>digital problem-solving</a:t>
            </a:r>
          </a:p>
        </p:txBody>
      </p:sp>
    </p:spTree>
    <p:extLst>
      <p:ext uri="{BB962C8B-B14F-4D97-AF65-F5344CB8AC3E}">
        <p14:creationId xmlns:p14="http://schemas.microsoft.com/office/powerpoint/2010/main" val="2245582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a:t>Centre for Innovation in Education CIE@liverpool.ac.uk</a:t>
            </a:r>
          </a:p>
        </p:txBody>
      </p:sp>
      <p:sp>
        <p:nvSpPr>
          <p:cNvPr id="22" name="Title 1">
            <a:extLst>
              <a:ext uri="{FF2B5EF4-FFF2-40B4-BE49-F238E27FC236}">
                <a16:creationId xmlns:a16="http://schemas.microsoft.com/office/drawing/2014/main" id="{678FD4B7-99B6-4B8B-AAB1-1313C5BC8BA1}"/>
              </a:ext>
            </a:extLst>
          </p:cNvPr>
          <p:cNvSpPr txBox="1">
            <a:spLocks/>
          </p:cNvSpPr>
          <p:nvPr/>
        </p:nvSpPr>
        <p:spPr>
          <a:xfrm>
            <a:off x="6821315" y="2361891"/>
            <a:ext cx="3695156" cy="330178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700" dirty="0">
                <a:solidFill>
                  <a:srgbClr val="ED1E60"/>
                </a:solidFill>
                <a:latin typeface="Arial" panose="020B0604020202020204" pitchFamily="34" charset="0"/>
                <a:cs typeface="Arial" panose="020B0604020202020204" pitchFamily="34" charset="0"/>
              </a:rPr>
              <a:t>Students are able to effectively utilise digital platforms to connect, collaborate, and communicate in academic and professional contexts and as citizens.</a:t>
            </a:r>
          </a:p>
        </p:txBody>
      </p:sp>
      <p:sp>
        <p:nvSpPr>
          <p:cNvPr id="16" name="Oval 15">
            <a:extLst>
              <a:ext uri="{FF2B5EF4-FFF2-40B4-BE49-F238E27FC236}">
                <a16:creationId xmlns:a16="http://schemas.microsoft.com/office/drawing/2014/main" id="{25E909F2-C1A3-45CB-880D-2F07CBB77FA1}"/>
              </a:ext>
              <a:ext uri="{C183D7F6-B498-43B3-948B-1728B52AA6E4}">
                <adec:decorative xmlns:adec="http://schemas.microsoft.com/office/drawing/2017/decorative" val="1"/>
              </a:ext>
            </a:extLst>
          </p:cNvPr>
          <p:cNvSpPr/>
          <p:nvPr/>
        </p:nvSpPr>
        <p:spPr>
          <a:xfrm>
            <a:off x="2441042" y="3841578"/>
            <a:ext cx="2160000" cy="2160000"/>
          </a:xfrm>
          <a:prstGeom prst="ellipse">
            <a:avLst/>
          </a:prstGeom>
          <a:noFill/>
          <a:ln>
            <a:solidFill>
              <a:srgbClr val="F473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defRPr/>
            </a:pPr>
            <a:endParaRPr lang="en-GB" sz="1400" kern="0">
              <a:solidFill>
                <a:srgbClr val="FFFFFF"/>
              </a:solidFill>
              <a:latin typeface="Arial"/>
              <a:sym typeface="Arial"/>
            </a:endParaRPr>
          </a:p>
        </p:txBody>
      </p:sp>
      <p:sp>
        <p:nvSpPr>
          <p:cNvPr id="17" name="Oval 16">
            <a:extLst>
              <a:ext uri="{FF2B5EF4-FFF2-40B4-BE49-F238E27FC236}">
                <a16:creationId xmlns:a16="http://schemas.microsoft.com/office/drawing/2014/main" id="{489F89AB-53F0-408C-9C2F-6AF7008B7BA3}"/>
              </a:ext>
              <a:ext uri="{C183D7F6-B498-43B3-948B-1728B52AA6E4}">
                <adec:decorative xmlns:adec="http://schemas.microsoft.com/office/drawing/2017/decorative" val="1"/>
              </a:ext>
            </a:extLst>
          </p:cNvPr>
          <p:cNvSpPr/>
          <p:nvPr/>
        </p:nvSpPr>
        <p:spPr>
          <a:xfrm>
            <a:off x="3456602" y="3486458"/>
            <a:ext cx="1584960" cy="1584000"/>
          </a:xfrm>
          <a:prstGeom prst="ellipse">
            <a:avLst/>
          </a:prstGeom>
          <a:noFill/>
          <a:ln>
            <a:solidFill>
              <a:srgbClr val="7B9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defRPr/>
            </a:pPr>
            <a:endParaRPr lang="en-GB" sz="1400" kern="0">
              <a:solidFill>
                <a:srgbClr val="FFFFFF"/>
              </a:solidFill>
              <a:latin typeface="Arial"/>
              <a:sym typeface="Arial"/>
            </a:endParaRPr>
          </a:p>
        </p:txBody>
      </p:sp>
      <p:sp>
        <p:nvSpPr>
          <p:cNvPr id="18" name="Oval 17">
            <a:extLst>
              <a:ext uri="{FF2B5EF4-FFF2-40B4-BE49-F238E27FC236}">
                <a16:creationId xmlns:a16="http://schemas.microsoft.com/office/drawing/2014/main" id="{4887EE74-0961-4AF5-B6A1-B8900ED74205}"/>
              </a:ext>
              <a:ext uri="{C183D7F6-B498-43B3-948B-1728B52AA6E4}">
                <adec:decorative xmlns:adec="http://schemas.microsoft.com/office/drawing/2017/decorative" val="1"/>
              </a:ext>
            </a:extLst>
          </p:cNvPr>
          <p:cNvSpPr/>
          <p:nvPr/>
        </p:nvSpPr>
        <p:spPr>
          <a:xfrm>
            <a:off x="3773642" y="2612698"/>
            <a:ext cx="2160000" cy="2160000"/>
          </a:xfrm>
          <a:prstGeom prst="ellipse">
            <a:avLst/>
          </a:prstGeom>
          <a:noFill/>
          <a:ln>
            <a:solidFill>
              <a:srgbClr val="B22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defRPr/>
            </a:pPr>
            <a:endParaRPr lang="en-GB" sz="1400" kern="0">
              <a:solidFill>
                <a:srgbClr val="FFFFFF"/>
              </a:solidFill>
              <a:latin typeface="Arial"/>
              <a:sym typeface="Arial"/>
            </a:endParaRPr>
          </a:p>
        </p:txBody>
      </p:sp>
      <p:sp>
        <p:nvSpPr>
          <p:cNvPr id="19" name="Oval 18">
            <a:extLst>
              <a:ext uri="{FF2B5EF4-FFF2-40B4-BE49-F238E27FC236}">
                <a16:creationId xmlns:a16="http://schemas.microsoft.com/office/drawing/2014/main" id="{7BCC1A04-0BF9-45DA-8CCC-606A8FC03313}"/>
              </a:ext>
              <a:ext uri="{C183D7F6-B498-43B3-948B-1728B52AA6E4}">
                <adec:decorative xmlns:adec="http://schemas.microsoft.com/office/drawing/2017/decorative" val="1"/>
              </a:ext>
            </a:extLst>
          </p:cNvPr>
          <p:cNvSpPr/>
          <p:nvPr/>
        </p:nvSpPr>
        <p:spPr>
          <a:xfrm>
            <a:off x="2481542" y="2648258"/>
            <a:ext cx="2160000" cy="2160000"/>
          </a:xfrm>
          <a:prstGeom prst="ellipse">
            <a:avLst/>
          </a:prstGeom>
          <a:noFill/>
          <a:ln>
            <a:solidFill>
              <a:srgbClr val="92AF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defRPr/>
            </a:pPr>
            <a:endParaRPr lang="en-GB" sz="1400" kern="0">
              <a:solidFill>
                <a:srgbClr val="FFFFFF"/>
              </a:solidFill>
              <a:latin typeface="Arial"/>
              <a:sym typeface="Arial"/>
            </a:endParaRPr>
          </a:p>
        </p:txBody>
      </p:sp>
      <p:sp>
        <p:nvSpPr>
          <p:cNvPr id="20" name="Oval 19">
            <a:extLst>
              <a:ext uri="{FF2B5EF4-FFF2-40B4-BE49-F238E27FC236}">
                <a16:creationId xmlns:a16="http://schemas.microsoft.com/office/drawing/2014/main" id="{6E468A96-4C26-46D5-B200-A92E85C25603}"/>
              </a:ext>
              <a:ext uri="{C183D7F6-B498-43B3-948B-1728B52AA6E4}">
                <adec:decorative xmlns:adec="http://schemas.microsoft.com/office/drawing/2017/decorative" val="1"/>
              </a:ext>
            </a:extLst>
          </p:cNvPr>
          <p:cNvSpPr/>
          <p:nvPr/>
        </p:nvSpPr>
        <p:spPr>
          <a:xfrm>
            <a:off x="1875246" y="2001740"/>
            <a:ext cx="4749800" cy="4379589"/>
          </a:xfrm>
          <a:prstGeom prst="ellipse">
            <a:avLst/>
          </a:prstGeom>
          <a:noFill/>
          <a:ln>
            <a:solidFill>
              <a:srgbClr val="00A4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defRPr/>
            </a:pPr>
            <a:endParaRPr lang="en-GB" sz="1400" kern="0">
              <a:solidFill>
                <a:srgbClr val="FFFFFF"/>
              </a:solidFill>
              <a:latin typeface="Arial"/>
              <a:sym typeface="Arial"/>
            </a:endParaRPr>
          </a:p>
        </p:txBody>
      </p:sp>
      <p:sp>
        <p:nvSpPr>
          <p:cNvPr id="23" name="Oval 22">
            <a:extLst>
              <a:ext uri="{FF2B5EF4-FFF2-40B4-BE49-F238E27FC236}">
                <a16:creationId xmlns:a16="http://schemas.microsoft.com/office/drawing/2014/main" id="{657ECFCC-63C2-4B0C-9F4C-A1668369C65F}"/>
              </a:ext>
              <a:ext uri="{C183D7F6-B498-43B3-948B-1728B52AA6E4}">
                <adec:decorative xmlns:adec="http://schemas.microsoft.com/office/drawing/2017/decorative" val="1"/>
              </a:ext>
            </a:extLst>
          </p:cNvPr>
          <p:cNvSpPr/>
          <p:nvPr/>
        </p:nvSpPr>
        <p:spPr>
          <a:xfrm>
            <a:off x="4112330" y="3823798"/>
            <a:ext cx="2160000" cy="2160000"/>
          </a:xfrm>
          <a:prstGeom prst="ellipse">
            <a:avLst/>
          </a:prstGeom>
          <a:solidFill>
            <a:srgbClr val="ED1E60"/>
          </a:solidFill>
          <a:ln>
            <a:solidFill>
              <a:srgbClr val="ED1E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defRPr/>
            </a:pPr>
            <a:endParaRPr lang="en-GB" sz="1400" kern="0">
              <a:solidFill>
                <a:srgbClr val="FFFFFF"/>
              </a:solidFill>
              <a:latin typeface="Arial"/>
              <a:sym typeface="Arial"/>
            </a:endParaRPr>
          </a:p>
        </p:txBody>
      </p:sp>
      <p:sp>
        <p:nvSpPr>
          <p:cNvPr id="31" name="TextBox 30">
            <a:extLst>
              <a:ext uri="{FF2B5EF4-FFF2-40B4-BE49-F238E27FC236}">
                <a16:creationId xmlns:a16="http://schemas.microsoft.com/office/drawing/2014/main" id="{8FF5FB72-60CA-4F86-8AD7-467F968FF2AE}"/>
              </a:ext>
            </a:extLst>
          </p:cNvPr>
          <p:cNvSpPr txBox="1"/>
          <p:nvPr/>
        </p:nvSpPr>
        <p:spPr>
          <a:xfrm>
            <a:off x="4493200" y="4242080"/>
            <a:ext cx="1788128" cy="1323439"/>
          </a:xfrm>
          <a:prstGeom prst="rect">
            <a:avLst/>
          </a:prstGeom>
          <a:noFill/>
        </p:spPr>
        <p:txBody>
          <a:bodyPr wrap="square" rtlCol="0">
            <a:spAutoFit/>
          </a:bodyPr>
          <a:lstStyle/>
          <a:p>
            <a:pPr>
              <a:buClr>
                <a:srgbClr val="000000"/>
              </a:buClr>
              <a:defRPr/>
            </a:pPr>
            <a:r>
              <a:rPr lang="en-GB" sz="2000" kern="0" dirty="0">
                <a:solidFill>
                  <a:srgbClr val="EFEFEF"/>
                </a:solidFill>
                <a:latin typeface="Arial"/>
                <a:cs typeface="Arial"/>
                <a:sym typeface="Arial"/>
              </a:rPr>
              <a:t>4. Digital collaboration, </a:t>
            </a:r>
            <a:r>
              <a:rPr lang="en-GB" sz="2000" kern="0" dirty="0" err="1">
                <a:solidFill>
                  <a:srgbClr val="EFEFEF"/>
                </a:solidFill>
                <a:latin typeface="Arial"/>
                <a:cs typeface="Arial"/>
                <a:sym typeface="Arial"/>
              </a:rPr>
              <a:t>comm</a:t>
            </a:r>
            <a:r>
              <a:rPr lang="en-GB" sz="2000" kern="0" dirty="0">
                <a:solidFill>
                  <a:srgbClr val="EFEFEF"/>
                </a:solidFill>
                <a:latin typeface="Arial"/>
                <a:cs typeface="Arial"/>
                <a:sym typeface="Arial"/>
              </a:rPr>
              <a:t> &amp; participation</a:t>
            </a:r>
          </a:p>
        </p:txBody>
      </p:sp>
      <p:sp>
        <p:nvSpPr>
          <p:cNvPr id="2" name="Title 1">
            <a:extLst>
              <a:ext uri="{FF2B5EF4-FFF2-40B4-BE49-F238E27FC236}">
                <a16:creationId xmlns:a16="http://schemas.microsoft.com/office/drawing/2014/main" id="{48876BDD-BDC7-4AB0-A49D-9FD590A05229}"/>
              </a:ext>
            </a:extLst>
          </p:cNvPr>
          <p:cNvSpPr>
            <a:spLocks noGrp="1"/>
          </p:cNvSpPr>
          <p:nvPr>
            <p:ph type="ctrTitle"/>
          </p:nvPr>
        </p:nvSpPr>
        <p:spPr>
          <a:xfrm>
            <a:off x="-932518" y="724394"/>
            <a:ext cx="10363200" cy="1470025"/>
          </a:xfrm>
        </p:spPr>
        <p:txBody>
          <a:bodyPr/>
          <a:lstStyle/>
          <a:p>
            <a:pPr rtl="0" eaLnBrk="1" latinLnBrk="0" hangingPunct="1"/>
            <a:r>
              <a:rPr lang="en-GB" sz="2800" b="1" kern="1200" dirty="0">
                <a:solidFill>
                  <a:srgbClr val="254061"/>
                </a:solidFill>
                <a:effectLst/>
                <a:latin typeface="Montserrat" panose="00000500000000000000" pitchFamily="50" charset="0"/>
                <a:ea typeface="+mn-ea"/>
                <a:cs typeface="Arial" panose="020B0604020202020204" pitchFamily="34" charset="0"/>
              </a:rPr>
              <a:t>Digital Capability Framework</a:t>
            </a:r>
            <a:r>
              <a:rPr lang="en-GB" sz="1800" kern="1200" dirty="0">
                <a:solidFill>
                  <a:srgbClr val="254061"/>
                </a:solidFill>
                <a:effectLst/>
                <a:latin typeface="Montserrat" panose="00000500000000000000" pitchFamily="50" charset="0"/>
                <a:ea typeface="+mn-ea"/>
                <a:cs typeface="Arial" panose="020B0604020202020204" pitchFamily="34" charset="0"/>
              </a:rPr>
              <a:t> </a:t>
            </a:r>
            <a:br>
              <a:rPr lang="en-GB" sz="1000" kern="1200" dirty="0">
                <a:solidFill>
                  <a:srgbClr val="254061"/>
                </a:solidFill>
                <a:effectLst/>
                <a:latin typeface="Montserrat" panose="00000500000000000000" pitchFamily="50" charset="0"/>
                <a:ea typeface="+mn-ea"/>
                <a:cs typeface="Arial" panose="020B0604020202020204" pitchFamily="34" charset="0"/>
              </a:rPr>
            </a:br>
            <a:r>
              <a:rPr lang="en-GB" sz="1600" b="1" kern="1200" dirty="0">
                <a:solidFill>
                  <a:srgbClr val="254061"/>
                </a:solidFill>
                <a:effectLst/>
                <a:latin typeface="Montserrat" panose="00000500000000000000" pitchFamily="50" charset="0"/>
                <a:ea typeface="+mn-ea"/>
                <a:cs typeface="Arial" panose="020B0604020202020204" pitchFamily="34" charset="0"/>
              </a:rPr>
              <a:t>(JISC 2017) </a:t>
            </a:r>
            <a:endParaRPr lang="en-GB" sz="1600" b="1" dirty="0">
              <a:latin typeface="Montserrat" panose="00000500000000000000" pitchFamily="50" charset="0"/>
            </a:endParaRPr>
          </a:p>
        </p:txBody>
      </p:sp>
    </p:spTree>
    <p:extLst>
      <p:ext uri="{BB962C8B-B14F-4D97-AF65-F5344CB8AC3E}">
        <p14:creationId xmlns:p14="http://schemas.microsoft.com/office/powerpoint/2010/main" val="33168306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DADC350-666C-4D9B-B416-BF2E744F8BF3}"/>
              </a:ext>
              <a:ext uri="{C183D7F6-B498-43B3-948B-1728B52AA6E4}">
                <adec:decorative xmlns:adec="http://schemas.microsoft.com/office/drawing/2017/decorative" val="1"/>
              </a:ext>
            </a:extLst>
          </p:cNvPr>
          <p:cNvSpPr/>
          <p:nvPr/>
        </p:nvSpPr>
        <p:spPr>
          <a:xfrm>
            <a:off x="1524000" y="6721476"/>
            <a:ext cx="9144000" cy="136525"/>
          </a:xfrm>
          <a:prstGeom prst="rect">
            <a:avLst/>
          </a:prstGeom>
          <a:solidFill>
            <a:srgbClr val="6DB6FE"/>
          </a:solidFill>
          <a:ln>
            <a:solidFill>
              <a:srgbClr val="6DB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ooter Placeholder 3"/>
          <p:cNvSpPr>
            <a:spLocks noGrp="1"/>
          </p:cNvSpPr>
          <p:nvPr>
            <p:ph type="ftr" sz="quarter" idx="11"/>
          </p:nvPr>
        </p:nvSpPr>
        <p:spPr>
          <a:xfrm>
            <a:off x="4648200" y="6241257"/>
            <a:ext cx="2895600" cy="365125"/>
          </a:xfrm>
        </p:spPr>
        <p:txBody>
          <a:bodyPr/>
          <a:lstStyle/>
          <a:p>
            <a:r>
              <a:rPr lang="en-GB" dirty="0">
                <a:solidFill>
                  <a:prstClr val="black">
                    <a:tint val="75000"/>
                  </a:prstClr>
                </a:solidFill>
              </a:rPr>
              <a:t>Centre for Innovation in Education cie@liverpool.ac.uk</a:t>
            </a:r>
          </a:p>
        </p:txBody>
      </p:sp>
      <p:sp>
        <p:nvSpPr>
          <p:cNvPr id="3" name="Content Placeholder 2"/>
          <p:cNvSpPr>
            <a:spLocks noGrp="1"/>
          </p:cNvSpPr>
          <p:nvPr>
            <p:ph idx="1"/>
          </p:nvPr>
        </p:nvSpPr>
        <p:spPr>
          <a:xfrm>
            <a:off x="1981200" y="1143000"/>
            <a:ext cx="8229600" cy="4878288"/>
          </a:xfrm>
        </p:spPr>
        <p:txBody>
          <a:bodyPr>
            <a:normAutofit lnSpcReduction="10000"/>
          </a:bodyPr>
          <a:lstStyle/>
          <a:p>
            <a:r>
              <a:rPr lang="en-GB" sz="2800" dirty="0">
                <a:solidFill>
                  <a:srgbClr val="ED1E60"/>
                </a:solidFill>
                <a:latin typeface="Arial" panose="020B0604020202020204" pitchFamily="34" charset="0"/>
                <a:cs typeface="Arial" panose="020B0604020202020204" pitchFamily="34" charset="0"/>
              </a:rPr>
              <a:t>presenting findings in a range of digital formats, appropriate for a defined audience or purpose </a:t>
            </a:r>
            <a:r>
              <a:rPr lang="en-GB" sz="2000" dirty="0">
                <a:solidFill>
                  <a:srgbClr val="ED1E60"/>
                </a:solidFill>
                <a:latin typeface="Arial" panose="020B0604020202020204" pitchFamily="34" charset="0"/>
                <a:cs typeface="Arial" panose="020B0604020202020204" pitchFamily="34" charset="0"/>
              </a:rPr>
              <a:t>(report, social media post, video, etc.)</a:t>
            </a:r>
            <a:endParaRPr lang="en-GB" sz="2800" dirty="0">
              <a:solidFill>
                <a:srgbClr val="ED1E60"/>
              </a:solidFill>
              <a:latin typeface="Arial" panose="020B0604020202020204" pitchFamily="34" charset="0"/>
              <a:cs typeface="Arial" panose="020B0604020202020204" pitchFamily="34" charset="0"/>
            </a:endParaRPr>
          </a:p>
          <a:p>
            <a:endParaRPr lang="en-GB" sz="2800" dirty="0">
              <a:solidFill>
                <a:srgbClr val="ED1E60"/>
              </a:solidFill>
              <a:latin typeface="Arial" panose="020B0604020202020204" pitchFamily="34" charset="0"/>
              <a:cs typeface="Arial" panose="020B0604020202020204" pitchFamily="34" charset="0"/>
            </a:endParaRPr>
          </a:p>
          <a:p>
            <a:r>
              <a:rPr lang="en-GB" sz="2800" dirty="0">
                <a:solidFill>
                  <a:srgbClr val="ED1E60"/>
                </a:solidFill>
                <a:latin typeface="Arial" panose="020B0604020202020204" pitchFamily="34" charset="0"/>
                <a:cs typeface="Arial" panose="020B0604020202020204" pitchFamily="34" charset="0"/>
              </a:rPr>
              <a:t>problem-solving individually or collaboratively using digital technologies </a:t>
            </a:r>
            <a:r>
              <a:rPr lang="en-GB" sz="2000" dirty="0">
                <a:solidFill>
                  <a:srgbClr val="ED1E60"/>
                </a:solidFill>
                <a:latin typeface="Arial" panose="020B0604020202020204" pitchFamily="34" charset="0"/>
                <a:cs typeface="Arial" panose="020B0604020202020204" pitchFamily="34" charset="0"/>
              </a:rPr>
              <a:t>(disciplinary software, wikis, forums, distant debates etc.)</a:t>
            </a:r>
            <a:endParaRPr lang="en-GB" sz="2800" dirty="0">
              <a:solidFill>
                <a:srgbClr val="ED1E60"/>
              </a:solidFill>
              <a:latin typeface="Arial" panose="020B0604020202020204" pitchFamily="34" charset="0"/>
              <a:cs typeface="Arial" panose="020B0604020202020204" pitchFamily="34" charset="0"/>
            </a:endParaRPr>
          </a:p>
          <a:p>
            <a:endParaRPr lang="en-GB" sz="2800" dirty="0">
              <a:solidFill>
                <a:srgbClr val="ED1E60"/>
              </a:solidFill>
              <a:latin typeface="Arial" panose="020B0604020202020204" pitchFamily="34" charset="0"/>
              <a:cs typeface="Arial" panose="020B0604020202020204" pitchFamily="34" charset="0"/>
            </a:endParaRPr>
          </a:p>
          <a:p>
            <a:r>
              <a:rPr lang="en-GB" sz="2800" dirty="0">
                <a:solidFill>
                  <a:srgbClr val="ED1E60"/>
                </a:solidFill>
                <a:latin typeface="Arial" panose="020B0604020202020204" pitchFamily="34" charset="0"/>
                <a:cs typeface="Arial" panose="020B0604020202020204" pitchFamily="34" charset="0"/>
              </a:rPr>
              <a:t>participating in digital (professional) networks safely, ethically and with respect </a:t>
            </a:r>
            <a:r>
              <a:rPr lang="en-GB" sz="2000" dirty="0">
                <a:solidFill>
                  <a:srgbClr val="ED1E60"/>
                </a:solidFill>
                <a:latin typeface="Arial" panose="020B0604020202020204" pitchFamily="34" charset="0"/>
                <a:cs typeface="Arial" panose="020B0604020202020204" pitchFamily="34" charset="0"/>
              </a:rPr>
              <a:t>(online discussions, email, forums, web-conferencing (sync/</a:t>
            </a:r>
            <a:r>
              <a:rPr lang="en-GB" sz="2000" dirty="0" err="1">
                <a:solidFill>
                  <a:srgbClr val="ED1E60"/>
                </a:solidFill>
                <a:latin typeface="Arial" panose="020B0604020202020204" pitchFamily="34" charset="0"/>
                <a:cs typeface="Arial" panose="020B0604020202020204" pitchFamily="34" charset="0"/>
              </a:rPr>
              <a:t>async</a:t>
            </a:r>
            <a:r>
              <a:rPr lang="en-GB" sz="2000" dirty="0">
                <a:solidFill>
                  <a:srgbClr val="ED1E60"/>
                </a:solidFill>
                <a:latin typeface="Arial" panose="020B0604020202020204" pitchFamily="34" charset="0"/>
                <a:cs typeface="Arial" panose="020B0604020202020204" pitchFamily="34" charset="0"/>
              </a:rPr>
              <a:t>), mailing lists, social media etc.)</a:t>
            </a:r>
            <a:endParaRPr lang="en-GB" sz="2800" dirty="0">
              <a:solidFill>
                <a:srgbClr val="ED1E60"/>
              </a:solidFill>
              <a:latin typeface="Arial" panose="020B0604020202020204" pitchFamily="34" charset="0"/>
              <a:cs typeface="Arial" panose="020B0604020202020204" pitchFamily="34" charset="0"/>
            </a:endParaRPr>
          </a:p>
          <a:p>
            <a:endParaRPr lang="en-GB" sz="2800" dirty="0">
              <a:solidFill>
                <a:schemeClr val="accent1">
                  <a:lumMod val="50000"/>
                </a:schemeClr>
              </a:solidFill>
              <a:latin typeface="Arial" panose="020B0604020202020204" pitchFamily="34" charset="0"/>
              <a:cs typeface="Arial" panose="020B0604020202020204" pitchFamily="34" charset="0"/>
            </a:endParaRPr>
          </a:p>
          <a:p>
            <a:endParaRPr lang="en-GB" sz="2800" dirty="0">
              <a:solidFill>
                <a:schemeClr val="accent1">
                  <a:lumMod val="50000"/>
                </a:schemeClr>
              </a:solidFill>
              <a:latin typeface="Arial" panose="020B0604020202020204" pitchFamily="34" charset="0"/>
              <a:cs typeface="Arial" panose="020B0604020202020204" pitchFamily="34" charset="0"/>
            </a:endParaRPr>
          </a:p>
          <a:p>
            <a:endParaRPr lang="en-GB" sz="2000" dirty="0">
              <a:solidFill>
                <a:schemeClr val="accent1">
                  <a:lumMod val="50000"/>
                </a:schemeClr>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1524000" y="0"/>
            <a:ext cx="9144000" cy="1143000"/>
          </a:xfrm>
        </p:spPr>
        <p:txBody>
          <a:bodyPr/>
          <a:lstStyle/>
          <a:p>
            <a:r>
              <a:rPr lang="en-GB" dirty="0">
                <a:solidFill>
                  <a:schemeClr val="accent1">
                    <a:lumMod val="50000"/>
                  </a:schemeClr>
                </a:solidFill>
                <a:latin typeface="Arial" panose="020B0604020202020204" pitchFamily="34" charset="0"/>
                <a:cs typeface="Arial" panose="020B0604020202020204" pitchFamily="34" charset="0"/>
              </a:rPr>
              <a:t>Some tasks for </a:t>
            </a:r>
            <a:r>
              <a:rPr lang="en-GB" dirty="0">
                <a:solidFill>
                  <a:srgbClr val="ED1E60"/>
                </a:solidFill>
                <a:latin typeface="Arial" panose="020B0604020202020204" pitchFamily="34" charset="0"/>
                <a:cs typeface="Arial" panose="020B0604020202020204" pitchFamily="34" charset="0"/>
              </a:rPr>
              <a:t>digital </a:t>
            </a:r>
            <a:r>
              <a:rPr lang="en-GB" dirty="0" err="1">
                <a:solidFill>
                  <a:srgbClr val="ED1E60"/>
                </a:solidFill>
                <a:latin typeface="Arial" panose="020B0604020202020204" pitchFamily="34" charset="0"/>
                <a:cs typeface="Arial" panose="020B0604020202020204" pitchFamily="34" charset="0"/>
              </a:rPr>
              <a:t>collab</a:t>
            </a:r>
            <a:r>
              <a:rPr lang="en-GB" dirty="0">
                <a:solidFill>
                  <a:srgbClr val="ED1E60"/>
                </a:solidFill>
                <a:latin typeface="Arial" panose="020B0604020202020204" pitchFamily="34" charset="0"/>
                <a:cs typeface="Arial" panose="020B0604020202020204" pitchFamily="34" charset="0"/>
              </a:rPr>
              <a:t>/</a:t>
            </a:r>
            <a:r>
              <a:rPr lang="en-GB" dirty="0" err="1">
                <a:solidFill>
                  <a:srgbClr val="ED1E60"/>
                </a:solidFill>
                <a:latin typeface="Arial" panose="020B0604020202020204" pitchFamily="34" charset="0"/>
                <a:cs typeface="Arial" panose="020B0604020202020204" pitchFamily="34" charset="0"/>
              </a:rPr>
              <a:t>comm</a:t>
            </a:r>
            <a:endParaRPr lang="en-GB" dirty="0">
              <a:solidFill>
                <a:srgbClr val="ED1E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0863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845399" y="2159000"/>
            <a:ext cx="10664729" cy="3592013"/>
          </a:xfrm>
        </p:spPr>
        <p:txBody>
          <a:bodyPr>
            <a:normAutofit/>
          </a:bodyPr>
          <a:lstStyle/>
          <a:p>
            <a:pPr marL="385763" indent="-385763">
              <a:buFont typeface="+mj-lt"/>
              <a:buAutoNum type="arabicPeriod"/>
            </a:pPr>
            <a:r>
              <a:rPr lang="en-US" sz="2200" dirty="0">
                <a:solidFill>
                  <a:srgbClr val="009292"/>
                </a:solidFill>
                <a:latin typeface="Montserrat" panose="00000500000000000000" pitchFamily="50" charset="0"/>
                <a:cs typeface="Arial" panose="020B0604020202020204" pitchFamily="34" charset="0"/>
              </a:rPr>
              <a:t>Express the purpose and nature </a:t>
            </a:r>
            <a:r>
              <a:rPr lang="en-US" sz="2200" dirty="0">
                <a:latin typeface="Montserrat" panose="00000500000000000000" pitchFamily="50" charset="0"/>
                <a:cs typeface="Arial" panose="020B0604020202020204" pitchFamily="34" charset="0"/>
              </a:rPr>
              <a:t>of digital fluency and be able to translate its significance for course design to your respective educational disciplinary contexts.</a:t>
            </a:r>
            <a:br>
              <a:rPr lang="en-US" sz="2200" dirty="0">
                <a:latin typeface="Montserrat" panose="00000500000000000000" pitchFamily="50" charset="0"/>
                <a:cs typeface="Arial" panose="020B0604020202020204" pitchFamily="34" charset="0"/>
              </a:rPr>
            </a:br>
            <a:endParaRPr lang="en-US" sz="2200" dirty="0">
              <a:latin typeface="Montserrat" panose="00000500000000000000" pitchFamily="50" charset="0"/>
              <a:cs typeface="Arial" panose="020B0604020202020204" pitchFamily="34" charset="0"/>
            </a:endParaRPr>
          </a:p>
          <a:p>
            <a:pPr marL="385763" indent="-385763">
              <a:buFont typeface="+mj-lt"/>
              <a:buAutoNum type="arabicPeriod"/>
            </a:pPr>
            <a:r>
              <a:rPr lang="en-US" sz="2200" dirty="0">
                <a:solidFill>
                  <a:srgbClr val="009292"/>
                </a:solidFill>
                <a:latin typeface="Montserrat" panose="00000500000000000000" pitchFamily="50" charset="0"/>
                <a:cs typeface="Arial" panose="020B0604020202020204" pitchFamily="34" charset="0"/>
              </a:rPr>
              <a:t>Communicate the significance </a:t>
            </a:r>
            <a:r>
              <a:rPr lang="en-US" sz="2200" dirty="0">
                <a:latin typeface="Montserrat" panose="00000500000000000000" pitchFamily="50" charset="0"/>
                <a:cs typeface="Arial" panose="020B0604020202020204" pitchFamily="34" charset="0"/>
              </a:rPr>
              <a:t>of digital fluency as a course design principle to peers within your subject area.</a:t>
            </a:r>
            <a:br>
              <a:rPr lang="en-US" sz="2200" dirty="0">
                <a:latin typeface="Montserrat" panose="00000500000000000000" pitchFamily="50" charset="0"/>
                <a:cs typeface="Arial" panose="020B0604020202020204" pitchFamily="34" charset="0"/>
              </a:rPr>
            </a:br>
            <a:endParaRPr lang="en-US" sz="2200" dirty="0">
              <a:latin typeface="Montserrat" panose="00000500000000000000" pitchFamily="50" charset="0"/>
              <a:cs typeface="Arial" panose="020B0604020202020204" pitchFamily="34" charset="0"/>
            </a:endParaRPr>
          </a:p>
          <a:p>
            <a:pPr marL="385763" indent="-385763">
              <a:buFont typeface="+mj-lt"/>
              <a:buAutoNum type="arabicPeriod"/>
            </a:pPr>
            <a:r>
              <a:rPr lang="en-US" sz="2200" dirty="0">
                <a:solidFill>
                  <a:srgbClr val="009292"/>
                </a:solidFill>
                <a:latin typeface="Montserrat" panose="00000500000000000000" pitchFamily="50" charset="0"/>
                <a:cs typeface="Arial" panose="020B0604020202020204" pitchFamily="34" charset="0"/>
              </a:rPr>
              <a:t>Critically evaluate, select and apply </a:t>
            </a:r>
            <a:r>
              <a:rPr lang="en-US" sz="2200" dirty="0">
                <a:latin typeface="Montserrat" panose="00000500000000000000" pitchFamily="50" charset="0"/>
                <a:cs typeface="Arial" panose="020B0604020202020204" pitchFamily="34" charset="0"/>
              </a:rPr>
              <a:t>appropriate forms of digital fluency to your current </a:t>
            </a:r>
            <a:r>
              <a:rPr lang="en-US" sz="2200" dirty="0" err="1">
                <a:latin typeface="Montserrat" panose="00000500000000000000" pitchFamily="50" charset="0"/>
                <a:cs typeface="Arial" panose="020B0604020202020204" pitchFamily="34" charset="0"/>
              </a:rPr>
              <a:t>programme</a:t>
            </a:r>
            <a:r>
              <a:rPr lang="en-US" sz="2200" dirty="0">
                <a:latin typeface="Montserrat" panose="00000500000000000000" pitchFamily="50" charset="0"/>
                <a:cs typeface="Arial" panose="020B0604020202020204" pitchFamily="34" charset="0"/>
              </a:rPr>
              <a:t> and/or module.</a:t>
            </a:r>
          </a:p>
          <a:p>
            <a:endParaRPr lang="en-GB" dirty="0"/>
          </a:p>
        </p:txBody>
      </p:sp>
      <p:sp>
        <p:nvSpPr>
          <p:cNvPr id="2" name="Title 1">
            <a:extLst>
              <a:ext uri="{FF2B5EF4-FFF2-40B4-BE49-F238E27FC236}">
                <a16:creationId xmlns:a16="http://schemas.microsoft.com/office/drawing/2014/main" id="{47B976BD-5532-4455-9162-A34ACE49940E}"/>
              </a:ext>
            </a:extLst>
          </p:cNvPr>
          <p:cNvSpPr>
            <a:spLocks noGrp="1"/>
          </p:cNvSpPr>
          <p:nvPr>
            <p:ph type="title" idx="4294967295"/>
          </p:nvPr>
        </p:nvSpPr>
        <p:spPr>
          <a:xfrm>
            <a:off x="-2540000" y="1016000"/>
            <a:ext cx="10972800" cy="1143000"/>
          </a:xfrm>
        </p:spPr>
        <p:txBody>
          <a:bodyPr/>
          <a:lstStyle/>
          <a:p>
            <a:pPr rtl="0" eaLnBrk="1" fontAlgn="auto" latinLnBrk="0" hangingPunct="1"/>
            <a:r>
              <a:rPr lang="en-GB" sz="3300" b="1" kern="1200" dirty="0">
                <a:solidFill>
                  <a:srgbClr val="333E50"/>
                </a:solidFill>
                <a:effectLst/>
                <a:latin typeface="Montserrat" panose="00000500000000000000" pitchFamily="50" charset="0"/>
                <a:ea typeface="+mn-ea"/>
                <a:cs typeface="+mn-cs"/>
              </a:rPr>
              <a:t>Session Outcomes</a:t>
            </a:r>
            <a:endParaRPr lang="en-GB" dirty="0"/>
          </a:p>
        </p:txBody>
      </p:sp>
    </p:spTree>
    <p:extLst>
      <p:ext uri="{BB962C8B-B14F-4D97-AF65-F5344CB8AC3E}">
        <p14:creationId xmlns:p14="http://schemas.microsoft.com/office/powerpoint/2010/main" val="1304904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a:t>Centre for Innovation in Education CIE@liverpool.ac.uk</a:t>
            </a:r>
          </a:p>
        </p:txBody>
      </p:sp>
      <p:sp>
        <p:nvSpPr>
          <p:cNvPr id="29" name="Title 1">
            <a:extLst>
              <a:ext uri="{FF2B5EF4-FFF2-40B4-BE49-F238E27FC236}">
                <a16:creationId xmlns:a16="http://schemas.microsoft.com/office/drawing/2014/main" id="{C72ED7E9-45B7-4361-AA6D-1EFBDACF62C8}"/>
              </a:ext>
            </a:extLst>
          </p:cNvPr>
          <p:cNvSpPr txBox="1">
            <a:spLocks/>
          </p:cNvSpPr>
          <p:nvPr/>
        </p:nvSpPr>
        <p:spPr>
          <a:xfrm>
            <a:off x="7032129" y="1707948"/>
            <a:ext cx="3695156" cy="330178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700" dirty="0">
                <a:solidFill>
                  <a:srgbClr val="2DB2DE"/>
                </a:solidFill>
                <a:latin typeface="Arial" panose="020B0604020202020204" pitchFamily="34" charset="0"/>
                <a:cs typeface="Arial" panose="020B0604020202020204" pitchFamily="34" charset="0"/>
              </a:rPr>
              <a:t>Students</a:t>
            </a:r>
            <a:r>
              <a:rPr lang="en-GB" sz="2700" dirty="0">
                <a:solidFill>
                  <a:srgbClr val="00A4DA"/>
                </a:solidFill>
                <a:latin typeface="Arial" panose="020B0604020202020204" pitchFamily="34" charset="0"/>
                <a:cs typeface="Arial" panose="020B0604020202020204" pitchFamily="34" charset="0"/>
              </a:rPr>
              <a:t> skilfully manage their digital identity across multiple platforms in a professional and responsible manner.</a:t>
            </a:r>
          </a:p>
        </p:txBody>
      </p:sp>
      <p:sp>
        <p:nvSpPr>
          <p:cNvPr id="12" name="Oval 11">
            <a:extLst>
              <a:ext uri="{FF2B5EF4-FFF2-40B4-BE49-F238E27FC236}">
                <a16:creationId xmlns:a16="http://schemas.microsoft.com/office/drawing/2014/main" id="{7BCC1A04-0BF9-45DA-8CCC-606A8FC03313}"/>
              </a:ext>
              <a:ext uri="{C183D7F6-B498-43B3-948B-1728B52AA6E4}">
                <adec:decorative xmlns:adec="http://schemas.microsoft.com/office/drawing/2017/decorative" val="1"/>
              </a:ext>
            </a:extLst>
          </p:cNvPr>
          <p:cNvSpPr/>
          <p:nvPr/>
        </p:nvSpPr>
        <p:spPr>
          <a:xfrm>
            <a:off x="2831633" y="2545270"/>
            <a:ext cx="2160000" cy="2160000"/>
          </a:xfrm>
          <a:prstGeom prst="ellipse">
            <a:avLst/>
          </a:prstGeom>
          <a:noFill/>
          <a:ln>
            <a:solidFill>
              <a:srgbClr val="92AF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defRPr/>
            </a:pPr>
            <a:endParaRPr lang="en-GB" sz="1400" kern="0">
              <a:solidFill>
                <a:srgbClr val="FFFFFF"/>
              </a:solidFill>
              <a:latin typeface="Arial"/>
              <a:sym typeface="Arial"/>
            </a:endParaRPr>
          </a:p>
        </p:txBody>
      </p:sp>
      <p:sp>
        <p:nvSpPr>
          <p:cNvPr id="13" name="Oval 12">
            <a:extLst>
              <a:ext uri="{FF2B5EF4-FFF2-40B4-BE49-F238E27FC236}">
                <a16:creationId xmlns:a16="http://schemas.microsoft.com/office/drawing/2014/main" id="{25E909F2-C1A3-45CB-880D-2F07CBB77FA1}"/>
              </a:ext>
              <a:ext uri="{C183D7F6-B498-43B3-948B-1728B52AA6E4}">
                <adec:decorative xmlns:adec="http://schemas.microsoft.com/office/drawing/2017/decorative" val="1"/>
              </a:ext>
            </a:extLst>
          </p:cNvPr>
          <p:cNvSpPr/>
          <p:nvPr/>
        </p:nvSpPr>
        <p:spPr>
          <a:xfrm>
            <a:off x="2791133" y="3738590"/>
            <a:ext cx="2160000" cy="2160000"/>
          </a:xfrm>
          <a:prstGeom prst="ellipse">
            <a:avLst/>
          </a:prstGeom>
          <a:noFill/>
          <a:ln>
            <a:solidFill>
              <a:srgbClr val="F473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defRPr/>
            </a:pPr>
            <a:endParaRPr lang="en-GB" sz="1400" kern="0">
              <a:solidFill>
                <a:srgbClr val="FFFFFF"/>
              </a:solidFill>
              <a:latin typeface="Arial"/>
              <a:sym typeface="Arial"/>
            </a:endParaRPr>
          </a:p>
        </p:txBody>
      </p:sp>
      <p:sp>
        <p:nvSpPr>
          <p:cNvPr id="14" name="Oval 13">
            <a:extLst>
              <a:ext uri="{FF2B5EF4-FFF2-40B4-BE49-F238E27FC236}">
                <a16:creationId xmlns:a16="http://schemas.microsoft.com/office/drawing/2014/main" id="{4887EE74-0961-4AF5-B6A1-B8900ED74205}"/>
              </a:ext>
              <a:ext uri="{C183D7F6-B498-43B3-948B-1728B52AA6E4}">
                <adec:decorative xmlns:adec="http://schemas.microsoft.com/office/drawing/2017/decorative" val="1"/>
              </a:ext>
            </a:extLst>
          </p:cNvPr>
          <p:cNvSpPr/>
          <p:nvPr/>
        </p:nvSpPr>
        <p:spPr>
          <a:xfrm>
            <a:off x="4123733" y="2509710"/>
            <a:ext cx="2160000" cy="2160000"/>
          </a:xfrm>
          <a:prstGeom prst="ellipse">
            <a:avLst/>
          </a:prstGeom>
          <a:noFill/>
          <a:ln>
            <a:solidFill>
              <a:srgbClr val="B22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defRPr/>
            </a:pPr>
            <a:endParaRPr lang="en-GB" sz="1400" kern="0">
              <a:solidFill>
                <a:srgbClr val="FFFFFF"/>
              </a:solidFill>
              <a:latin typeface="Arial"/>
              <a:sym typeface="Arial"/>
            </a:endParaRPr>
          </a:p>
        </p:txBody>
      </p:sp>
      <p:sp>
        <p:nvSpPr>
          <p:cNvPr id="15" name="Oval 14">
            <a:extLst>
              <a:ext uri="{FF2B5EF4-FFF2-40B4-BE49-F238E27FC236}">
                <a16:creationId xmlns:a16="http://schemas.microsoft.com/office/drawing/2014/main" id="{657ECFCC-63C2-4B0C-9F4C-A1668369C65F}"/>
              </a:ext>
              <a:ext uri="{C183D7F6-B498-43B3-948B-1728B52AA6E4}">
                <adec:decorative xmlns:adec="http://schemas.microsoft.com/office/drawing/2017/decorative" val="1"/>
              </a:ext>
            </a:extLst>
          </p:cNvPr>
          <p:cNvSpPr/>
          <p:nvPr/>
        </p:nvSpPr>
        <p:spPr>
          <a:xfrm>
            <a:off x="4230893" y="3739755"/>
            <a:ext cx="2160000" cy="2160000"/>
          </a:xfrm>
          <a:prstGeom prst="ellipse">
            <a:avLst/>
          </a:prstGeom>
          <a:noFill/>
          <a:ln>
            <a:solidFill>
              <a:srgbClr val="ED1E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defRPr/>
            </a:pPr>
            <a:endParaRPr lang="en-GB" sz="1400" kern="0">
              <a:solidFill>
                <a:srgbClr val="FFFFFF"/>
              </a:solidFill>
              <a:latin typeface="Arial"/>
              <a:sym typeface="Arial"/>
            </a:endParaRPr>
          </a:p>
        </p:txBody>
      </p:sp>
      <p:sp>
        <p:nvSpPr>
          <p:cNvPr id="21" name="Oval 20">
            <a:extLst>
              <a:ext uri="{FF2B5EF4-FFF2-40B4-BE49-F238E27FC236}">
                <a16:creationId xmlns:a16="http://schemas.microsoft.com/office/drawing/2014/main" id="{489F89AB-53F0-408C-9C2F-6AF7008B7BA3}"/>
              </a:ext>
            </a:extLst>
          </p:cNvPr>
          <p:cNvSpPr/>
          <p:nvPr/>
        </p:nvSpPr>
        <p:spPr>
          <a:xfrm>
            <a:off x="3806693" y="3383470"/>
            <a:ext cx="1584960" cy="1584000"/>
          </a:xfrm>
          <a:prstGeom prst="ellipse">
            <a:avLst/>
          </a:prstGeom>
          <a:solidFill>
            <a:schemeClr val="tx1"/>
          </a:solidFill>
          <a:ln>
            <a:solidFill>
              <a:srgbClr val="7B9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defRPr/>
            </a:pPr>
            <a:r>
              <a:rPr lang="en-GB" sz="1400" kern="0" dirty="0">
                <a:solidFill>
                  <a:srgbClr val="FFFFFF"/>
                </a:solidFill>
                <a:latin typeface="Arial"/>
                <a:sym typeface="Arial"/>
              </a:rPr>
              <a:t>ICT proficiency</a:t>
            </a:r>
          </a:p>
        </p:txBody>
      </p:sp>
      <p:sp>
        <p:nvSpPr>
          <p:cNvPr id="23" name="TextBox 22">
            <a:extLst>
              <a:ext uri="{FF2B5EF4-FFF2-40B4-BE49-F238E27FC236}">
                <a16:creationId xmlns:a16="http://schemas.microsoft.com/office/drawing/2014/main" id="{8DF5CC9A-1696-4C83-B12B-19E11409BCCC}"/>
              </a:ext>
            </a:extLst>
          </p:cNvPr>
          <p:cNvSpPr txBox="1"/>
          <p:nvPr/>
        </p:nvSpPr>
        <p:spPr>
          <a:xfrm>
            <a:off x="4860216" y="2935980"/>
            <a:ext cx="1505844" cy="523220"/>
          </a:xfrm>
          <a:prstGeom prst="rect">
            <a:avLst/>
          </a:prstGeom>
          <a:noFill/>
        </p:spPr>
        <p:txBody>
          <a:bodyPr wrap="square" rtlCol="0">
            <a:spAutoFit/>
          </a:bodyPr>
          <a:lstStyle/>
          <a:p>
            <a:pPr algn="ctr">
              <a:buClr>
                <a:srgbClr val="000000"/>
              </a:buClr>
              <a:defRPr/>
            </a:pPr>
            <a:r>
              <a:rPr lang="en-GB" sz="1400" kern="0" dirty="0">
                <a:solidFill>
                  <a:srgbClr val="B2208F"/>
                </a:solidFill>
                <a:latin typeface="Arial"/>
                <a:cs typeface="Arial"/>
                <a:sym typeface="Arial"/>
              </a:rPr>
              <a:t>Digital </a:t>
            </a:r>
            <a:br>
              <a:rPr lang="en-GB" sz="1400" kern="0" dirty="0">
                <a:solidFill>
                  <a:srgbClr val="B2208F"/>
                </a:solidFill>
                <a:latin typeface="Arial"/>
                <a:cs typeface="Arial"/>
                <a:sym typeface="Arial"/>
              </a:rPr>
            </a:br>
            <a:r>
              <a:rPr lang="en-GB" sz="1400" kern="0" dirty="0">
                <a:solidFill>
                  <a:srgbClr val="B2208F"/>
                </a:solidFill>
                <a:latin typeface="Arial"/>
                <a:cs typeface="Arial"/>
                <a:sym typeface="Arial"/>
              </a:rPr>
              <a:t>problem-solving</a:t>
            </a:r>
          </a:p>
        </p:txBody>
      </p:sp>
      <p:sp>
        <p:nvSpPr>
          <p:cNvPr id="24" name="TextBox 23">
            <a:extLst>
              <a:ext uri="{FF2B5EF4-FFF2-40B4-BE49-F238E27FC236}">
                <a16:creationId xmlns:a16="http://schemas.microsoft.com/office/drawing/2014/main" id="{77A3A6F9-FE2F-4C75-9C66-4FF076AD0CAE}"/>
              </a:ext>
            </a:extLst>
          </p:cNvPr>
          <p:cNvSpPr txBox="1"/>
          <p:nvPr/>
        </p:nvSpPr>
        <p:spPr>
          <a:xfrm>
            <a:off x="4826297" y="4705270"/>
            <a:ext cx="1505844" cy="738664"/>
          </a:xfrm>
          <a:prstGeom prst="rect">
            <a:avLst/>
          </a:prstGeom>
          <a:noFill/>
        </p:spPr>
        <p:txBody>
          <a:bodyPr wrap="square" rtlCol="0">
            <a:spAutoFit/>
          </a:bodyPr>
          <a:lstStyle/>
          <a:p>
            <a:pPr algn="ctr">
              <a:buClr>
                <a:srgbClr val="000000"/>
              </a:buClr>
              <a:defRPr/>
            </a:pPr>
            <a:r>
              <a:rPr lang="en-GB" sz="1400" kern="0" dirty="0">
                <a:solidFill>
                  <a:srgbClr val="ED1E60"/>
                </a:solidFill>
                <a:latin typeface="Arial"/>
                <a:cs typeface="Arial"/>
                <a:sym typeface="Arial"/>
              </a:rPr>
              <a:t>Digital collaboration / communication</a:t>
            </a:r>
          </a:p>
        </p:txBody>
      </p:sp>
      <p:sp>
        <p:nvSpPr>
          <p:cNvPr id="25" name="TextBox 24">
            <a:extLst>
              <a:ext uri="{FF2B5EF4-FFF2-40B4-BE49-F238E27FC236}">
                <a16:creationId xmlns:a16="http://schemas.microsoft.com/office/drawing/2014/main" id="{8FF5FB72-60CA-4F86-8AD7-467F968FF2AE}"/>
              </a:ext>
            </a:extLst>
          </p:cNvPr>
          <p:cNvSpPr txBox="1"/>
          <p:nvPr/>
        </p:nvSpPr>
        <p:spPr>
          <a:xfrm>
            <a:off x="2866205" y="3097231"/>
            <a:ext cx="1505844" cy="523220"/>
          </a:xfrm>
          <a:prstGeom prst="rect">
            <a:avLst/>
          </a:prstGeom>
          <a:noFill/>
        </p:spPr>
        <p:txBody>
          <a:bodyPr wrap="square" rtlCol="0">
            <a:spAutoFit/>
          </a:bodyPr>
          <a:lstStyle/>
          <a:p>
            <a:pPr>
              <a:buClr>
                <a:srgbClr val="000000"/>
              </a:buClr>
              <a:defRPr/>
            </a:pPr>
            <a:r>
              <a:rPr lang="en-GB" sz="1400" kern="0" dirty="0">
                <a:solidFill>
                  <a:srgbClr val="495715"/>
                </a:solidFill>
                <a:latin typeface="Arial"/>
                <a:cs typeface="Arial"/>
                <a:sym typeface="Arial"/>
              </a:rPr>
              <a:t>Info-/data- and media literacy</a:t>
            </a:r>
          </a:p>
        </p:txBody>
      </p:sp>
      <p:sp>
        <p:nvSpPr>
          <p:cNvPr id="26" name="TextBox 25">
            <a:extLst>
              <a:ext uri="{FF2B5EF4-FFF2-40B4-BE49-F238E27FC236}">
                <a16:creationId xmlns:a16="http://schemas.microsoft.com/office/drawing/2014/main" id="{E5364BD1-858B-4F2E-8E4E-64F1D7A3D01F}"/>
              </a:ext>
            </a:extLst>
          </p:cNvPr>
          <p:cNvSpPr txBox="1"/>
          <p:nvPr/>
        </p:nvSpPr>
        <p:spPr>
          <a:xfrm>
            <a:off x="2893727" y="4732396"/>
            <a:ext cx="1505844" cy="738664"/>
          </a:xfrm>
          <a:prstGeom prst="rect">
            <a:avLst/>
          </a:prstGeom>
          <a:noFill/>
        </p:spPr>
        <p:txBody>
          <a:bodyPr wrap="square" rtlCol="0">
            <a:spAutoFit/>
          </a:bodyPr>
          <a:lstStyle/>
          <a:p>
            <a:pPr algn="ctr">
              <a:buClr>
                <a:srgbClr val="000000"/>
              </a:buClr>
              <a:defRPr/>
            </a:pPr>
            <a:r>
              <a:rPr lang="en-GB" sz="1400" kern="0" dirty="0">
                <a:solidFill>
                  <a:srgbClr val="F47321"/>
                </a:solidFill>
                <a:latin typeface="Arial"/>
                <a:cs typeface="Arial"/>
                <a:sym typeface="Arial"/>
              </a:rPr>
              <a:t>Digital </a:t>
            </a:r>
            <a:br>
              <a:rPr lang="en-GB" sz="1400" kern="0" dirty="0">
                <a:solidFill>
                  <a:srgbClr val="F47321"/>
                </a:solidFill>
                <a:latin typeface="Arial"/>
                <a:cs typeface="Arial"/>
                <a:sym typeface="Arial"/>
              </a:rPr>
            </a:br>
            <a:r>
              <a:rPr lang="en-GB" sz="1400" kern="0" dirty="0">
                <a:solidFill>
                  <a:srgbClr val="F47321"/>
                </a:solidFill>
                <a:latin typeface="Arial"/>
                <a:cs typeface="Arial"/>
                <a:sym typeface="Arial"/>
              </a:rPr>
              <a:t>learning and development</a:t>
            </a:r>
          </a:p>
        </p:txBody>
      </p:sp>
      <p:sp>
        <p:nvSpPr>
          <p:cNvPr id="27" name="Oval 26">
            <a:extLst>
              <a:ext uri="{FF2B5EF4-FFF2-40B4-BE49-F238E27FC236}">
                <a16:creationId xmlns:a16="http://schemas.microsoft.com/office/drawing/2014/main" id="{6E468A96-4C26-46D5-B200-A92E85C25603}"/>
              </a:ext>
              <a:ext uri="{C183D7F6-B498-43B3-948B-1728B52AA6E4}">
                <adec:decorative xmlns:adec="http://schemas.microsoft.com/office/drawing/2017/decorative" val="1"/>
              </a:ext>
            </a:extLst>
          </p:cNvPr>
          <p:cNvSpPr/>
          <p:nvPr/>
        </p:nvSpPr>
        <p:spPr>
          <a:xfrm>
            <a:off x="2225337" y="1898752"/>
            <a:ext cx="4749800" cy="4379589"/>
          </a:xfrm>
          <a:prstGeom prst="ellipse">
            <a:avLst/>
          </a:prstGeom>
          <a:solidFill>
            <a:srgbClr val="00A4DA">
              <a:alpha val="81000"/>
            </a:srgbClr>
          </a:solidFill>
          <a:ln>
            <a:solidFill>
              <a:srgbClr val="00A4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defRPr/>
            </a:pPr>
            <a:endParaRPr lang="en-GB" sz="1400" kern="0" dirty="0">
              <a:solidFill>
                <a:srgbClr val="FFFFFF"/>
              </a:solidFill>
              <a:latin typeface="Arial"/>
              <a:sym typeface="Arial"/>
            </a:endParaRPr>
          </a:p>
        </p:txBody>
      </p:sp>
      <p:sp>
        <p:nvSpPr>
          <p:cNvPr id="28" name="TextBox 27">
            <a:extLst>
              <a:ext uri="{FF2B5EF4-FFF2-40B4-BE49-F238E27FC236}">
                <a16:creationId xmlns:a16="http://schemas.microsoft.com/office/drawing/2014/main" id="{2172B260-89EE-4C34-AB7B-4C886954F196}"/>
              </a:ext>
            </a:extLst>
          </p:cNvPr>
          <p:cNvSpPr txBox="1"/>
          <p:nvPr/>
        </p:nvSpPr>
        <p:spPr>
          <a:xfrm>
            <a:off x="3619128" y="2023803"/>
            <a:ext cx="1870601" cy="707886"/>
          </a:xfrm>
          <a:prstGeom prst="rect">
            <a:avLst/>
          </a:prstGeom>
          <a:noFill/>
        </p:spPr>
        <p:txBody>
          <a:bodyPr wrap="square" rtlCol="0">
            <a:spAutoFit/>
          </a:bodyPr>
          <a:lstStyle/>
          <a:p>
            <a:pPr algn="ctr"/>
            <a:r>
              <a:rPr lang="en-GB" sz="2000" dirty="0">
                <a:solidFill>
                  <a:schemeClr val="tx2"/>
                </a:solidFill>
                <a:latin typeface="Arial" panose="020B0604020202020204" pitchFamily="34" charset="0"/>
                <a:cs typeface="Arial" panose="020B0604020202020204" pitchFamily="34" charset="0"/>
              </a:rPr>
              <a:t>Digital identity and wellbeing</a:t>
            </a:r>
          </a:p>
        </p:txBody>
      </p:sp>
      <p:sp>
        <p:nvSpPr>
          <p:cNvPr id="2" name="Title 1">
            <a:extLst>
              <a:ext uri="{FF2B5EF4-FFF2-40B4-BE49-F238E27FC236}">
                <a16:creationId xmlns:a16="http://schemas.microsoft.com/office/drawing/2014/main" id="{E86CADB2-BF47-4E5C-BF66-D675FF75277E}"/>
              </a:ext>
            </a:extLst>
          </p:cNvPr>
          <p:cNvSpPr>
            <a:spLocks noGrp="1"/>
          </p:cNvSpPr>
          <p:nvPr>
            <p:ph type="ctrTitle"/>
          </p:nvPr>
        </p:nvSpPr>
        <p:spPr>
          <a:xfrm>
            <a:off x="-582427" y="581773"/>
            <a:ext cx="10363200" cy="1470025"/>
          </a:xfrm>
        </p:spPr>
        <p:txBody>
          <a:bodyPr/>
          <a:lstStyle/>
          <a:p>
            <a:pPr rtl="0" eaLnBrk="1" latinLnBrk="0" hangingPunct="1"/>
            <a:r>
              <a:rPr lang="en-GB" sz="2800" b="1" kern="1200" dirty="0">
                <a:solidFill>
                  <a:srgbClr val="254061"/>
                </a:solidFill>
                <a:effectLst/>
                <a:latin typeface="Montserrat" panose="00000500000000000000" pitchFamily="50" charset="0"/>
                <a:ea typeface="+mn-ea"/>
                <a:cs typeface="Arial" panose="020B0604020202020204" pitchFamily="34" charset="0"/>
              </a:rPr>
              <a:t>Digital Capability Framework </a:t>
            </a:r>
            <a:br>
              <a:rPr lang="en-GB" sz="1000" b="1" kern="1200" dirty="0">
                <a:solidFill>
                  <a:srgbClr val="254061"/>
                </a:solidFill>
                <a:effectLst/>
                <a:latin typeface="Montserrat" panose="00000500000000000000" pitchFamily="50" charset="0"/>
                <a:ea typeface="+mn-ea"/>
                <a:cs typeface="Arial" panose="020B0604020202020204" pitchFamily="34" charset="0"/>
              </a:rPr>
            </a:br>
            <a:r>
              <a:rPr lang="en-GB" sz="1600" b="1" kern="1200" dirty="0">
                <a:solidFill>
                  <a:srgbClr val="254061"/>
                </a:solidFill>
                <a:effectLst/>
                <a:latin typeface="Montserrat" panose="00000500000000000000" pitchFamily="50" charset="0"/>
                <a:ea typeface="+mn-ea"/>
                <a:cs typeface="Arial" panose="020B0604020202020204" pitchFamily="34" charset="0"/>
              </a:rPr>
              <a:t>(JISC 2017)   </a:t>
            </a:r>
            <a:endParaRPr lang="en-GB" sz="1600" b="1" dirty="0">
              <a:latin typeface="Montserrat" panose="00000500000000000000" pitchFamily="50" charset="0"/>
            </a:endParaRPr>
          </a:p>
        </p:txBody>
      </p:sp>
    </p:spTree>
    <p:extLst>
      <p:ext uri="{BB962C8B-B14F-4D97-AF65-F5344CB8AC3E}">
        <p14:creationId xmlns:p14="http://schemas.microsoft.com/office/powerpoint/2010/main" val="4120538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C183D7F6-B498-43B3-948B-1728B52AA6E4}">
                <adec:decorative xmlns:adec="http://schemas.microsoft.com/office/drawing/2017/decorative" val="1"/>
              </a:ext>
            </a:extLst>
          </p:cNvPr>
          <p:cNvSpPr/>
          <p:nvPr/>
        </p:nvSpPr>
        <p:spPr>
          <a:xfrm>
            <a:off x="1524000" y="6721476"/>
            <a:ext cx="9144000" cy="136525"/>
          </a:xfrm>
          <a:prstGeom prst="rect">
            <a:avLst/>
          </a:prstGeom>
          <a:solidFill>
            <a:srgbClr val="6DB6FE"/>
          </a:solidFill>
          <a:ln>
            <a:solidFill>
              <a:srgbClr val="6DB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ooter Placeholder 3"/>
          <p:cNvSpPr>
            <a:spLocks noGrp="1"/>
          </p:cNvSpPr>
          <p:nvPr>
            <p:ph type="ftr" sz="quarter" idx="11"/>
          </p:nvPr>
        </p:nvSpPr>
        <p:spPr>
          <a:xfrm>
            <a:off x="4648200" y="6241257"/>
            <a:ext cx="2895600" cy="365125"/>
          </a:xfrm>
        </p:spPr>
        <p:txBody>
          <a:bodyPr/>
          <a:lstStyle/>
          <a:p>
            <a:r>
              <a:rPr lang="en-GB" dirty="0">
                <a:solidFill>
                  <a:prstClr val="black">
                    <a:tint val="75000"/>
                  </a:prstClr>
                </a:solidFill>
              </a:rPr>
              <a:t>Centre for Innovation in Education cie@liverpool.ac.uk</a:t>
            </a:r>
          </a:p>
        </p:txBody>
      </p:sp>
      <p:sp>
        <p:nvSpPr>
          <p:cNvPr id="3" name="Content Placeholder 2"/>
          <p:cNvSpPr>
            <a:spLocks noGrp="1"/>
          </p:cNvSpPr>
          <p:nvPr>
            <p:ph idx="1"/>
          </p:nvPr>
        </p:nvSpPr>
        <p:spPr>
          <a:xfrm>
            <a:off x="1981200" y="1143000"/>
            <a:ext cx="8229600" cy="4878288"/>
          </a:xfrm>
        </p:spPr>
        <p:txBody>
          <a:bodyPr>
            <a:normAutofit fontScale="92500"/>
          </a:bodyPr>
          <a:lstStyle/>
          <a:p>
            <a:r>
              <a:rPr lang="en-GB" sz="2800" dirty="0">
                <a:solidFill>
                  <a:srgbClr val="2DB2DE"/>
                </a:solidFill>
                <a:latin typeface="Arial" panose="020B0604020202020204" pitchFamily="34" charset="0"/>
                <a:cs typeface="Arial" panose="020B0604020202020204" pitchFamily="34" charset="0"/>
              </a:rPr>
              <a:t>Evaluate own and peers’ online identities and academics/professionals in your subject.</a:t>
            </a:r>
          </a:p>
          <a:p>
            <a:r>
              <a:rPr lang="en-GB" sz="2800" dirty="0">
                <a:solidFill>
                  <a:srgbClr val="2DB2DE"/>
                </a:solidFill>
                <a:latin typeface="Arial" panose="020B0604020202020204" pitchFamily="34" charset="0"/>
                <a:cs typeface="Arial" panose="020B0604020202020204" pitchFamily="34" charset="0"/>
              </a:rPr>
              <a:t>Creating/developing a professional online identity in the context of disciplinary tasks, e.g. blogs/wikis.</a:t>
            </a:r>
          </a:p>
          <a:p>
            <a:r>
              <a:rPr lang="en-GB" sz="2800" dirty="0">
                <a:solidFill>
                  <a:srgbClr val="2DB2DE"/>
                </a:solidFill>
                <a:latin typeface="Arial" panose="020B0604020202020204" pitchFamily="34" charset="0"/>
                <a:cs typeface="Arial" panose="020B0604020202020204" pitchFamily="34" charset="0"/>
              </a:rPr>
              <a:t>Following your field’s developments or subject experts online and on social media.</a:t>
            </a:r>
          </a:p>
          <a:p>
            <a:r>
              <a:rPr lang="en-GB" sz="2800" dirty="0">
                <a:solidFill>
                  <a:srgbClr val="2DB2DE"/>
                </a:solidFill>
                <a:latin typeface="Arial" panose="020B0604020202020204" pitchFamily="34" charset="0"/>
                <a:cs typeface="Arial" panose="020B0604020202020204" pitchFamily="34" charset="0"/>
              </a:rPr>
              <a:t>Creating tips for developing a positive online identity.</a:t>
            </a:r>
          </a:p>
          <a:p>
            <a:r>
              <a:rPr lang="en-GB" sz="2800" dirty="0">
                <a:solidFill>
                  <a:srgbClr val="2DB2DE"/>
                </a:solidFill>
                <a:latin typeface="Arial" panose="020B0604020202020204" pitchFamily="34" charset="0"/>
                <a:cs typeface="Arial" panose="020B0604020202020204" pitchFamily="34" charset="0"/>
              </a:rPr>
              <a:t>Debating cultural and institutional norms of digital behaviours, work-life balance &amp; online safety in relation to your subject.</a:t>
            </a:r>
          </a:p>
          <a:p>
            <a:endParaRPr lang="en-GB" sz="2000" dirty="0">
              <a:solidFill>
                <a:schemeClr val="accent1">
                  <a:lumMod val="50000"/>
                </a:schemeClr>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1524000" y="0"/>
            <a:ext cx="9144000" cy="1143000"/>
          </a:xfrm>
        </p:spPr>
        <p:txBody>
          <a:bodyPr>
            <a:normAutofit fontScale="90000"/>
          </a:bodyPr>
          <a:lstStyle/>
          <a:p>
            <a:r>
              <a:rPr lang="en-GB" dirty="0">
                <a:solidFill>
                  <a:schemeClr val="accent1">
                    <a:lumMod val="50000"/>
                  </a:schemeClr>
                </a:solidFill>
                <a:latin typeface="Arial" panose="020B0604020202020204" pitchFamily="34" charset="0"/>
                <a:cs typeface="Arial" panose="020B0604020202020204" pitchFamily="34" charset="0"/>
              </a:rPr>
              <a:t>Some ideas for </a:t>
            </a:r>
            <a:r>
              <a:rPr lang="en-GB" sz="4000" dirty="0">
                <a:solidFill>
                  <a:srgbClr val="2DB2DE"/>
                </a:solidFill>
                <a:latin typeface="Arial" panose="020B0604020202020204" pitchFamily="34" charset="0"/>
                <a:cs typeface="Arial" panose="020B0604020202020204" pitchFamily="34" charset="0"/>
              </a:rPr>
              <a:t>digital identity &amp; wellbeing</a:t>
            </a:r>
            <a:endParaRPr lang="en-GB" dirty="0">
              <a:solidFill>
                <a:srgbClr val="2DB2D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15156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a:t>Centre for Innovation in Education CIE@liverpool.ac.uk</a:t>
            </a:r>
          </a:p>
        </p:txBody>
      </p:sp>
      <p:sp>
        <p:nvSpPr>
          <p:cNvPr id="24" name="Title 1">
            <a:extLst>
              <a:ext uri="{FF2B5EF4-FFF2-40B4-BE49-F238E27FC236}">
                <a16:creationId xmlns:a16="http://schemas.microsoft.com/office/drawing/2014/main" id="{678FD4B7-99B6-4B8B-AAB1-1313C5BC8BA1}"/>
              </a:ext>
            </a:extLst>
          </p:cNvPr>
          <p:cNvSpPr txBox="1">
            <a:spLocks/>
          </p:cNvSpPr>
          <p:nvPr/>
        </p:nvSpPr>
        <p:spPr>
          <a:xfrm>
            <a:off x="6821315" y="2072888"/>
            <a:ext cx="3695156" cy="395984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700" dirty="0">
                <a:solidFill>
                  <a:srgbClr val="F47321"/>
                </a:solidFill>
                <a:latin typeface="Arial" panose="020B0604020202020204" pitchFamily="34" charset="0"/>
                <a:cs typeface="Arial" panose="020B0604020202020204" pitchFamily="34" charset="0"/>
              </a:rPr>
              <a:t>The capacity to participate in and benefit from digital learning opportunities;</a:t>
            </a:r>
            <a:br>
              <a:rPr lang="en-GB" sz="2700" dirty="0">
                <a:solidFill>
                  <a:srgbClr val="F47321"/>
                </a:solidFill>
                <a:latin typeface="Arial" panose="020B0604020202020204" pitchFamily="34" charset="0"/>
                <a:cs typeface="Arial" panose="020B0604020202020204" pitchFamily="34" charset="0"/>
              </a:rPr>
            </a:br>
            <a:br>
              <a:rPr lang="en-GB" sz="2700" dirty="0">
                <a:solidFill>
                  <a:srgbClr val="F47321"/>
                </a:solidFill>
                <a:latin typeface="Arial" panose="020B0604020202020204" pitchFamily="34" charset="0"/>
                <a:cs typeface="Arial" panose="020B0604020202020204" pitchFamily="34" charset="0"/>
              </a:rPr>
            </a:br>
            <a:r>
              <a:rPr lang="en-GB" sz="2800" dirty="0">
                <a:solidFill>
                  <a:srgbClr val="F47321"/>
                </a:solidFill>
                <a:latin typeface="Arial" panose="020B0604020202020204" pitchFamily="34" charset="0"/>
                <a:cs typeface="Arial" panose="020B0604020202020204" pitchFamily="34" charset="0"/>
              </a:rPr>
              <a:t>The capacity to support and develop others in digitally-rich settings. (JISC 2017)</a:t>
            </a:r>
            <a:endParaRPr lang="en-GB" sz="2700" dirty="0">
              <a:solidFill>
                <a:srgbClr val="F47321"/>
              </a:solidFill>
              <a:latin typeface="Arial" panose="020B0604020202020204" pitchFamily="34" charset="0"/>
              <a:cs typeface="Arial" panose="020B0604020202020204" pitchFamily="34" charset="0"/>
            </a:endParaRPr>
          </a:p>
        </p:txBody>
      </p:sp>
      <p:sp>
        <p:nvSpPr>
          <p:cNvPr id="13" name="Oval 12">
            <a:extLst>
              <a:ext uri="{FF2B5EF4-FFF2-40B4-BE49-F238E27FC236}">
                <a16:creationId xmlns:a16="http://schemas.microsoft.com/office/drawing/2014/main" id="{489F89AB-53F0-408C-9C2F-6AF7008B7BA3}"/>
              </a:ext>
              <a:ext uri="{C183D7F6-B498-43B3-948B-1728B52AA6E4}">
                <adec:decorative xmlns:adec="http://schemas.microsoft.com/office/drawing/2017/decorative" val="1"/>
              </a:ext>
            </a:extLst>
          </p:cNvPr>
          <p:cNvSpPr/>
          <p:nvPr/>
        </p:nvSpPr>
        <p:spPr>
          <a:xfrm>
            <a:off x="3456602" y="3414450"/>
            <a:ext cx="1584960" cy="1584000"/>
          </a:xfrm>
          <a:prstGeom prst="ellipse">
            <a:avLst/>
          </a:prstGeom>
          <a:noFill/>
          <a:ln>
            <a:solidFill>
              <a:srgbClr val="7B9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defRPr/>
            </a:pPr>
            <a:endParaRPr lang="en-GB" sz="1400" kern="0">
              <a:solidFill>
                <a:srgbClr val="FFFFFF"/>
              </a:solidFill>
              <a:latin typeface="Arial"/>
              <a:sym typeface="Arial"/>
            </a:endParaRPr>
          </a:p>
        </p:txBody>
      </p:sp>
      <p:sp>
        <p:nvSpPr>
          <p:cNvPr id="14" name="Oval 13">
            <a:extLst>
              <a:ext uri="{FF2B5EF4-FFF2-40B4-BE49-F238E27FC236}">
                <a16:creationId xmlns:a16="http://schemas.microsoft.com/office/drawing/2014/main" id="{4887EE74-0961-4AF5-B6A1-B8900ED74205}"/>
              </a:ext>
              <a:ext uri="{C183D7F6-B498-43B3-948B-1728B52AA6E4}">
                <adec:decorative xmlns:adec="http://schemas.microsoft.com/office/drawing/2017/decorative" val="1"/>
              </a:ext>
            </a:extLst>
          </p:cNvPr>
          <p:cNvSpPr/>
          <p:nvPr/>
        </p:nvSpPr>
        <p:spPr>
          <a:xfrm>
            <a:off x="3773642" y="2540690"/>
            <a:ext cx="2160000" cy="2160000"/>
          </a:xfrm>
          <a:prstGeom prst="ellipse">
            <a:avLst/>
          </a:prstGeom>
          <a:noFill/>
          <a:ln>
            <a:solidFill>
              <a:srgbClr val="B22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defRPr/>
            </a:pPr>
            <a:endParaRPr lang="en-GB" sz="1400" kern="0">
              <a:solidFill>
                <a:srgbClr val="FFFFFF"/>
              </a:solidFill>
              <a:latin typeface="Arial"/>
              <a:sym typeface="Arial"/>
            </a:endParaRPr>
          </a:p>
        </p:txBody>
      </p:sp>
      <p:sp>
        <p:nvSpPr>
          <p:cNvPr id="15" name="Oval 14">
            <a:extLst>
              <a:ext uri="{FF2B5EF4-FFF2-40B4-BE49-F238E27FC236}">
                <a16:creationId xmlns:a16="http://schemas.microsoft.com/office/drawing/2014/main" id="{7BCC1A04-0BF9-45DA-8CCC-606A8FC03313}"/>
              </a:ext>
              <a:ext uri="{C183D7F6-B498-43B3-948B-1728B52AA6E4}">
                <adec:decorative xmlns:adec="http://schemas.microsoft.com/office/drawing/2017/decorative" val="1"/>
              </a:ext>
            </a:extLst>
          </p:cNvPr>
          <p:cNvSpPr/>
          <p:nvPr/>
        </p:nvSpPr>
        <p:spPr>
          <a:xfrm>
            <a:off x="2481542" y="2576250"/>
            <a:ext cx="2160000" cy="2160000"/>
          </a:xfrm>
          <a:prstGeom prst="ellipse">
            <a:avLst/>
          </a:prstGeom>
          <a:noFill/>
          <a:ln>
            <a:solidFill>
              <a:srgbClr val="92AF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defRPr/>
            </a:pPr>
            <a:endParaRPr lang="en-GB" sz="1400" kern="0">
              <a:solidFill>
                <a:srgbClr val="FFFFFF"/>
              </a:solidFill>
              <a:latin typeface="Arial"/>
              <a:sym typeface="Arial"/>
            </a:endParaRPr>
          </a:p>
        </p:txBody>
      </p:sp>
      <p:sp>
        <p:nvSpPr>
          <p:cNvPr id="21" name="Oval 20">
            <a:extLst>
              <a:ext uri="{FF2B5EF4-FFF2-40B4-BE49-F238E27FC236}">
                <a16:creationId xmlns:a16="http://schemas.microsoft.com/office/drawing/2014/main" id="{6E468A96-4C26-46D5-B200-A92E85C25603}"/>
              </a:ext>
              <a:ext uri="{C183D7F6-B498-43B3-948B-1728B52AA6E4}">
                <adec:decorative xmlns:adec="http://schemas.microsoft.com/office/drawing/2017/decorative" val="1"/>
              </a:ext>
            </a:extLst>
          </p:cNvPr>
          <p:cNvSpPr/>
          <p:nvPr/>
        </p:nvSpPr>
        <p:spPr>
          <a:xfrm>
            <a:off x="1875246" y="1929732"/>
            <a:ext cx="4749800" cy="4379589"/>
          </a:xfrm>
          <a:prstGeom prst="ellipse">
            <a:avLst/>
          </a:prstGeom>
          <a:noFill/>
          <a:ln>
            <a:solidFill>
              <a:srgbClr val="00A4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defRPr/>
            </a:pPr>
            <a:endParaRPr lang="en-GB" sz="1400" kern="0">
              <a:solidFill>
                <a:srgbClr val="FFFFFF"/>
              </a:solidFill>
              <a:latin typeface="Arial"/>
              <a:sym typeface="Arial"/>
            </a:endParaRPr>
          </a:p>
        </p:txBody>
      </p:sp>
      <p:sp>
        <p:nvSpPr>
          <p:cNvPr id="25" name="Oval 24">
            <a:extLst>
              <a:ext uri="{FF2B5EF4-FFF2-40B4-BE49-F238E27FC236}">
                <a16:creationId xmlns:a16="http://schemas.microsoft.com/office/drawing/2014/main" id="{657ECFCC-63C2-4B0C-9F4C-A1668369C65F}"/>
              </a:ext>
              <a:ext uri="{C183D7F6-B498-43B3-948B-1728B52AA6E4}">
                <adec:decorative xmlns:adec="http://schemas.microsoft.com/office/drawing/2017/decorative" val="1"/>
              </a:ext>
            </a:extLst>
          </p:cNvPr>
          <p:cNvSpPr/>
          <p:nvPr/>
        </p:nvSpPr>
        <p:spPr>
          <a:xfrm>
            <a:off x="4112330" y="3751790"/>
            <a:ext cx="2160000" cy="2160000"/>
          </a:xfrm>
          <a:prstGeom prst="ellipse">
            <a:avLst/>
          </a:prstGeom>
          <a:noFill/>
          <a:ln>
            <a:solidFill>
              <a:srgbClr val="ED1E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defRPr/>
            </a:pPr>
            <a:endParaRPr lang="en-GB" sz="1400" kern="0">
              <a:solidFill>
                <a:srgbClr val="FFFFFF"/>
              </a:solidFill>
              <a:latin typeface="Arial"/>
              <a:sym typeface="Arial"/>
            </a:endParaRPr>
          </a:p>
        </p:txBody>
      </p:sp>
      <p:sp>
        <p:nvSpPr>
          <p:cNvPr id="26" name="Oval 25">
            <a:extLst>
              <a:ext uri="{FF2B5EF4-FFF2-40B4-BE49-F238E27FC236}">
                <a16:creationId xmlns:a16="http://schemas.microsoft.com/office/drawing/2014/main" id="{25E909F2-C1A3-45CB-880D-2F07CBB77FA1}"/>
              </a:ext>
              <a:ext uri="{C183D7F6-B498-43B3-948B-1728B52AA6E4}">
                <adec:decorative xmlns:adec="http://schemas.microsoft.com/office/drawing/2017/decorative" val="1"/>
              </a:ext>
            </a:extLst>
          </p:cNvPr>
          <p:cNvSpPr/>
          <p:nvPr/>
        </p:nvSpPr>
        <p:spPr>
          <a:xfrm>
            <a:off x="2441042" y="3769570"/>
            <a:ext cx="2160000" cy="2160000"/>
          </a:xfrm>
          <a:prstGeom prst="ellipse">
            <a:avLst/>
          </a:prstGeom>
          <a:solidFill>
            <a:srgbClr val="F47321"/>
          </a:solidFill>
          <a:ln>
            <a:solidFill>
              <a:srgbClr val="F473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defRPr/>
            </a:pPr>
            <a:endParaRPr lang="en-GB" sz="1400" kern="0">
              <a:solidFill>
                <a:srgbClr val="FFFFFF"/>
              </a:solidFill>
              <a:latin typeface="Arial"/>
              <a:sym typeface="Arial"/>
            </a:endParaRPr>
          </a:p>
        </p:txBody>
      </p:sp>
      <p:sp>
        <p:nvSpPr>
          <p:cNvPr id="27" name="TextBox 26">
            <a:extLst>
              <a:ext uri="{FF2B5EF4-FFF2-40B4-BE49-F238E27FC236}">
                <a16:creationId xmlns:a16="http://schemas.microsoft.com/office/drawing/2014/main" id="{8FF5FB72-60CA-4F86-8AD7-467F968FF2AE}"/>
              </a:ext>
            </a:extLst>
          </p:cNvPr>
          <p:cNvSpPr txBox="1"/>
          <p:nvPr/>
        </p:nvSpPr>
        <p:spPr>
          <a:xfrm>
            <a:off x="2750227" y="4281688"/>
            <a:ext cx="1788128" cy="1015663"/>
          </a:xfrm>
          <a:prstGeom prst="rect">
            <a:avLst/>
          </a:prstGeom>
          <a:noFill/>
        </p:spPr>
        <p:txBody>
          <a:bodyPr wrap="square" rtlCol="0">
            <a:spAutoFit/>
          </a:bodyPr>
          <a:lstStyle/>
          <a:p>
            <a:pPr>
              <a:buClr>
                <a:srgbClr val="000000"/>
              </a:buClr>
              <a:defRPr/>
            </a:pPr>
            <a:r>
              <a:rPr lang="en-GB" sz="2000" kern="0" dirty="0">
                <a:solidFill>
                  <a:srgbClr val="EFEFEF"/>
                </a:solidFill>
                <a:latin typeface="Arial"/>
                <a:cs typeface="Arial"/>
                <a:sym typeface="Arial"/>
              </a:rPr>
              <a:t>Digital learning and development</a:t>
            </a:r>
          </a:p>
        </p:txBody>
      </p:sp>
      <p:sp>
        <p:nvSpPr>
          <p:cNvPr id="2" name="Title 1">
            <a:extLst>
              <a:ext uri="{FF2B5EF4-FFF2-40B4-BE49-F238E27FC236}">
                <a16:creationId xmlns:a16="http://schemas.microsoft.com/office/drawing/2014/main" id="{5E087D34-00F3-41F4-9558-5EEC9B4C27D4}"/>
              </a:ext>
            </a:extLst>
          </p:cNvPr>
          <p:cNvSpPr>
            <a:spLocks noGrp="1"/>
          </p:cNvSpPr>
          <p:nvPr>
            <p:ph type="ctrTitle"/>
          </p:nvPr>
        </p:nvSpPr>
        <p:spPr>
          <a:xfrm>
            <a:off x="-932518" y="594577"/>
            <a:ext cx="10363200" cy="1470025"/>
          </a:xfrm>
        </p:spPr>
        <p:txBody>
          <a:bodyPr/>
          <a:lstStyle/>
          <a:p>
            <a:pPr rtl="0" eaLnBrk="1" latinLnBrk="0" hangingPunct="1"/>
            <a:r>
              <a:rPr lang="en-GB" sz="2800" b="1" kern="1200" dirty="0">
                <a:solidFill>
                  <a:srgbClr val="254061"/>
                </a:solidFill>
                <a:effectLst/>
                <a:latin typeface="Montserrat" panose="00000500000000000000" pitchFamily="50" charset="0"/>
                <a:ea typeface="+mn-ea"/>
                <a:cs typeface="Arial" panose="020B0604020202020204" pitchFamily="34" charset="0"/>
              </a:rPr>
              <a:t>Digital Capability Framework </a:t>
            </a:r>
            <a:br>
              <a:rPr lang="en-GB" sz="1000" b="1" kern="1200" dirty="0">
                <a:solidFill>
                  <a:srgbClr val="254061"/>
                </a:solidFill>
                <a:effectLst/>
                <a:latin typeface="Montserrat" panose="00000500000000000000" pitchFamily="50" charset="0"/>
                <a:ea typeface="+mn-ea"/>
                <a:cs typeface="Arial" panose="020B0604020202020204" pitchFamily="34" charset="0"/>
              </a:rPr>
            </a:br>
            <a:r>
              <a:rPr lang="en-GB" sz="1600" b="1" kern="1200" dirty="0">
                <a:solidFill>
                  <a:srgbClr val="254061"/>
                </a:solidFill>
                <a:effectLst/>
                <a:latin typeface="Montserrat" panose="00000500000000000000" pitchFamily="50" charset="0"/>
                <a:ea typeface="+mn-ea"/>
                <a:cs typeface="Arial" panose="020B0604020202020204" pitchFamily="34" charset="0"/>
              </a:rPr>
              <a:t>(JISC 2017)    </a:t>
            </a:r>
            <a:endParaRPr lang="en-GB" sz="1600" b="1" dirty="0">
              <a:latin typeface="Montserrat" panose="00000500000000000000" pitchFamily="50" charset="0"/>
            </a:endParaRPr>
          </a:p>
        </p:txBody>
      </p:sp>
    </p:spTree>
    <p:extLst>
      <p:ext uri="{BB962C8B-B14F-4D97-AF65-F5344CB8AC3E}">
        <p14:creationId xmlns:p14="http://schemas.microsoft.com/office/powerpoint/2010/main" val="22974170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C183D7F6-B498-43B3-948B-1728B52AA6E4}">
                <adec:decorative xmlns:adec="http://schemas.microsoft.com/office/drawing/2017/decorative" val="1"/>
              </a:ext>
            </a:extLst>
          </p:cNvPr>
          <p:cNvSpPr/>
          <p:nvPr/>
        </p:nvSpPr>
        <p:spPr>
          <a:xfrm>
            <a:off x="1524000" y="6721476"/>
            <a:ext cx="9144000" cy="136525"/>
          </a:xfrm>
          <a:prstGeom prst="rect">
            <a:avLst/>
          </a:prstGeom>
          <a:solidFill>
            <a:srgbClr val="6DB6FE"/>
          </a:solidFill>
          <a:ln>
            <a:solidFill>
              <a:srgbClr val="6DB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ooter Placeholder 3"/>
          <p:cNvSpPr>
            <a:spLocks noGrp="1"/>
          </p:cNvSpPr>
          <p:nvPr>
            <p:ph type="ftr" sz="quarter" idx="11"/>
          </p:nvPr>
        </p:nvSpPr>
        <p:spPr>
          <a:xfrm>
            <a:off x="4648200" y="6241257"/>
            <a:ext cx="2895600" cy="365125"/>
          </a:xfrm>
        </p:spPr>
        <p:txBody>
          <a:bodyPr/>
          <a:lstStyle/>
          <a:p>
            <a:r>
              <a:rPr lang="en-GB" dirty="0">
                <a:solidFill>
                  <a:prstClr val="black">
                    <a:tint val="75000"/>
                  </a:prstClr>
                </a:solidFill>
              </a:rPr>
              <a:t>Centre for Innovation in Education cie@liverpool.ac.uk</a:t>
            </a:r>
          </a:p>
        </p:txBody>
      </p:sp>
      <p:sp>
        <p:nvSpPr>
          <p:cNvPr id="3" name="Content Placeholder 2"/>
          <p:cNvSpPr>
            <a:spLocks noGrp="1"/>
          </p:cNvSpPr>
          <p:nvPr>
            <p:ph idx="1"/>
          </p:nvPr>
        </p:nvSpPr>
        <p:spPr>
          <a:xfrm>
            <a:off x="1981200" y="1143000"/>
            <a:ext cx="8229600" cy="4878288"/>
          </a:xfrm>
        </p:spPr>
        <p:txBody>
          <a:bodyPr>
            <a:normAutofit/>
          </a:bodyPr>
          <a:lstStyle/>
          <a:p>
            <a:r>
              <a:rPr lang="en-GB" sz="2800" dirty="0">
                <a:solidFill>
                  <a:srgbClr val="F47321"/>
                </a:solidFill>
                <a:latin typeface="Arial" panose="020B0604020202020204" pitchFamily="34" charset="0"/>
                <a:cs typeface="Arial" panose="020B0604020202020204" pitchFamily="34" charset="0"/>
              </a:rPr>
              <a:t>using institutional platforms, </a:t>
            </a:r>
            <a:r>
              <a:rPr lang="en-GB" sz="2400" dirty="0">
                <a:solidFill>
                  <a:srgbClr val="F47321"/>
                </a:solidFill>
                <a:latin typeface="Arial" panose="020B0604020202020204" pitchFamily="34" charset="0"/>
                <a:cs typeface="Arial" panose="020B0604020202020204" pitchFamily="34" charset="0"/>
              </a:rPr>
              <a:t>e.g. VLE, resources, online submission, online tutorials</a:t>
            </a:r>
            <a:endParaRPr lang="en-GB" sz="2800" dirty="0">
              <a:solidFill>
                <a:srgbClr val="F47321"/>
              </a:solidFill>
              <a:latin typeface="Arial" panose="020B0604020202020204" pitchFamily="34" charset="0"/>
              <a:cs typeface="Arial" panose="020B0604020202020204" pitchFamily="34" charset="0"/>
            </a:endParaRPr>
          </a:p>
          <a:p>
            <a:r>
              <a:rPr lang="en-GB" sz="2800" dirty="0">
                <a:solidFill>
                  <a:srgbClr val="F47321"/>
                </a:solidFill>
                <a:latin typeface="Arial" panose="020B0604020202020204" pitchFamily="34" charset="0"/>
                <a:cs typeface="Arial" panose="020B0604020202020204" pitchFamily="34" charset="0"/>
              </a:rPr>
              <a:t>signposting students to applications that help organise and plan work </a:t>
            </a:r>
            <a:r>
              <a:rPr lang="en-GB" sz="2400" dirty="0">
                <a:solidFill>
                  <a:srgbClr val="F47321"/>
                </a:solidFill>
                <a:latin typeface="Arial" panose="020B0604020202020204" pitchFamily="34" charset="0"/>
                <a:cs typeface="Arial" panose="020B0604020202020204" pitchFamily="34" charset="0"/>
              </a:rPr>
              <a:t>(e.g. productivity, mind-mapping tools, revision apps/tools).</a:t>
            </a:r>
            <a:endParaRPr lang="en-GB" sz="2800" dirty="0">
              <a:solidFill>
                <a:srgbClr val="F47321"/>
              </a:solidFill>
              <a:latin typeface="Arial" panose="020B0604020202020204" pitchFamily="34" charset="0"/>
              <a:cs typeface="Arial" panose="020B0604020202020204" pitchFamily="34" charset="0"/>
            </a:endParaRPr>
          </a:p>
          <a:p>
            <a:r>
              <a:rPr lang="en-GB" sz="2800" dirty="0">
                <a:solidFill>
                  <a:srgbClr val="F47321"/>
                </a:solidFill>
                <a:latin typeface="Arial" panose="020B0604020202020204" pitchFamily="34" charset="0"/>
                <a:cs typeface="Arial" panose="020B0604020202020204" pitchFamily="34" charset="0"/>
              </a:rPr>
              <a:t>signposting students to digital learning opportunities </a:t>
            </a:r>
            <a:r>
              <a:rPr lang="en-GB" sz="2400" dirty="0">
                <a:solidFill>
                  <a:srgbClr val="F47321"/>
                </a:solidFill>
                <a:latin typeface="Arial" panose="020B0604020202020204" pitchFamily="34" charset="0"/>
                <a:cs typeface="Arial" panose="020B0604020202020204" pitchFamily="34" charset="0"/>
              </a:rPr>
              <a:t>(e.g. Lynda.com, YouTube, MOOCs, blogs, online help/tutorials, study skill sites etc.)</a:t>
            </a:r>
          </a:p>
          <a:p>
            <a:r>
              <a:rPr lang="en-GB" sz="2800" dirty="0">
                <a:solidFill>
                  <a:srgbClr val="F47321"/>
                </a:solidFill>
                <a:latin typeface="Arial" panose="020B0604020202020204" pitchFamily="34" charset="0"/>
                <a:cs typeface="Arial" panose="020B0604020202020204" pitchFamily="34" charset="0"/>
              </a:rPr>
              <a:t>recording learning or achievement </a:t>
            </a:r>
            <a:r>
              <a:rPr lang="en-GB" sz="2400" dirty="0">
                <a:solidFill>
                  <a:srgbClr val="F47321"/>
                </a:solidFill>
                <a:latin typeface="Arial" panose="020B0604020202020204" pitchFamily="34" charset="0"/>
                <a:cs typeface="Arial" panose="020B0604020202020204" pitchFamily="34" charset="0"/>
              </a:rPr>
              <a:t>(e.g. online portfolios, reflective logs, etc.).</a:t>
            </a:r>
            <a:endParaRPr lang="en-GB" sz="2800" dirty="0">
              <a:solidFill>
                <a:srgbClr val="F47321"/>
              </a:solidFill>
              <a:latin typeface="Arial" panose="020B0604020202020204" pitchFamily="34" charset="0"/>
              <a:cs typeface="Arial" panose="020B0604020202020204" pitchFamily="34" charset="0"/>
            </a:endParaRPr>
          </a:p>
          <a:p>
            <a:endParaRPr lang="en-GB" sz="2000" dirty="0">
              <a:solidFill>
                <a:schemeClr val="accent1">
                  <a:lumMod val="50000"/>
                </a:schemeClr>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ECB3566A-8F4A-4D90-9108-4176EC250657}"/>
              </a:ext>
            </a:extLst>
          </p:cNvPr>
          <p:cNvSpPr>
            <a:spLocks noGrp="1"/>
          </p:cNvSpPr>
          <p:nvPr>
            <p:ph type="title"/>
          </p:nvPr>
        </p:nvSpPr>
        <p:spPr>
          <a:xfrm>
            <a:off x="609600" y="73660"/>
            <a:ext cx="10972800" cy="1143000"/>
          </a:xfrm>
        </p:spPr>
        <p:txBody>
          <a:bodyPr>
            <a:normAutofit/>
          </a:bodyPr>
          <a:lstStyle/>
          <a:p>
            <a:pPr rtl="0" eaLnBrk="1" latinLnBrk="0" hangingPunct="1"/>
            <a:r>
              <a:rPr lang="en-GB" sz="3100" b="1" kern="1200" dirty="0">
                <a:solidFill>
                  <a:srgbClr val="254061"/>
                </a:solidFill>
                <a:effectLst/>
                <a:latin typeface="Montserrat" panose="00000500000000000000" pitchFamily="50" charset="0"/>
                <a:ea typeface="+mn-ea"/>
                <a:cs typeface="Arial" panose="020B0604020202020204" pitchFamily="34" charset="0"/>
              </a:rPr>
              <a:t>Some ideas for </a:t>
            </a:r>
            <a:r>
              <a:rPr lang="en-GB" sz="3100" b="1" kern="1200" dirty="0">
                <a:solidFill>
                  <a:srgbClr val="F47321"/>
                </a:solidFill>
                <a:effectLst/>
                <a:latin typeface="Montserrat" panose="00000500000000000000" pitchFamily="50" charset="0"/>
                <a:ea typeface="+mn-ea"/>
                <a:cs typeface="Arial" panose="020B0604020202020204" pitchFamily="34" charset="0"/>
              </a:rPr>
              <a:t>digital learning/dev</a:t>
            </a:r>
            <a:endParaRPr lang="en-GB" sz="3100" b="1" dirty="0">
              <a:latin typeface="Montserrat" panose="00000500000000000000" pitchFamily="50" charset="0"/>
            </a:endParaRPr>
          </a:p>
        </p:txBody>
      </p:sp>
    </p:spTree>
    <p:extLst>
      <p:ext uri="{BB962C8B-B14F-4D97-AF65-F5344CB8AC3E}">
        <p14:creationId xmlns:p14="http://schemas.microsoft.com/office/powerpoint/2010/main" val="17579425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a:t>Centre for Innovation in Education CIE@liverpool.ac.uk</a:t>
            </a:r>
          </a:p>
        </p:txBody>
      </p:sp>
      <p:sp>
        <p:nvSpPr>
          <p:cNvPr id="32" name="Rectangle 31">
            <a:extLst>
              <a:ext uri="{FF2B5EF4-FFF2-40B4-BE49-F238E27FC236}">
                <a16:creationId xmlns:a16="http://schemas.microsoft.com/office/drawing/2014/main" id="{BE1ABFD1-0BFC-4BE9-8E18-A00E1BD063F1}"/>
              </a:ext>
            </a:extLst>
          </p:cNvPr>
          <p:cNvSpPr/>
          <p:nvPr/>
        </p:nvSpPr>
        <p:spPr>
          <a:xfrm>
            <a:off x="7000117" y="1938399"/>
            <a:ext cx="3262631" cy="4247317"/>
          </a:xfrm>
          <a:prstGeom prst="rect">
            <a:avLst/>
          </a:prstGeom>
        </p:spPr>
        <p:txBody>
          <a:bodyPr wrap="square">
            <a:spAutoFit/>
          </a:bodyPr>
          <a:lstStyle/>
          <a:p>
            <a:r>
              <a:rPr lang="en-GB" dirty="0">
                <a:solidFill>
                  <a:schemeClr val="tx1">
                    <a:lumMod val="75000"/>
                    <a:lumOff val="25000"/>
                  </a:schemeClr>
                </a:solidFill>
                <a:latin typeface="Arial" panose="020B0604020202020204" pitchFamily="34" charset="0"/>
                <a:cs typeface="Arial" panose="020B0604020202020204" pitchFamily="34" charset="0"/>
              </a:rPr>
              <a:t>The confident adoption of new devices, applications, software and services and the capacity to stay up to date with ICT as it evolves. </a:t>
            </a:r>
          </a:p>
          <a:p>
            <a:endParaRPr lang="en-GB" dirty="0">
              <a:solidFill>
                <a:schemeClr val="tx1">
                  <a:lumMod val="75000"/>
                  <a:lumOff val="25000"/>
                </a:schemeClr>
              </a:solidFill>
              <a:latin typeface="Arial" panose="020B0604020202020204" pitchFamily="34" charset="0"/>
              <a:cs typeface="Arial" panose="020B0604020202020204" pitchFamily="34" charset="0"/>
            </a:endParaRPr>
          </a:p>
          <a:p>
            <a:r>
              <a:rPr lang="en-GB" dirty="0">
                <a:solidFill>
                  <a:schemeClr val="tx1">
                    <a:lumMod val="75000"/>
                    <a:lumOff val="25000"/>
                  </a:schemeClr>
                </a:solidFill>
                <a:latin typeface="Arial" panose="020B0604020202020204" pitchFamily="34" charset="0"/>
                <a:cs typeface="Arial" panose="020B0604020202020204" pitchFamily="34" charset="0"/>
              </a:rPr>
              <a:t>The capacity to deal with problems and failures of ICT when they occur and implement solutions.</a:t>
            </a:r>
          </a:p>
          <a:p>
            <a:endParaRPr lang="en-GB" dirty="0">
              <a:solidFill>
                <a:schemeClr val="tx1">
                  <a:lumMod val="75000"/>
                  <a:lumOff val="25000"/>
                </a:schemeClr>
              </a:solidFill>
              <a:latin typeface="Arial" panose="020B0604020202020204" pitchFamily="34" charset="0"/>
              <a:cs typeface="Arial" panose="020B0604020202020204" pitchFamily="34" charset="0"/>
            </a:endParaRPr>
          </a:p>
          <a:p>
            <a:r>
              <a:rPr lang="en-GB" dirty="0">
                <a:solidFill>
                  <a:schemeClr val="tx1">
                    <a:lumMod val="75000"/>
                    <a:lumOff val="25000"/>
                  </a:schemeClr>
                </a:solidFill>
                <a:latin typeface="Arial" panose="020B0604020202020204" pitchFamily="34" charset="0"/>
                <a:cs typeface="Arial" panose="020B0604020202020204" pitchFamily="34" charset="0"/>
              </a:rPr>
              <a:t>An understanding of basic concepts in computing, coding, and information processing.</a:t>
            </a:r>
          </a:p>
        </p:txBody>
      </p:sp>
      <p:sp>
        <p:nvSpPr>
          <p:cNvPr id="16" name="Oval 15">
            <a:extLst>
              <a:ext uri="{FF2B5EF4-FFF2-40B4-BE49-F238E27FC236}">
                <a16:creationId xmlns:a16="http://schemas.microsoft.com/office/drawing/2014/main" id="{7BCC1A04-0BF9-45DA-8CCC-606A8FC03313}"/>
              </a:ext>
              <a:ext uri="{C183D7F6-B498-43B3-948B-1728B52AA6E4}">
                <adec:decorative xmlns:adec="http://schemas.microsoft.com/office/drawing/2017/decorative" val="1"/>
              </a:ext>
            </a:extLst>
          </p:cNvPr>
          <p:cNvSpPr/>
          <p:nvPr/>
        </p:nvSpPr>
        <p:spPr>
          <a:xfrm>
            <a:off x="2323426" y="2563351"/>
            <a:ext cx="2160000" cy="2160000"/>
          </a:xfrm>
          <a:prstGeom prst="ellipse">
            <a:avLst/>
          </a:prstGeom>
          <a:noFill/>
          <a:ln>
            <a:solidFill>
              <a:srgbClr val="92AF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defRPr/>
            </a:pPr>
            <a:endParaRPr lang="en-GB" sz="1400" kern="0">
              <a:solidFill>
                <a:srgbClr val="FFFFFF"/>
              </a:solidFill>
              <a:latin typeface="Arial"/>
              <a:sym typeface="Arial"/>
            </a:endParaRPr>
          </a:p>
        </p:txBody>
      </p:sp>
      <p:sp>
        <p:nvSpPr>
          <p:cNvPr id="17" name="Oval 16">
            <a:extLst>
              <a:ext uri="{FF2B5EF4-FFF2-40B4-BE49-F238E27FC236}">
                <a16:creationId xmlns:a16="http://schemas.microsoft.com/office/drawing/2014/main" id="{25E909F2-C1A3-45CB-880D-2F07CBB77FA1}"/>
              </a:ext>
              <a:ext uri="{C183D7F6-B498-43B3-948B-1728B52AA6E4}">
                <adec:decorative xmlns:adec="http://schemas.microsoft.com/office/drawing/2017/decorative" val="1"/>
              </a:ext>
            </a:extLst>
          </p:cNvPr>
          <p:cNvSpPr/>
          <p:nvPr/>
        </p:nvSpPr>
        <p:spPr>
          <a:xfrm>
            <a:off x="2282926" y="3756671"/>
            <a:ext cx="2160000" cy="2160000"/>
          </a:xfrm>
          <a:prstGeom prst="ellipse">
            <a:avLst/>
          </a:prstGeom>
          <a:noFill/>
          <a:ln>
            <a:solidFill>
              <a:srgbClr val="F473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defRPr/>
            </a:pPr>
            <a:endParaRPr lang="en-GB" sz="1400" kern="0">
              <a:solidFill>
                <a:srgbClr val="FFFFFF"/>
              </a:solidFill>
              <a:latin typeface="Arial"/>
              <a:sym typeface="Arial"/>
            </a:endParaRPr>
          </a:p>
        </p:txBody>
      </p:sp>
      <p:sp>
        <p:nvSpPr>
          <p:cNvPr id="18" name="Oval 17">
            <a:extLst>
              <a:ext uri="{FF2B5EF4-FFF2-40B4-BE49-F238E27FC236}">
                <a16:creationId xmlns:a16="http://schemas.microsoft.com/office/drawing/2014/main" id="{4887EE74-0961-4AF5-B6A1-B8900ED74205}"/>
              </a:ext>
              <a:ext uri="{C183D7F6-B498-43B3-948B-1728B52AA6E4}">
                <adec:decorative xmlns:adec="http://schemas.microsoft.com/office/drawing/2017/decorative" val="1"/>
              </a:ext>
            </a:extLst>
          </p:cNvPr>
          <p:cNvSpPr/>
          <p:nvPr/>
        </p:nvSpPr>
        <p:spPr>
          <a:xfrm>
            <a:off x="3615526" y="2527791"/>
            <a:ext cx="2160000" cy="2160000"/>
          </a:xfrm>
          <a:prstGeom prst="ellipse">
            <a:avLst/>
          </a:prstGeom>
          <a:noFill/>
          <a:ln>
            <a:solidFill>
              <a:srgbClr val="B22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defRPr/>
            </a:pPr>
            <a:endParaRPr lang="en-GB" sz="1400" kern="0">
              <a:solidFill>
                <a:srgbClr val="FFFFFF"/>
              </a:solidFill>
              <a:latin typeface="Arial"/>
              <a:sym typeface="Arial"/>
            </a:endParaRPr>
          </a:p>
        </p:txBody>
      </p:sp>
      <p:sp>
        <p:nvSpPr>
          <p:cNvPr id="19" name="Oval 18">
            <a:extLst>
              <a:ext uri="{FF2B5EF4-FFF2-40B4-BE49-F238E27FC236}">
                <a16:creationId xmlns:a16="http://schemas.microsoft.com/office/drawing/2014/main" id="{657ECFCC-63C2-4B0C-9F4C-A1668369C65F}"/>
              </a:ext>
              <a:ext uri="{C183D7F6-B498-43B3-948B-1728B52AA6E4}">
                <adec:decorative xmlns:adec="http://schemas.microsoft.com/office/drawing/2017/decorative" val="1"/>
              </a:ext>
            </a:extLst>
          </p:cNvPr>
          <p:cNvSpPr/>
          <p:nvPr/>
        </p:nvSpPr>
        <p:spPr>
          <a:xfrm>
            <a:off x="3722686" y="3757836"/>
            <a:ext cx="2160000" cy="2160000"/>
          </a:xfrm>
          <a:prstGeom prst="ellipse">
            <a:avLst/>
          </a:prstGeom>
          <a:noFill/>
          <a:ln>
            <a:solidFill>
              <a:srgbClr val="ED1E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defRPr/>
            </a:pPr>
            <a:endParaRPr lang="en-GB" sz="1400" kern="0">
              <a:solidFill>
                <a:srgbClr val="FFFFFF"/>
              </a:solidFill>
              <a:latin typeface="Arial"/>
              <a:sym typeface="Arial"/>
            </a:endParaRPr>
          </a:p>
        </p:txBody>
      </p:sp>
      <p:sp>
        <p:nvSpPr>
          <p:cNvPr id="20" name="Oval 19">
            <a:extLst>
              <a:ext uri="{FF2B5EF4-FFF2-40B4-BE49-F238E27FC236}">
                <a16:creationId xmlns:a16="http://schemas.microsoft.com/office/drawing/2014/main" id="{489F89AB-53F0-408C-9C2F-6AF7008B7BA3}"/>
              </a:ext>
            </a:extLst>
          </p:cNvPr>
          <p:cNvSpPr/>
          <p:nvPr/>
        </p:nvSpPr>
        <p:spPr>
          <a:xfrm>
            <a:off x="3298486" y="3401551"/>
            <a:ext cx="1584960" cy="1584000"/>
          </a:xfrm>
          <a:prstGeom prst="ellipse">
            <a:avLst/>
          </a:prstGeom>
          <a:solidFill>
            <a:schemeClr val="tx1">
              <a:lumMod val="95000"/>
              <a:lumOff val="5000"/>
            </a:schemeClr>
          </a:solidFill>
          <a:ln>
            <a:solidFill>
              <a:srgbClr val="7B9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defRPr/>
            </a:pPr>
            <a:r>
              <a:rPr lang="en-GB" sz="2400" kern="0" dirty="0">
                <a:solidFill>
                  <a:srgbClr val="FFFFFF"/>
                </a:solidFill>
                <a:latin typeface="Arial"/>
                <a:sym typeface="Arial"/>
              </a:rPr>
              <a:t>ICT proficiency</a:t>
            </a:r>
          </a:p>
        </p:txBody>
      </p:sp>
      <p:sp>
        <p:nvSpPr>
          <p:cNvPr id="22" name="Oval 21">
            <a:extLst>
              <a:ext uri="{FF2B5EF4-FFF2-40B4-BE49-F238E27FC236}">
                <a16:creationId xmlns:a16="http://schemas.microsoft.com/office/drawing/2014/main" id="{6E468A96-4C26-46D5-B200-A92E85C25603}"/>
              </a:ext>
              <a:ext uri="{C183D7F6-B498-43B3-948B-1728B52AA6E4}">
                <adec:decorative xmlns:adec="http://schemas.microsoft.com/office/drawing/2017/decorative" val="1"/>
              </a:ext>
            </a:extLst>
          </p:cNvPr>
          <p:cNvSpPr/>
          <p:nvPr/>
        </p:nvSpPr>
        <p:spPr>
          <a:xfrm>
            <a:off x="1717130" y="1916833"/>
            <a:ext cx="4749800" cy="4379589"/>
          </a:xfrm>
          <a:prstGeom prst="ellipse">
            <a:avLst/>
          </a:prstGeom>
          <a:noFill/>
          <a:ln>
            <a:solidFill>
              <a:srgbClr val="00A4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defRPr/>
            </a:pPr>
            <a:endParaRPr lang="en-GB" sz="1400" kern="0">
              <a:solidFill>
                <a:srgbClr val="FFFFFF"/>
              </a:solidFill>
              <a:latin typeface="Arial"/>
              <a:sym typeface="Arial"/>
            </a:endParaRPr>
          </a:p>
        </p:txBody>
      </p:sp>
      <p:sp>
        <p:nvSpPr>
          <p:cNvPr id="2" name="Title 1">
            <a:extLst>
              <a:ext uri="{FF2B5EF4-FFF2-40B4-BE49-F238E27FC236}">
                <a16:creationId xmlns:a16="http://schemas.microsoft.com/office/drawing/2014/main" id="{051B816B-1416-44C8-B1BB-20B21B0274E4}"/>
              </a:ext>
            </a:extLst>
          </p:cNvPr>
          <p:cNvSpPr>
            <a:spLocks noGrp="1"/>
          </p:cNvSpPr>
          <p:nvPr>
            <p:ph type="ctrTitle"/>
          </p:nvPr>
        </p:nvSpPr>
        <p:spPr>
          <a:xfrm>
            <a:off x="-1090634" y="581491"/>
            <a:ext cx="10363200" cy="1470025"/>
          </a:xfrm>
        </p:spPr>
        <p:txBody>
          <a:bodyPr/>
          <a:lstStyle/>
          <a:p>
            <a:pPr rtl="0" eaLnBrk="1" latinLnBrk="0" hangingPunct="1"/>
            <a:r>
              <a:rPr lang="en-GB" sz="2800" b="1" kern="1200" dirty="0">
                <a:solidFill>
                  <a:srgbClr val="254061"/>
                </a:solidFill>
                <a:effectLst/>
                <a:latin typeface="Montserrat" panose="00000500000000000000" pitchFamily="50" charset="0"/>
                <a:ea typeface="+mn-ea"/>
                <a:cs typeface="Arial" panose="020B0604020202020204" pitchFamily="34" charset="0"/>
              </a:rPr>
              <a:t>Digital Capability Framework </a:t>
            </a:r>
            <a:br>
              <a:rPr lang="en-GB" sz="1000" b="1" kern="1200" dirty="0">
                <a:solidFill>
                  <a:srgbClr val="254061"/>
                </a:solidFill>
                <a:effectLst/>
                <a:latin typeface="Montserrat" panose="00000500000000000000" pitchFamily="50" charset="0"/>
                <a:ea typeface="+mn-ea"/>
                <a:cs typeface="Arial" panose="020B0604020202020204" pitchFamily="34" charset="0"/>
              </a:rPr>
            </a:br>
            <a:r>
              <a:rPr lang="en-GB" sz="1600" b="1" kern="1200" dirty="0">
                <a:solidFill>
                  <a:srgbClr val="254061"/>
                </a:solidFill>
                <a:effectLst/>
                <a:latin typeface="Montserrat" panose="00000500000000000000" pitchFamily="50" charset="0"/>
                <a:ea typeface="+mn-ea"/>
                <a:cs typeface="Arial" panose="020B0604020202020204" pitchFamily="34" charset="0"/>
              </a:rPr>
              <a:t>(JISC 2017)     </a:t>
            </a:r>
            <a:endParaRPr lang="en-GB" sz="1600" b="1" dirty="0">
              <a:latin typeface="Montserrat" panose="00000500000000000000" pitchFamily="50" charset="0"/>
            </a:endParaRPr>
          </a:p>
        </p:txBody>
      </p:sp>
    </p:spTree>
    <p:extLst>
      <p:ext uri="{BB962C8B-B14F-4D97-AF65-F5344CB8AC3E}">
        <p14:creationId xmlns:p14="http://schemas.microsoft.com/office/powerpoint/2010/main" val="881086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F544057-254F-411E-8374-095D8D171A4C}"/>
              </a:ext>
              <a:ext uri="{C183D7F6-B498-43B3-948B-1728B52AA6E4}">
                <adec:decorative xmlns:adec="http://schemas.microsoft.com/office/drawing/2017/decorative" val="1"/>
              </a:ext>
            </a:extLst>
          </p:cNvPr>
          <p:cNvSpPr/>
          <p:nvPr/>
        </p:nvSpPr>
        <p:spPr>
          <a:xfrm>
            <a:off x="1524000" y="6721476"/>
            <a:ext cx="9144000" cy="136525"/>
          </a:xfrm>
          <a:prstGeom prst="rect">
            <a:avLst/>
          </a:prstGeom>
          <a:solidFill>
            <a:srgbClr val="6DB6FE"/>
          </a:solidFill>
          <a:ln>
            <a:solidFill>
              <a:srgbClr val="6DB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ooter Placeholder 3"/>
          <p:cNvSpPr>
            <a:spLocks noGrp="1"/>
          </p:cNvSpPr>
          <p:nvPr>
            <p:ph type="ftr" sz="quarter" idx="11"/>
          </p:nvPr>
        </p:nvSpPr>
        <p:spPr>
          <a:xfrm>
            <a:off x="4648200" y="6241257"/>
            <a:ext cx="2895600" cy="365125"/>
          </a:xfrm>
        </p:spPr>
        <p:txBody>
          <a:bodyPr/>
          <a:lstStyle/>
          <a:p>
            <a:r>
              <a:rPr lang="en-GB" dirty="0">
                <a:solidFill>
                  <a:prstClr val="black">
                    <a:tint val="75000"/>
                  </a:prstClr>
                </a:solidFill>
              </a:rPr>
              <a:t>Centre for Innovation in Education cie@liverpool.ac.uk</a:t>
            </a:r>
          </a:p>
        </p:txBody>
      </p:sp>
      <p:sp>
        <p:nvSpPr>
          <p:cNvPr id="3" name="Content Placeholder 2"/>
          <p:cNvSpPr>
            <a:spLocks noGrp="1"/>
          </p:cNvSpPr>
          <p:nvPr>
            <p:ph idx="1"/>
          </p:nvPr>
        </p:nvSpPr>
        <p:spPr>
          <a:xfrm>
            <a:off x="1981200" y="1143000"/>
            <a:ext cx="8229600" cy="4878288"/>
          </a:xfrm>
        </p:spPr>
        <p:txBody>
          <a:bodyPr>
            <a:normAutofit/>
          </a:bodyPr>
          <a:lstStyle/>
          <a:p>
            <a:r>
              <a:rPr lang="en-GB" sz="2800" dirty="0">
                <a:solidFill>
                  <a:srgbClr val="A2B2BB"/>
                </a:solidFill>
                <a:latin typeface="Arial" panose="020B0604020202020204" pitchFamily="34" charset="0"/>
                <a:cs typeface="Arial" panose="020B0604020202020204" pitchFamily="34" charset="0"/>
              </a:rPr>
              <a:t>Get students to critically reflect on and evaluate their use of technologies and resources in specific tasks.</a:t>
            </a:r>
          </a:p>
          <a:p>
            <a:r>
              <a:rPr lang="en-GB" sz="2800" dirty="0">
                <a:solidFill>
                  <a:srgbClr val="A2B2BB"/>
                </a:solidFill>
                <a:latin typeface="Arial" panose="020B0604020202020204" pitchFamily="34" charset="0"/>
                <a:cs typeface="Arial" panose="020B0604020202020204" pitchFamily="34" charset="0"/>
              </a:rPr>
              <a:t>Bartering useful apps between students – last useful app/technology learnt.</a:t>
            </a:r>
          </a:p>
          <a:p>
            <a:r>
              <a:rPr lang="en-GB" sz="2800" dirty="0">
                <a:solidFill>
                  <a:srgbClr val="A2B2BB"/>
                </a:solidFill>
                <a:latin typeface="Arial" panose="020B0604020202020204" pitchFamily="34" charset="0"/>
                <a:cs typeface="Arial" panose="020B0604020202020204" pitchFamily="34" charset="0"/>
              </a:rPr>
              <a:t>Discussing troubleshooting IT challenges.</a:t>
            </a:r>
          </a:p>
          <a:p>
            <a:r>
              <a:rPr lang="en-GB" sz="2800" dirty="0">
                <a:solidFill>
                  <a:srgbClr val="A2B2BB"/>
                </a:solidFill>
                <a:latin typeface="Arial" panose="020B0604020202020204" pitchFamily="34" charset="0"/>
                <a:cs typeface="Arial" panose="020B0604020202020204" pitchFamily="34" charset="0"/>
              </a:rPr>
              <a:t>Setting coding challenges for the more advanced.</a:t>
            </a:r>
          </a:p>
          <a:p>
            <a:r>
              <a:rPr lang="en-GB" sz="2800" dirty="0">
                <a:solidFill>
                  <a:srgbClr val="A2B2BB"/>
                </a:solidFill>
                <a:latin typeface="Arial" panose="020B0604020202020204" pitchFamily="34" charset="0"/>
                <a:cs typeface="Arial" panose="020B0604020202020204" pitchFamily="34" charset="0"/>
              </a:rPr>
              <a:t>Peer-led teaching: senior peers support students with technologies/applications. </a:t>
            </a:r>
          </a:p>
          <a:p>
            <a:endParaRPr lang="en-GB" sz="2800" dirty="0">
              <a:solidFill>
                <a:schemeClr val="accent1">
                  <a:lumMod val="50000"/>
                </a:schemeClr>
              </a:solidFill>
              <a:latin typeface="Arial" panose="020B0604020202020204" pitchFamily="34" charset="0"/>
              <a:cs typeface="Arial" panose="020B0604020202020204" pitchFamily="34" charset="0"/>
            </a:endParaRPr>
          </a:p>
          <a:p>
            <a:endParaRPr lang="en-GB" sz="2800" dirty="0">
              <a:solidFill>
                <a:schemeClr val="accent1">
                  <a:lumMod val="50000"/>
                </a:schemeClr>
              </a:solidFill>
              <a:latin typeface="Arial" panose="020B0604020202020204" pitchFamily="34" charset="0"/>
              <a:cs typeface="Arial" panose="020B0604020202020204" pitchFamily="34" charset="0"/>
            </a:endParaRPr>
          </a:p>
          <a:p>
            <a:endParaRPr lang="en-GB" sz="2000" dirty="0">
              <a:solidFill>
                <a:schemeClr val="accent1">
                  <a:lumMod val="50000"/>
                </a:schemeClr>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1981200" y="0"/>
            <a:ext cx="8229600" cy="1143000"/>
          </a:xfrm>
        </p:spPr>
        <p:txBody>
          <a:bodyPr/>
          <a:lstStyle/>
          <a:p>
            <a:r>
              <a:rPr lang="en-GB" dirty="0">
                <a:solidFill>
                  <a:schemeClr val="accent1">
                    <a:lumMod val="50000"/>
                  </a:schemeClr>
                </a:solidFill>
                <a:latin typeface="Arial" panose="020B0604020202020204" pitchFamily="34" charset="0"/>
                <a:cs typeface="Arial" panose="020B0604020202020204" pitchFamily="34" charset="0"/>
              </a:rPr>
              <a:t>Some ideas for ICT proficiency</a:t>
            </a:r>
          </a:p>
        </p:txBody>
      </p:sp>
    </p:spTree>
    <p:extLst>
      <p:ext uri="{BB962C8B-B14F-4D97-AF65-F5344CB8AC3E}">
        <p14:creationId xmlns:p14="http://schemas.microsoft.com/office/powerpoint/2010/main" val="2734594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730793" y="6674321"/>
            <a:ext cx="3923928" cy="230832"/>
          </a:xfrm>
          <a:prstGeom prst="rect">
            <a:avLst/>
          </a:prstGeom>
          <a:noFill/>
        </p:spPr>
        <p:txBody>
          <a:bodyPr wrap="square" rtlCol="0">
            <a:spAutoFit/>
          </a:bodyPr>
          <a:lstStyle/>
          <a:p>
            <a:pPr algn="r"/>
            <a:r>
              <a:rPr lang="en-GB" sz="900" dirty="0">
                <a:solidFill>
                  <a:schemeClr val="accent1">
                    <a:lumMod val="50000"/>
                  </a:schemeClr>
                </a:solidFill>
                <a:latin typeface="Arial" panose="020B0604020202020204" pitchFamily="34" charset="0"/>
                <a:cs typeface="Arial" panose="020B0604020202020204" pitchFamily="34" charset="0"/>
              </a:rPr>
              <a:t>Adapted from JISC &amp; ABC Learning Design</a:t>
            </a:r>
          </a:p>
        </p:txBody>
      </p:sp>
      <p:graphicFrame>
        <p:nvGraphicFramePr>
          <p:cNvPr id="7" name="Chart 6">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81728834"/>
              </p:ext>
            </p:extLst>
          </p:nvPr>
        </p:nvGraphicFramePr>
        <p:xfrm>
          <a:off x="3431704" y="814653"/>
          <a:ext cx="7848872" cy="638507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1718850" y="2238859"/>
            <a:ext cx="2031693" cy="4339650"/>
          </a:xfrm>
          <a:prstGeom prst="rect">
            <a:avLst/>
          </a:prstGeom>
          <a:noFill/>
          <a:ln>
            <a:solidFill>
              <a:schemeClr val="accent1">
                <a:lumMod val="50000"/>
              </a:schemeClr>
            </a:solidFill>
          </a:ln>
        </p:spPr>
        <p:txBody>
          <a:bodyPr wrap="square" rtlCol="0">
            <a:spAutoFit/>
          </a:bodyPr>
          <a:lstStyle/>
          <a:p>
            <a:r>
              <a:rPr lang="en-GB" sz="1400" dirty="0">
                <a:solidFill>
                  <a:schemeClr val="accent1">
                    <a:lumMod val="50000"/>
                  </a:schemeClr>
                </a:solidFill>
                <a:latin typeface="Arial" panose="020B0604020202020204" pitchFamily="34" charset="0"/>
                <a:cs typeface="Arial" panose="020B0604020202020204" pitchFamily="34" charset="0"/>
              </a:rPr>
              <a:t>My field of expertise in a tweet</a:t>
            </a:r>
            <a:endParaRPr lang="en-GB" sz="1400" dirty="0">
              <a:solidFill>
                <a:schemeClr val="accent1">
                  <a:lumMod val="50000"/>
                </a:schemeClr>
              </a:solidFill>
            </a:endParaRPr>
          </a:p>
          <a:p>
            <a:endParaRPr lang="en-GB" sz="1400" dirty="0">
              <a:solidFill>
                <a:schemeClr val="accent1">
                  <a:lumMod val="50000"/>
                </a:schemeClr>
              </a:solidFill>
            </a:endParaRPr>
          </a:p>
          <a:p>
            <a:endParaRPr lang="en-GB" sz="1400" dirty="0">
              <a:solidFill>
                <a:schemeClr val="accent1">
                  <a:lumMod val="50000"/>
                </a:schemeClr>
              </a:solidFill>
            </a:endParaRPr>
          </a:p>
          <a:p>
            <a:endParaRPr lang="en-GB" sz="1400" dirty="0">
              <a:solidFill>
                <a:schemeClr val="accent1">
                  <a:lumMod val="50000"/>
                </a:schemeClr>
              </a:solidFill>
            </a:endParaRPr>
          </a:p>
          <a:p>
            <a:endParaRPr lang="en-GB" sz="1400" dirty="0">
              <a:solidFill>
                <a:schemeClr val="accent1">
                  <a:lumMod val="50000"/>
                </a:schemeClr>
              </a:solidFill>
            </a:endParaRPr>
          </a:p>
          <a:p>
            <a:r>
              <a:rPr lang="en-GB" sz="1400" dirty="0">
                <a:solidFill>
                  <a:schemeClr val="accent1">
                    <a:lumMod val="50000"/>
                  </a:schemeClr>
                </a:solidFill>
                <a:latin typeface="Arial" panose="020B0604020202020204" pitchFamily="34" charset="0"/>
                <a:cs typeface="Arial" panose="020B0604020202020204" pitchFamily="34" charset="0"/>
              </a:rPr>
              <a:t>A successful X in my area is: </a:t>
            </a:r>
          </a:p>
          <a:p>
            <a:endParaRPr lang="en-GB" dirty="0"/>
          </a:p>
          <a:p>
            <a:endParaRPr lang="en-GB" dirty="0"/>
          </a:p>
          <a:p>
            <a:endParaRPr lang="en-GB" dirty="0"/>
          </a:p>
          <a:p>
            <a:endParaRPr lang="en-GB" dirty="0"/>
          </a:p>
          <a:p>
            <a:r>
              <a:rPr lang="en-GB" sz="1400" dirty="0">
                <a:solidFill>
                  <a:schemeClr val="accent1">
                    <a:lumMod val="50000"/>
                  </a:schemeClr>
                </a:solidFill>
                <a:latin typeface="Arial" panose="020B0604020202020204" pitchFamily="34" charset="0"/>
                <a:cs typeface="Arial" panose="020B0604020202020204" pitchFamily="34" charset="0"/>
              </a:rPr>
              <a:t>A digitally fluent X is: </a:t>
            </a:r>
          </a:p>
          <a:p>
            <a:endParaRPr lang="en-GB" sz="1400" dirty="0">
              <a:solidFill>
                <a:schemeClr val="accent1">
                  <a:lumMod val="50000"/>
                </a:schemeClr>
              </a:solidFill>
              <a:latin typeface="Arial" panose="020B0604020202020204" pitchFamily="34" charset="0"/>
              <a:cs typeface="Arial" panose="020B0604020202020204" pitchFamily="34" charset="0"/>
            </a:endParaRPr>
          </a:p>
          <a:p>
            <a:endParaRPr lang="en-GB" sz="1400" dirty="0">
              <a:solidFill>
                <a:schemeClr val="accent1">
                  <a:lumMod val="50000"/>
                </a:schemeClr>
              </a:solidFill>
              <a:latin typeface="Arial" panose="020B0604020202020204" pitchFamily="34" charset="0"/>
              <a:cs typeface="Arial" panose="020B0604020202020204" pitchFamily="34" charset="0"/>
            </a:endParaRPr>
          </a:p>
          <a:p>
            <a:endParaRPr lang="en-GB" sz="1400" dirty="0">
              <a:solidFill>
                <a:schemeClr val="accent1">
                  <a:lumMod val="50000"/>
                </a:schemeClr>
              </a:solidFill>
              <a:latin typeface="Arial" panose="020B0604020202020204" pitchFamily="34" charset="0"/>
              <a:cs typeface="Arial" panose="020B0604020202020204" pitchFamily="34" charset="0"/>
            </a:endParaRPr>
          </a:p>
          <a:p>
            <a:endParaRPr lang="en-GB" dirty="0"/>
          </a:p>
          <a:p>
            <a:endParaRPr lang="en-GB" dirty="0"/>
          </a:p>
        </p:txBody>
      </p:sp>
      <p:sp>
        <p:nvSpPr>
          <p:cNvPr id="8" name="TextBox 7"/>
          <p:cNvSpPr txBox="1"/>
          <p:nvPr/>
        </p:nvSpPr>
        <p:spPr>
          <a:xfrm>
            <a:off x="1724046" y="1343111"/>
            <a:ext cx="2933771" cy="369332"/>
          </a:xfrm>
          <a:prstGeom prst="rect">
            <a:avLst/>
          </a:prstGeom>
          <a:noFill/>
        </p:spPr>
        <p:txBody>
          <a:bodyPr wrap="square" rtlCol="0">
            <a:spAutoFit/>
          </a:bodyPr>
          <a:lstStyle/>
          <a:p>
            <a:r>
              <a:rPr lang="en-GB" dirty="0">
                <a:solidFill>
                  <a:schemeClr val="accent1">
                    <a:lumMod val="50000"/>
                  </a:schemeClr>
                </a:solidFill>
                <a:latin typeface="Arial" panose="020B0604020202020204" pitchFamily="34" charset="0"/>
                <a:cs typeface="Arial" panose="020B0604020202020204" pitchFamily="34" charset="0"/>
              </a:rPr>
              <a:t>Programme / module title: </a:t>
            </a:r>
            <a:endParaRPr lang="en-GB" dirty="0">
              <a:solidFill>
                <a:schemeClr val="accent1">
                  <a:lumMod val="50000"/>
                </a:schemeClr>
              </a:solidFill>
            </a:endParaRPr>
          </a:p>
        </p:txBody>
      </p:sp>
      <p:sp>
        <p:nvSpPr>
          <p:cNvPr id="2" name="Title 1">
            <a:extLst>
              <a:ext uri="{FF2B5EF4-FFF2-40B4-BE49-F238E27FC236}">
                <a16:creationId xmlns:a16="http://schemas.microsoft.com/office/drawing/2014/main" id="{4466F318-8CB3-4947-AE53-EF671B113911}"/>
              </a:ext>
            </a:extLst>
          </p:cNvPr>
          <p:cNvSpPr>
            <a:spLocks noGrp="1"/>
          </p:cNvSpPr>
          <p:nvPr>
            <p:ph type="title"/>
          </p:nvPr>
        </p:nvSpPr>
        <p:spPr>
          <a:xfrm>
            <a:off x="1718850" y="243153"/>
            <a:ext cx="10972800" cy="1143000"/>
          </a:xfrm>
        </p:spPr>
        <p:txBody>
          <a:bodyPr/>
          <a:lstStyle/>
          <a:p>
            <a:pPr algn="l" rtl="0" eaLnBrk="1" latinLnBrk="0" hangingPunct="1"/>
            <a:r>
              <a:rPr lang="en-GB" sz="2800" b="1" kern="1200" dirty="0">
                <a:solidFill>
                  <a:srgbClr val="6DB6FE"/>
                </a:solidFill>
                <a:effectLst/>
                <a:latin typeface="Montserrat" panose="00000500000000000000" pitchFamily="50" charset="0"/>
                <a:ea typeface="+mn-ea"/>
                <a:cs typeface="Arial" panose="020B0604020202020204" pitchFamily="34" charset="0"/>
              </a:rPr>
              <a:t>Digital Fluency</a:t>
            </a:r>
            <a:br>
              <a:rPr lang="en-GB" sz="2800" b="1" kern="1200" dirty="0">
                <a:solidFill>
                  <a:srgbClr val="6DB6FE"/>
                </a:solidFill>
                <a:effectLst/>
                <a:latin typeface="Montserrat" panose="00000500000000000000" pitchFamily="50" charset="0"/>
                <a:ea typeface="+mn-ea"/>
                <a:cs typeface="Arial" panose="020B0604020202020204" pitchFamily="34" charset="0"/>
              </a:rPr>
            </a:br>
            <a:r>
              <a:rPr lang="en-GB" sz="2800" b="1" kern="1200" dirty="0">
                <a:solidFill>
                  <a:srgbClr val="6DB6FE"/>
                </a:solidFill>
                <a:effectLst/>
                <a:latin typeface="Montserrat" panose="00000500000000000000" pitchFamily="50" charset="0"/>
                <a:ea typeface="+mn-ea"/>
                <a:cs typeface="Arial" panose="020B0604020202020204" pitchFamily="34" charset="0"/>
              </a:rPr>
              <a:t>in programme / module</a:t>
            </a:r>
            <a:endParaRPr lang="en-GB" b="1" dirty="0">
              <a:latin typeface="Montserrat" panose="00000500000000000000" pitchFamily="50" charset="0"/>
            </a:endParaRPr>
          </a:p>
        </p:txBody>
      </p:sp>
    </p:spTree>
    <p:extLst>
      <p:ext uri="{BB962C8B-B14F-4D97-AF65-F5344CB8AC3E}">
        <p14:creationId xmlns:p14="http://schemas.microsoft.com/office/powerpoint/2010/main" val="18440751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6EDBD-1A9B-4EED-B42E-C6175DDFD5AA}"/>
              </a:ext>
            </a:extLst>
          </p:cNvPr>
          <p:cNvSpPr>
            <a:spLocks noGrp="1"/>
          </p:cNvSpPr>
          <p:nvPr>
            <p:ph type="title"/>
          </p:nvPr>
        </p:nvSpPr>
        <p:spPr>
          <a:xfrm>
            <a:off x="1849913" y="3436701"/>
            <a:ext cx="8821271" cy="2042308"/>
          </a:xfrm>
        </p:spPr>
        <p:txBody>
          <a:bodyPr>
            <a:normAutofit fontScale="90000"/>
          </a:bodyPr>
          <a:lstStyle/>
          <a:p>
            <a:r>
              <a:rPr lang="en-GB" b="0" cap="none" dirty="0">
                <a:latin typeface="Arial" panose="020B0604020202020204" pitchFamily="34" charset="0"/>
                <a:cs typeface="Arial" panose="020B0604020202020204" pitchFamily="34" charset="0"/>
              </a:rPr>
              <a:t>How could I adapt my module design </a:t>
            </a:r>
            <a:br>
              <a:rPr lang="en-GB" b="0" cap="none" dirty="0">
                <a:latin typeface="Arial" panose="020B0604020202020204" pitchFamily="34" charset="0"/>
                <a:cs typeface="Arial" panose="020B0604020202020204" pitchFamily="34" charset="0"/>
              </a:rPr>
            </a:br>
            <a:r>
              <a:rPr lang="en-GB" b="0" cap="none" dirty="0">
                <a:latin typeface="Arial" panose="020B0604020202020204" pitchFamily="34" charset="0"/>
                <a:cs typeface="Arial" panose="020B0604020202020204" pitchFamily="34" charset="0"/>
              </a:rPr>
              <a:t>to </a:t>
            </a:r>
            <a:r>
              <a:rPr lang="en-GB" b="0" cap="none" dirty="0">
                <a:solidFill>
                  <a:srgbClr val="6DB6FE"/>
                </a:solidFill>
                <a:latin typeface="Arial" panose="020B0604020202020204" pitchFamily="34" charset="0"/>
                <a:cs typeface="Arial" panose="020B0604020202020204" pitchFamily="34" charset="0"/>
              </a:rPr>
              <a:t>enhance students’ digital fluency?</a:t>
            </a:r>
            <a:br>
              <a:rPr lang="en-GB" b="0" cap="none" dirty="0">
                <a:solidFill>
                  <a:srgbClr val="6DB6FE"/>
                </a:solidFill>
                <a:latin typeface="Arial" panose="020B0604020202020204" pitchFamily="34" charset="0"/>
                <a:cs typeface="Arial" panose="020B0604020202020204" pitchFamily="34" charset="0"/>
              </a:rPr>
            </a:br>
            <a:br>
              <a:rPr lang="en-GB" b="0" cap="none" dirty="0">
                <a:solidFill>
                  <a:srgbClr val="6DB6FE"/>
                </a:solidFill>
                <a:latin typeface="Arial" panose="020B0604020202020204" pitchFamily="34" charset="0"/>
                <a:cs typeface="Arial" panose="020B0604020202020204" pitchFamily="34" charset="0"/>
              </a:rPr>
            </a:br>
            <a:r>
              <a:rPr lang="en-GB" b="0" cap="none" dirty="0">
                <a:solidFill>
                  <a:srgbClr val="6DB6FE"/>
                </a:solidFill>
                <a:latin typeface="Arial" panose="020B0604020202020204" pitchFamily="34" charset="0"/>
                <a:cs typeface="Arial" panose="020B0604020202020204" pitchFamily="34" charset="0"/>
              </a:rPr>
              <a:t> </a:t>
            </a:r>
            <a:r>
              <a:rPr lang="en-GB" sz="2800" b="0" cap="none" dirty="0">
                <a:solidFill>
                  <a:srgbClr val="6DB6FE"/>
                </a:solidFill>
                <a:latin typeface="Arial" panose="020B0604020202020204" pitchFamily="34" charset="0"/>
                <a:cs typeface="Arial" panose="020B0604020202020204" pitchFamily="34" charset="0"/>
              </a:rPr>
              <a:t> </a:t>
            </a:r>
            <a:br>
              <a:rPr lang="en-GB" sz="2800" b="0" cap="none" dirty="0">
                <a:solidFill>
                  <a:srgbClr val="6DB6FE"/>
                </a:solidFill>
                <a:latin typeface="Arial" panose="020B0604020202020204" pitchFamily="34" charset="0"/>
                <a:cs typeface="Arial" panose="020B0604020202020204" pitchFamily="34" charset="0"/>
              </a:rPr>
            </a:br>
            <a:endParaRPr lang="en-GB" sz="2800" b="0" dirty="0">
              <a:solidFill>
                <a:srgbClr val="6DB6FE"/>
              </a:solidFill>
              <a:latin typeface="Arial" panose="020B0604020202020204" pitchFamily="34" charset="0"/>
              <a:cs typeface="Arial" panose="020B0604020202020204" pitchFamily="34" charset="0"/>
            </a:endParaRPr>
          </a:p>
        </p:txBody>
      </p:sp>
      <p:sp>
        <p:nvSpPr>
          <p:cNvPr id="4" name="Shape 218">
            <a:extLst>
              <a:ext uri="{FF2B5EF4-FFF2-40B4-BE49-F238E27FC236}">
                <a16:creationId xmlns:a16="http://schemas.microsoft.com/office/drawing/2014/main" id="{16F19015-8E42-49FE-8D05-EDD8667ED9F0}"/>
              </a:ext>
            </a:extLst>
          </p:cNvPr>
          <p:cNvSpPr txBox="1"/>
          <p:nvPr/>
        </p:nvSpPr>
        <p:spPr>
          <a:xfrm>
            <a:off x="1847528" y="1769367"/>
            <a:ext cx="8649148" cy="1092329"/>
          </a:xfrm>
          <a:prstGeom prst="rect">
            <a:avLst/>
          </a:prstGeom>
          <a:noFill/>
          <a:ln>
            <a:noFill/>
          </a:ln>
        </p:spPr>
        <p:txBody>
          <a:bodyPr spcFirstLastPara="1" wrap="square" lIns="68575" tIns="34275" rIns="68575" bIns="34275" anchor="t" anchorCtr="0">
            <a:noAutofit/>
          </a:bodyPr>
          <a:lstStyle/>
          <a:p>
            <a:pPr>
              <a:spcBef>
                <a:spcPts val="2400"/>
              </a:spcBef>
              <a:buSzPts val="1100"/>
            </a:pPr>
            <a:r>
              <a:rPr lang="en-GB" sz="4800" b="1" dirty="0">
                <a:solidFill>
                  <a:srgbClr val="6DB6FE"/>
                </a:solidFill>
                <a:latin typeface="Arial" panose="020B0604020202020204" pitchFamily="34" charset="0"/>
                <a:cs typeface="Arial" panose="020B0604020202020204" pitchFamily="34" charset="0"/>
                <a:sym typeface="Montserrat"/>
              </a:rPr>
              <a:t>Consider – module-level:</a:t>
            </a:r>
            <a:endParaRPr lang="en-GB" sz="2400" dirty="0">
              <a:solidFill>
                <a:srgbClr val="6DB6F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5080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6EDBD-1A9B-4EED-B42E-C6175DDFD5AA}"/>
              </a:ext>
            </a:extLst>
          </p:cNvPr>
          <p:cNvSpPr>
            <a:spLocks noGrp="1"/>
          </p:cNvSpPr>
          <p:nvPr>
            <p:ph type="title"/>
          </p:nvPr>
        </p:nvSpPr>
        <p:spPr>
          <a:xfrm>
            <a:off x="1959904" y="1657097"/>
            <a:ext cx="9046525" cy="4654803"/>
          </a:xfrm>
        </p:spPr>
        <p:txBody>
          <a:bodyPr>
            <a:normAutofit fontScale="90000"/>
          </a:bodyPr>
          <a:lstStyle/>
          <a:p>
            <a:r>
              <a:rPr lang="en-GB" b="0" cap="none" dirty="0">
                <a:latin typeface="Arial" panose="020B0604020202020204" pitchFamily="34" charset="0"/>
                <a:cs typeface="Arial" panose="020B0604020202020204" pitchFamily="34" charset="0"/>
              </a:rPr>
              <a:t>How can you develop students’ digital fluency </a:t>
            </a:r>
            <a:r>
              <a:rPr lang="en-GB" b="0" cap="none" dirty="0">
                <a:solidFill>
                  <a:srgbClr val="6DB6FE"/>
                </a:solidFill>
                <a:latin typeface="Arial" panose="020B0604020202020204" pitchFamily="34" charset="0"/>
                <a:cs typeface="Arial" panose="020B0604020202020204" pitchFamily="34" charset="0"/>
              </a:rPr>
              <a:t>progressively</a:t>
            </a:r>
            <a:r>
              <a:rPr lang="en-GB" b="0" cap="none" dirty="0">
                <a:latin typeface="Arial" panose="020B0604020202020204" pitchFamily="34" charset="0"/>
                <a:cs typeface="Arial" panose="020B0604020202020204" pitchFamily="34" charset="0"/>
              </a:rPr>
              <a:t> across your programme?</a:t>
            </a:r>
            <a:br>
              <a:rPr lang="en-GB" b="0" cap="none" dirty="0">
                <a:latin typeface="Arial" panose="020B0604020202020204" pitchFamily="34" charset="0"/>
                <a:cs typeface="Arial" panose="020B0604020202020204" pitchFamily="34" charset="0"/>
              </a:rPr>
            </a:br>
            <a:r>
              <a:rPr lang="en-GB" b="0" cap="none" dirty="0">
                <a:latin typeface="Arial" panose="020B0604020202020204" pitchFamily="34" charset="0"/>
                <a:cs typeface="Arial" panose="020B0604020202020204" pitchFamily="34" charset="0"/>
              </a:rPr>
              <a:t>         </a:t>
            </a:r>
            <a:r>
              <a:rPr lang="en-GB" sz="3600" b="0" i="1" cap="none" dirty="0">
                <a:latin typeface="Arial" panose="020B0604020202020204" pitchFamily="34" charset="0"/>
                <a:cs typeface="Arial" panose="020B0604020202020204" pitchFamily="34" charset="0"/>
              </a:rPr>
              <a:t>[Liverpool Curriculum Framework principle]</a:t>
            </a:r>
            <a:br>
              <a:rPr lang="en-GB" sz="3600" b="0" i="1" cap="none" dirty="0">
                <a:latin typeface="Arial" panose="020B0604020202020204" pitchFamily="34" charset="0"/>
                <a:cs typeface="Arial" panose="020B0604020202020204" pitchFamily="34" charset="0"/>
              </a:rPr>
            </a:br>
            <a:br>
              <a:rPr lang="en-GB" sz="3600" b="0" i="1" cap="none" dirty="0">
                <a:latin typeface="Arial" panose="020B0604020202020204" pitchFamily="34" charset="0"/>
                <a:cs typeface="Arial" panose="020B0604020202020204" pitchFamily="34" charset="0"/>
              </a:rPr>
            </a:br>
            <a:r>
              <a:rPr lang="en-GB" b="0" cap="none" dirty="0">
                <a:latin typeface="Arial" panose="020B0604020202020204" pitchFamily="34" charset="0"/>
                <a:cs typeface="Arial" panose="020B0604020202020204" pitchFamily="34" charset="0"/>
              </a:rPr>
              <a:t>What are the </a:t>
            </a:r>
            <a:r>
              <a:rPr lang="en-GB" b="0" cap="none" dirty="0">
                <a:solidFill>
                  <a:srgbClr val="6DB6FE"/>
                </a:solidFill>
                <a:latin typeface="Arial" panose="020B0604020202020204" pitchFamily="34" charset="0"/>
                <a:cs typeface="Arial" panose="020B0604020202020204" pitchFamily="34" charset="0"/>
              </a:rPr>
              <a:t>challenges</a:t>
            </a:r>
            <a:r>
              <a:rPr lang="en-GB" b="0" cap="none" dirty="0">
                <a:latin typeface="Arial" panose="020B0604020202020204" pitchFamily="34" charset="0"/>
                <a:cs typeface="Arial" panose="020B0604020202020204" pitchFamily="34" charset="0"/>
              </a:rPr>
              <a:t> of doing this from a programme design perspective</a:t>
            </a:r>
            <a:r>
              <a:rPr lang="en-GB" sz="4400" b="0" cap="none" dirty="0">
                <a:latin typeface="Arial" panose="020B0604020202020204" pitchFamily="34" charset="0"/>
                <a:cs typeface="Arial" panose="020B0604020202020204" pitchFamily="34" charset="0"/>
              </a:rPr>
              <a:t>?</a:t>
            </a:r>
            <a:br>
              <a:rPr lang="en-GB" sz="4400" b="0" cap="none" dirty="0">
                <a:latin typeface="Arial" panose="020B0604020202020204" pitchFamily="34" charset="0"/>
                <a:cs typeface="Arial" panose="020B0604020202020204" pitchFamily="34" charset="0"/>
              </a:rPr>
            </a:br>
            <a:endParaRPr lang="en-GB" sz="2800" b="0" dirty="0">
              <a:solidFill>
                <a:schemeClr val="bg2"/>
              </a:solidFill>
              <a:latin typeface="Arial" panose="020B0604020202020204" pitchFamily="34" charset="0"/>
              <a:cs typeface="Arial" panose="020B0604020202020204" pitchFamily="34" charset="0"/>
            </a:endParaRPr>
          </a:p>
        </p:txBody>
      </p:sp>
      <p:sp>
        <p:nvSpPr>
          <p:cNvPr id="4" name="Shape 218">
            <a:extLst>
              <a:ext uri="{FF2B5EF4-FFF2-40B4-BE49-F238E27FC236}">
                <a16:creationId xmlns:a16="http://schemas.microsoft.com/office/drawing/2014/main" id="{16F19015-8E42-49FE-8D05-EDD8667ED9F0}"/>
              </a:ext>
            </a:extLst>
          </p:cNvPr>
          <p:cNvSpPr txBox="1"/>
          <p:nvPr/>
        </p:nvSpPr>
        <p:spPr>
          <a:xfrm>
            <a:off x="1617004" y="-105792"/>
            <a:ext cx="8649148" cy="1092329"/>
          </a:xfrm>
          <a:prstGeom prst="rect">
            <a:avLst/>
          </a:prstGeom>
          <a:noFill/>
          <a:ln>
            <a:noFill/>
          </a:ln>
        </p:spPr>
        <p:txBody>
          <a:bodyPr spcFirstLastPara="1" wrap="square" lIns="68575" tIns="34275" rIns="68575" bIns="34275" anchor="t" anchorCtr="0">
            <a:noAutofit/>
          </a:bodyPr>
          <a:lstStyle/>
          <a:p>
            <a:pPr algn="ctr">
              <a:spcBef>
                <a:spcPts val="2400"/>
              </a:spcBef>
              <a:buSzPts val="1100"/>
            </a:pPr>
            <a:r>
              <a:rPr lang="en-GB" sz="4800" b="1" dirty="0">
                <a:solidFill>
                  <a:srgbClr val="6DB6FE"/>
                </a:solidFill>
                <a:latin typeface="Arial" panose="020B0604020202020204" pitchFamily="34" charset="0"/>
                <a:cs typeface="Arial" panose="020B0604020202020204" pitchFamily="34" charset="0"/>
                <a:sym typeface="Montserrat"/>
              </a:rPr>
              <a:t>Consider: programme-level</a:t>
            </a:r>
            <a:endParaRPr lang="en-GB" sz="2400" b="1" dirty="0">
              <a:solidFill>
                <a:srgbClr val="6DB6F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1213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4524581" y="6335022"/>
            <a:ext cx="2895600" cy="365125"/>
          </a:xfrm>
        </p:spPr>
        <p:txBody>
          <a:bodyPr/>
          <a:lstStyle/>
          <a:p>
            <a:r>
              <a:rPr lang="en-GB" dirty="0">
                <a:solidFill>
                  <a:prstClr val="black">
                    <a:tint val="75000"/>
                  </a:prstClr>
                </a:solidFill>
              </a:rPr>
              <a:t>Centre for Innovation in Education cie@liverpool.ac.uk</a:t>
            </a:r>
          </a:p>
        </p:txBody>
      </p:sp>
      <p:sp>
        <p:nvSpPr>
          <p:cNvPr id="8" name="Rectangle 7">
            <a:extLst>
              <a:ext uri="{FF2B5EF4-FFF2-40B4-BE49-F238E27FC236}">
                <a16:creationId xmlns:a16="http://schemas.microsoft.com/office/drawing/2014/main" id="{01345BDE-9858-4FD0-8326-8581834CC44D}"/>
              </a:ext>
            </a:extLst>
          </p:cNvPr>
          <p:cNvSpPr/>
          <p:nvPr/>
        </p:nvSpPr>
        <p:spPr>
          <a:xfrm>
            <a:off x="5972381" y="4430863"/>
            <a:ext cx="4508678" cy="1200329"/>
          </a:xfrm>
          <a:prstGeom prst="rect">
            <a:avLst/>
          </a:prstGeom>
        </p:spPr>
        <p:txBody>
          <a:bodyPr wrap="square">
            <a:spAutoFit/>
          </a:bodyPr>
          <a:lstStyle/>
          <a:p>
            <a:r>
              <a:rPr lang="en-GB" sz="2400" dirty="0">
                <a:solidFill>
                  <a:srgbClr val="6DB6FE"/>
                </a:solidFill>
                <a:latin typeface="Arial" panose="020B0604020202020204" pitchFamily="34" charset="0"/>
                <a:cs typeface="Arial" panose="020B0604020202020204" pitchFamily="34" charset="0"/>
              </a:rPr>
              <a:t>e.g. locating, choosing, using digital resources or digital tools, information, data</a:t>
            </a:r>
            <a:endParaRPr lang="en-GB" sz="3200" dirty="0">
              <a:solidFill>
                <a:srgbClr val="6DB6FE"/>
              </a:solidFill>
              <a:latin typeface="Arial" panose="020B0604020202020204" pitchFamily="34" charset="0"/>
              <a:cs typeface="Arial" panose="020B0604020202020204" pitchFamily="34" charset="0"/>
            </a:endParaRPr>
          </a:p>
        </p:txBody>
      </p:sp>
      <p:sp>
        <p:nvSpPr>
          <p:cNvPr id="2" name="Right Arrow 1">
            <a:extLst>
              <a:ext uri="{C183D7F6-B498-43B3-948B-1728B52AA6E4}">
                <adec:decorative xmlns:adec="http://schemas.microsoft.com/office/drawing/2017/decorative" val="1"/>
              </a:ext>
            </a:extLst>
          </p:cNvPr>
          <p:cNvSpPr/>
          <p:nvPr/>
        </p:nvSpPr>
        <p:spPr>
          <a:xfrm rot="19944195">
            <a:off x="2603708" y="4338619"/>
            <a:ext cx="5448513" cy="4112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C183D7F6-B498-43B3-948B-1728B52AA6E4}">
                <adec:decorative xmlns:adec="http://schemas.microsoft.com/office/drawing/2017/decorative" val="1"/>
              </a:ext>
            </a:extLst>
          </p:cNvPr>
          <p:cNvCxnSpPr/>
          <p:nvPr/>
        </p:nvCxnSpPr>
        <p:spPr>
          <a:xfrm>
            <a:off x="3005329" y="3029771"/>
            <a:ext cx="1" cy="2806903"/>
          </a:xfrm>
          <a:prstGeom prst="line">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C183D7F6-B498-43B3-948B-1728B52AA6E4}">
                <adec:decorative xmlns:adec="http://schemas.microsoft.com/office/drawing/2017/decorative" val="1"/>
              </a:ext>
            </a:extLst>
          </p:cNvPr>
          <p:cNvCxnSpPr/>
          <p:nvPr/>
        </p:nvCxnSpPr>
        <p:spPr>
          <a:xfrm>
            <a:off x="3005328" y="5878981"/>
            <a:ext cx="6581858" cy="0"/>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01345BDE-9858-4FD0-8326-8581834CC44D}"/>
              </a:ext>
            </a:extLst>
          </p:cNvPr>
          <p:cNvSpPr/>
          <p:nvPr/>
        </p:nvSpPr>
        <p:spPr>
          <a:xfrm>
            <a:off x="1545358" y="1613702"/>
            <a:ext cx="5075962" cy="1569660"/>
          </a:xfrm>
          <a:prstGeom prst="rect">
            <a:avLst/>
          </a:prstGeom>
        </p:spPr>
        <p:txBody>
          <a:bodyPr wrap="square">
            <a:spAutoFit/>
          </a:bodyPr>
          <a:lstStyle/>
          <a:p>
            <a:r>
              <a:rPr lang="en-GB" sz="3200" dirty="0">
                <a:solidFill>
                  <a:srgbClr val="6DB6FE"/>
                </a:solidFill>
                <a:latin typeface="Arial" panose="020B0604020202020204" pitchFamily="34" charset="0"/>
                <a:cs typeface="Arial" panose="020B0604020202020204" pitchFamily="34" charset="0"/>
              </a:rPr>
              <a:t>Independence, synthesis</a:t>
            </a:r>
            <a:br>
              <a:rPr lang="en-GB" sz="3200" dirty="0">
                <a:solidFill>
                  <a:srgbClr val="6DB6FE"/>
                </a:solidFill>
                <a:latin typeface="Arial" panose="020B0604020202020204" pitchFamily="34" charset="0"/>
                <a:cs typeface="Arial" panose="020B0604020202020204" pitchFamily="34" charset="0"/>
              </a:rPr>
            </a:br>
            <a:r>
              <a:rPr lang="en-GB" sz="3200" dirty="0">
                <a:solidFill>
                  <a:srgbClr val="6DB6FE"/>
                </a:solidFill>
                <a:latin typeface="Arial" panose="020B0604020202020204" pitchFamily="34" charset="0"/>
                <a:cs typeface="Arial" panose="020B0604020202020204" pitchFamily="34" charset="0"/>
              </a:rPr>
              <a:t>&amp; critical judgement </a:t>
            </a:r>
            <a:endParaRPr lang="en-GB" sz="2800" dirty="0">
              <a:solidFill>
                <a:srgbClr val="6DB6FE"/>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3200" dirty="0">
              <a:solidFill>
                <a:srgbClr val="6DB6FE"/>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F0F78A0B-E9A3-4C65-AAEE-81B8C1D36845}"/>
              </a:ext>
            </a:extLst>
          </p:cNvPr>
          <p:cNvSpPr>
            <a:spLocks noGrp="1"/>
          </p:cNvSpPr>
          <p:nvPr>
            <p:ph type="title"/>
          </p:nvPr>
        </p:nvSpPr>
        <p:spPr>
          <a:xfrm>
            <a:off x="485981" y="538962"/>
            <a:ext cx="10972800" cy="1143000"/>
          </a:xfrm>
        </p:spPr>
        <p:txBody>
          <a:bodyPr>
            <a:normAutofit/>
          </a:bodyPr>
          <a:lstStyle/>
          <a:p>
            <a:pPr rtl="0" eaLnBrk="1" latinLnBrk="0" hangingPunct="1"/>
            <a:r>
              <a:rPr lang="en-GB" sz="3100" b="1" kern="1200" dirty="0">
                <a:solidFill>
                  <a:srgbClr val="6DB6FE"/>
                </a:solidFill>
                <a:effectLst/>
                <a:latin typeface="Montserrat" panose="00000500000000000000" pitchFamily="50" charset="0"/>
                <a:ea typeface="+mn-ea"/>
                <a:cs typeface="Arial" panose="020B0604020202020204" pitchFamily="34" charset="0"/>
              </a:rPr>
              <a:t>Possible perspectives on progression 1</a:t>
            </a:r>
            <a:endParaRPr lang="en-GB" sz="3100" b="1" dirty="0">
              <a:effectLst/>
              <a:latin typeface="Montserrat" panose="00000500000000000000" pitchFamily="50" charset="0"/>
            </a:endParaRPr>
          </a:p>
          <a:p>
            <a:endParaRPr lang="en-GB" sz="3100" b="1" dirty="0">
              <a:latin typeface="Montserrat" panose="00000500000000000000" pitchFamily="50" charset="0"/>
            </a:endParaRPr>
          </a:p>
        </p:txBody>
      </p:sp>
    </p:spTree>
    <p:extLst>
      <p:ext uri="{BB962C8B-B14F-4D97-AF65-F5344CB8AC3E}">
        <p14:creationId xmlns:p14="http://schemas.microsoft.com/office/powerpoint/2010/main" val="2958810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1663700" y="1981200"/>
            <a:ext cx="9398000" cy="3529621"/>
          </a:xfrm>
        </p:spPr>
        <p:txBody>
          <a:bodyPr>
            <a:normAutofit/>
          </a:bodyPr>
          <a:lstStyle/>
          <a:p>
            <a:r>
              <a:rPr lang="en-US" sz="2200" dirty="0">
                <a:latin typeface="Montserrat" panose="00000500000000000000" pitchFamily="50" charset="0"/>
                <a:cs typeface="Arial" panose="020B0604020202020204" pitchFamily="34" charset="0"/>
              </a:rPr>
              <a:t>What is Digital Fluency? </a:t>
            </a:r>
          </a:p>
          <a:p>
            <a:pPr marL="800100" lvl="1" indent="-342900">
              <a:buChar char="•"/>
            </a:pPr>
            <a:r>
              <a:rPr lang="en-US" sz="2200" dirty="0">
                <a:latin typeface="Montserrat" panose="00000500000000000000" pitchFamily="50" charset="0"/>
                <a:cs typeface="Arial" panose="020B0604020202020204" pitchFamily="34" charset="0"/>
              </a:rPr>
              <a:t>JISC’s Digital Capability Framework</a:t>
            </a:r>
          </a:p>
          <a:p>
            <a:pPr marL="800100" lvl="1" indent="-342900">
              <a:buChar char="•"/>
            </a:pPr>
            <a:r>
              <a:rPr lang="en-US" sz="2200" dirty="0">
                <a:latin typeface="Montserrat" panose="00000500000000000000" pitchFamily="50" charset="0"/>
                <a:cs typeface="Arial" panose="020B0604020202020204" pitchFamily="34" charset="0"/>
              </a:rPr>
              <a:t>Some practical ideas &amp; examples</a:t>
            </a:r>
          </a:p>
          <a:p>
            <a:pPr marL="800100" lvl="1" indent="-342900">
              <a:buChar char="•"/>
            </a:pPr>
            <a:endParaRPr lang="en-US" sz="2200" dirty="0">
              <a:latin typeface="Montserrat" panose="00000500000000000000" pitchFamily="50" charset="0"/>
              <a:cs typeface="Arial" panose="020B0604020202020204" pitchFamily="34" charset="0"/>
            </a:endParaRPr>
          </a:p>
          <a:p>
            <a:r>
              <a:rPr lang="en-US" sz="2200" dirty="0">
                <a:latin typeface="Montserrat" panose="00000500000000000000" pitchFamily="50" charset="0"/>
                <a:cs typeface="Arial" panose="020B0604020202020204" pitchFamily="34" charset="0"/>
              </a:rPr>
              <a:t>Developing DF: </a:t>
            </a:r>
            <a:r>
              <a:rPr lang="en-US" sz="2200" dirty="0" err="1">
                <a:latin typeface="Montserrat" panose="00000500000000000000" pitchFamily="50" charset="0"/>
                <a:cs typeface="Arial" panose="020B0604020202020204" pitchFamily="34" charset="0"/>
              </a:rPr>
              <a:t>programme</a:t>
            </a:r>
            <a:r>
              <a:rPr lang="en-US" sz="2200" dirty="0">
                <a:latin typeface="Montserrat" panose="00000500000000000000" pitchFamily="50" charset="0"/>
                <a:cs typeface="Arial" panose="020B0604020202020204" pitchFamily="34" charset="0"/>
              </a:rPr>
              <a:t> &amp; module outcomes (skills)</a:t>
            </a:r>
          </a:p>
          <a:p>
            <a:pPr marL="800100" lvl="1" indent="-342900">
              <a:buChar char="•"/>
            </a:pPr>
            <a:r>
              <a:rPr lang="en-US" sz="2200" dirty="0">
                <a:latin typeface="Montserrat" panose="00000500000000000000" pitchFamily="50" charset="0"/>
                <a:cs typeface="Arial" panose="020B0604020202020204" pitchFamily="34" charset="0"/>
              </a:rPr>
              <a:t>Disciplinary digital capabilities</a:t>
            </a:r>
          </a:p>
          <a:p>
            <a:pPr marL="800100" lvl="1" indent="-342900">
              <a:buFontTx/>
              <a:buChar char="•"/>
            </a:pPr>
            <a:r>
              <a:rPr lang="en-US" sz="2200" dirty="0">
                <a:latin typeface="Montserrat" panose="00000500000000000000" pitchFamily="50" charset="0"/>
                <a:cs typeface="Arial" panose="020B0604020202020204" pitchFamily="34" charset="0"/>
              </a:rPr>
              <a:t>Enhancing students’ digital fluency</a:t>
            </a:r>
          </a:p>
          <a:p>
            <a:pPr marL="800100" lvl="1" indent="-342900">
              <a:buChar char="•"/>
            </a:pPr>
            <a:r>
              <a:rPr lang="en-US" sz="2200" dirty="0">
                <a:latin typeface="Montserrat" panose="00000500000000000000" pitchFamily="50" charset="0"/>
                <a:cs typeface="Arial" panose="020B0604020202020204" pitchFamily="34" charset="0"/>
              </a:rPr>
              <a:t>Considerations</a:t>
            </a:r>
          </a:p>
        </p:txBody>
      </p:sp>
      <p:sp>
        <p:nvSpPr>
          <p:cNvPr id="4" name="Title 3">
            <a:extLst>
              <a:ext uri="{FF2B5EF4-FFF2-40B4-BE49-F238E27FC236}">
                <a16:creationId xmlns:a16="http://schemas.microsoft.com/office/drawing/2014/main" id="{DA78F099-5627-4AEB-A2F9-FC4DB2D3C1A6}"/>
              </a:ext>
            </a:extLst>
          </p:cNvPr>
          <p:cNvSpPr>
            <a:spLocks noGrp="1"/>
          </p:cNvSpPr>
          <p:nvPr>
            <p:ph type="title" idx="4294967295"/>
          </p:nvPr>
        </p:nvSpPr>
        <p:spPr>
          <a:xfrm>
            <a:off x="-3728720" y="1016318"/>
            <a:ext cx="10972800" cy="1143000"/>
          </a:xfrm>
        </p:spPr>
        <p:txBody>
          <a:bodyPr/>
          <a:lstStyle/>
          <a:p>
            <a:pPr rtl="0" eaLnBrk="1" fontAlgn="auto" latinLnBrk="0" hangingPunct="1"/>
            <a:r>
              <a:rPr lang="en-GB" sz="3300" b="1" kern="1200" dirty="0">
                <a:solidFill>
                  <a:srgbClr val="333E50"/>
                </a:solidFill>
                <a:effectLst/>
                <a:latin typeface="Montserrat" panose="00000500000000000000" pitchFamily="50" charset="0"/>
                <a:ea typeface="+mn-ea"/>
                <a:cs typeface="+mn-cs"/>
              </a:rPr>
              <a:t>Outline</a:t>
            </a:r>
            <a:endParaRPr lang="en-GB" dirty="0"/>
          </a:p>
        </p:txBody>
      </p:sp>
    </p:spTree>
    <p:extLst>
      <p:ext uri="{BB962C8B-B14F-4D97-AF65-F5344CB8AC3E}">
        <p14:creationId xmlns:p14="http://schemas.microsoft.com/office/powerpoint/2010/main" val="38521307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4648022" y="6237313"/>
            <a:ext cx="2895600" cy="365125"/>
          </a:xfrm>
        </p:spPr>
        <p:txBody>
          <a:bodyPr/>
          <a:lstStyle/>
          <a:p>
            <a:r>
              <a:rPr lang="en-GB" dirty="0">
                <a:solidFill>
                  <a:prstClr val="black">
                    <a:tint val="75000"/>
                  </a:prstClr>
                </a:solidFill>
              </a:rPr>
              <a:t>Centre for Innovation in Education cie@liverpool.ac.uk</a:t>
            </a:r>
          </a:p>
        </p:txBody>
      </p:sp>
      <p:sp>
        <p:nvSpPr>
          <p:cNvPr id="11" name="TextBox 10"/>
          <p:cNvSpPr txBox="1"/>
          <p:nvPr/>
        </p:nvSpPr>
        <p:spPr>
          <a:xfrm>
            <a:off x="5376316" y="5324986"/>
            <a:ext cx="4269156" cy="646331"/>
          </a:xfrm>
          <a:prstGeom prst="rect">
            <a:avLst/>
          </a:prstGeom>
          <a:noFill/>
        </p:spPr>
        <p:txBody>
          <a:bodyPr wrap="square" rtlCol="0">
            <a:spAutoFit/>
          </a:bodyPr>
          <a:lstStyle/>
          <a:p>
            <a:r>
              <a:rPr lang="en-GB" dirty="0"/>
              <a:t>digital resources, digital tools and technologies, digital artefacts</a:t>
            </a:r>
          </a:p>
        </p:txBody>
      </p:sp>
      <p:graphicFrame>
        <p:nvGraphicFramePr>
          <p:cNvPr id="2" name="Diagram 1">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24235068"/>
              </p:ext>
            </p:extLst>
          </p:nvPr>
        </p:nvGraphicFramePr>
        <p:xfrm>
          <a:off x="3212922" y="224315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3672840" y="4817260"/>
            <a:ext cx="1459814" cy="461665"/>
          </a:xfrm>
          <a:prstGeom prst="rect">
            <a:avLst/>
          </a:prstGeom>
          <a:noFill/>
        </p:spPr>
        <p:txBody>
          <a:bodyPr wrap="square" rtlCol="0">
            <a:spAutoFit/>
          </a:bodyPr>
          <a:lstStyle/>
          <a:p>
            <a:r>
              <a:rPr lang="en-GB" sz="2400" b="1" dirty="0">
                <a:solidFill>
                  <a:srgbClr val="F47321"/>
                </a:solidFill>
              </a:rPr>
              <a:t>critical</a:t>
            </a:r>
          </a:p>
        </p:txBody>
      </p:sp>
      <p:sp>
        <p:nvSpPr>
          <p:cNvPr id="12" name="TextBox 11"/>
          <p:cNvSpPr txBox="1"/>
          <p:nvPr/>
        </p:nvSpPr>
        <p:spPr>
          <a:xfrm>
            <a:off x="6135954" y="4365533"/>
            <a:ext cx="1459814" cy="461665"/>
          </a:xfrm>
          <a:prstGeom prst="rect">
            <a:avLst/>
          </a:prstGeom>
          <a:noFill/>
        </p:spPr>
        <p:txBody>
          <a:bodyPr wrap="square" rtlCol="0">
            <a:spAutoFit/>
          </a:bodyPr>
          <a:lstStyle/>
          <a:p>
            <a:r>
              <a:rPr lang="en-GB" sz="2400" b="1" dirty="0">
                <a:solidFill>
                  <a:srgbClr val="F47321"/>
                </a:solidFill>
              </a:rPr>
              <a:t>critical</a:t>
            </a:r>
          </a:p>
        </p:txBody>
      </p:sp>
      <p:sp>
        <p:nvSpPr>
          <p:cNvPr id="13" name="TextBox 12"/>
          <p:cNvSpPr txBox="1"/>
          <p:nvPr/>
        </p:nvSpPr>
        <p:spPr>
          <a:xfrm>
            <a:off x="8185658" y="4228099"/>
            <a:ext cx="1459814" cy="461665"/>
          </a:xfrm>
          <a:prstGeom prst="rect">
            <a:avLst/>
          </a:prstGeom>
          <a:noFill/>
        </p:spPr>
        <p:txBody>
          <a:bodyPr wrap="square" rtlCol="0">
            <a:spAutoFit/>
          </a:bodyPr>
          <a:lstStyle/>
          <a:p>
            <a:r>
              <a:rPr lang="en-GB" sz="2400" b="1" dirty="0">
                <a:solidFill>
                  <a:srgbClr val="F47321"/>
                </a:solidFill>
              </a:rPr>
              <a:t>critical</a:t>
            </a:r>
          </a:p>
        </p:txBody>
      </p:sp>
      <p:sp>
        <p:nvSpPr>
          <p:cNvPr id="5" name="Title 4">
            <a:extLst>
              <a:ext uri="{FF2B5EF4-FFF2-40B4-BE49-F238E27FC236}">
                <a16:creationId xmlns:a16="http://schemas.microsoft.com/office/drawing/2014/main" id="{0B2CC171-96F8-4643-85E0-E93469CB5FCB}"/>
              </a:ext>
            </a:extLst>
          </p:cNvPr>
          <p:cNvSpPr>
            <a:spLocks noGrp="1"/>
          </p:cNvSpPr>
          <p:nvPr>
            <p:ph type="title"/>
          </p:nvPr>
        </p:nvSpPr>
        <p:spPr>
          <a:xfrm>
            <a:off x="609422" y="826744"/>
            <a:ext cx="10972800" cy="1143000"/>
          </a:xfrm>
        </p:spPr>
        <p:txBody>
          <a:bodyPr>
            <a:normAutofit/>
          </a:bodyPr>
          <a:lstStyle/>
          <a:p>
            <a:pPr rtl="0" eaLnBrk="1" latinLnBrk="0" hangingPunct="1"/>
            <a:r>
              <a:rPr lang="en-GB" sz="3100" b="1" kern="1200" dirty="0">
                <a:solidFill>
                  <a:srgbClr val="6DB6FE"/>
                </a:solidFill>
                <a:effectLst/>
                <a:latin typeface="Montserrat" panose="00000500000000000000" pitchFamily="50" charset="0"/>
                <a:ea typeface="+mn-ea"/>
                <a:cs typeface="Arial" panose="020B0604020202020204" pitchFamily="34" charset="0"/>
              </a:rPr>
              <a:t>Possible perspectives on progression 2</a:t>
            </a:r>
            <a:endParaRPr lang="en-GB" sz="3100" dirty="0">
              <a:latin typeface="Montserrat" panose="00000500000000000000" pitchFamily="50" charset="0"/>
            </a:endParaRPr>
          </a:p>
        </p:txBody>
      </p:sp>
    </p:spTree>
    <p:extLst>
      <p:ext uri="{BB962C8B-B14F-4D97-AF65-F5344CB8AC3E}">
        <p14:creationId xmlns:p14="http://schemas.microsoft.com/office/powerpoint/2010/main" val="41170495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4648022" y="6237313"/>
            <a:ext cx="2895600" cy="365125"/>
          </a:xfrm>
        </p:spPr>
        <p:txBody>
          <a:bodyPr/>
          <a:lstStyle/>
          <a:p>
            <a:r>
              <a:rPr lang="en-GB" dirty="0">
                <a:solidFill>
                  <a:prstClr val="black">
                    <a:tint val="75000"/>
                  </a:prstClr>
                </a:solidFill>
              </a:rPr>
              <a:t>Centre for Innovation in Education cie@liverpool.ac.uk</a:t>
            </a:r>
          </a:p>
        </p:txBody>
      </p:sp>
      <p:sp>
        <p:nvSpPr>
          <p:cNvPr id="5" name="TextBox 4"/>
          <p:cNvSpPr txBox="1"/>
          <p:nvPr/>
        </p:nvSpPr>
        <p:spPr>
          <a:xfrm>
            <a:off x="4836900" y="4466331"/>
            <a:ext cx="1938528" cy="1508105"/>
          </a:xfrm>
          <a:prstGeom prst="rect">
            <a:avLst/>
          </a:prstGeom>
          <a:noFill/>
        </p:spPr>
        <p:txBody>
          <a:bodyPr wrap="square" rtlCol="0">
            <a:spAutoFit/>
          </a:bodyPr>
          <a:lstStyle/>
          <a:p>
            <a:pPr algn="ctr"/>
            <a:r>
              <a:rPr lang="en-GB" sz="2400" dirty="0"/>
              <a:t>University’s ‘walled garden’, </a:t>
            </a:r>
            <a:br>
              <a:rPr lang="en-GB" sz="2400" dirty="0"/>
            </a:br>
            <a:r>
              <a:rPr lang="en-GB" sz="2000" dirty="0"/>
              <a:t>e.g. VLE</a:t>
            </a:r>
          </a:p>
        </p:txBody>
      </p:sp>
      <p:sp>
        <p:nvSpPr>
          <p:cNvPr id="10" name="TextBox 9"/>
          <p:cNvSpPr txBox="1"/>
          <p:nvPr/>
        </p:nvSpPr>
        <p:spPr>
          <a:xfrm>
            <a:off x="4325308" y="2150758"/>
            <a:ext cx="2568903" cy="830997"/>
          </a:xfrm>
          <a:prstGeom prst="rect">
            <a:avLst/>
          </a:prstGeom>
          <a:noFill/>
        </p:spPr>
        <p:txBody>
          <a:bodyPr wrap="square" rtlCol="0">
            <a:spAutoFit/>
          </a:bodyPr>
          <a:lstStyle/>
          <a:p>
            <a:pPr algn="ctr"/>
            <a:r>
              <a:rPr lang="en-GB" sz="2400" dirty="0"/>
              <a:t>public-facing outputs e.g.</a:t>
            </a:r>
          </a:p>
        </p:txBody>
      </p:sp>
      <p:sp>
        <p:nvSpPr>
          <p:cNvPr id="11" name="Oval 10">
            <a:extLst>
              <a:ext uri="{C183D7F6-B498-43B3-948B-1728B52AA6E4}">
                <adec:decorative xmlns:adec="http://schemas.microsoft.com/office/drawing/2017/decorative" val="1"/>
              </a:ext>
            </a:extLst>
          </p:cNvPr>
          <p:cNvSpPr/>
          <p:nvPr/>
        </p:nvSpPr>
        <p:spPr>
          <a:xfrm>
            <a:off x="4722943" y="4163097"/>
            <a:ext cx="2103112" cy="19296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C183D7F6-B498-43B3-948B-1728B52AA6E4}">
                <adec:decorative xmlns:adec="http://schemas.microsoft.com/office/drawing/2017/decorative" val="1"/>
              </a:ext>
            </a:extLst>
          </p:cNvPr>
          <p:cNvSpPr/>
          <p:nvPr/>
        </p:nvSpPr>
        <p:spPr>
          <a:xfrm>
            <a:off x="3504178" y="1970165"/>
            <a:ext cx="4477699" cy="416359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descr="Fichier:Twitter Bird.svg — Wikipédi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8668" y="3351349"/>
            <a:ext cx="790315" cy="642798"/>
          </a:xfrm>
          <a:prstGeom prst="rect">
            <a:avLst/>
          </a:prstGeom>
        </p:spPr>
      </p:pic>
      <p:pic>
        <p:nvPicPr>
          <p:cNvPr id="16" name="Picture 15" descr="File:Wordpress logo 8.png - Wikimedia Common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27660" y="3074863"/>
            <a:ext cx="854384" cy="847174"/>
          </a:xfrm>
          <a:prstGeom prst="rect">
            <a:avLst/>
          </a:prstGeom>
        </p:spPr>
      </p:pic>
      <p:pic>
        <p:nvPicPr>
          <p:cNvPr id="18" name="Picture 17" descr="Wikipédia — Wikipédia"/>
          <p:cNvPicPr>
            <a:picLocks noChangeAspect="1"/>
          </p:cNvPicPr>
          <p:nvPr/>
        </p:nvPicPr>
        <p:blipFill rotWithShape="1">
          <a:blip r:embed="rId5" cstate="print">
            <a:extLst>
              <a:ext uri="{28A0092B-C50C-407E-A947-70E740481C1C}">
                <a14:useLocalDpi xmlns:a14="http://schemas.microsoft.com/office/drawing/2010/main" val="0"/>
              </a:ext>
            </a:extLst>
          </a:blip>
          <a:srcRect l="-1" r="3660" b="27395"/>
          <a:stretch/>
        </p:blipFill>
        <p:spPr>
          <a:xfrm>
            <a:off x="5107258" y="3151123"/>
            <a:ext cx="920172" cy="796335"/>
          </a:xfrm>
          <a:prstGeom prst="rect">
            <a:avLst/>
          </a:prstGeom>
        </p:spPr>
      </p:pic>
      <p:pic>
        <p:nvPicPr>
          <p:cNvPr id="19" name="Picture 18" descr="File:Google Chrome icon (2011).svg - Wikimedia Commons"/>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32352" y="4244979"/>
            <a:ext cx="620688" cy="620688"/>
          </a:xfrm>
          <a:prstGeom prst="rect">
            <a:avLst/>
          </a:prstGeom>
        </p:spPr>
      </p:pic>
      <p:pic>
        <p:nvPicPr>
          <p:cNvPr id="20" name="Picture 19" descr="File:YouTube social white squircle (2017).svg - Wikimedia ..."/>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24302" y="4260465"/>
            <a:ext cx="765253" cy="765253"/>
          </a:xfrm>
          <a:prstGeom prst="rect">
            <a:avLst/>
          </a:prstGeom>
        </p:spPr>
      </p:pic>
      <p:sp>
        <p:nvSpPr>
          <p:cNvPr id="2" name="Title 1">
            <a:extLst>
              <a:ext uri="{FF2B5EF4-FFF2-40B4-BE49-F238E27FC236}">
                <a16:creationId xmlns:a16="http://schemas.microsoft.com/office/drawing/2014/main" id="{F5FF8C92-ED74-4801-8786-14716C61FDB7}"/>
              </a:ext>
            </a:extLst>
          </p:cNvPr>
          <p:cNvSpPr>
            <a:spLocks noGrp="1"/>
          </p:cNvSpPr>
          <p:nvPr>
            <p:ph type="title"/>
          </p:nvPr>
        </p:nvSpPr>
        <p:spPr>
          <a:xfrm>
            <a:off x="319764" y="384482"/>
            <a:ext cx="10972800" cy="1143000"/>
          </a:xfrm>
        </p:spPr>
        <p:txBody>
          <a:bodyPr>
            <a:normAutofit/>
          </a:bodyPr>
          <a:lstStyle/>
          <a:p>
            <a:pPr rtl="0" eaLnBrk="1" latinLnBrk="0" hangingPunct="1"/>
            <a:r>
              <a:rPr lang="en-GB" sz="3100" b="1" kern="1200" dirty="0">
                <a:solidFill>
                  <a:srgbClr val="6DB6FE"/>
                </a:solidFill>
                <a:effectLst/>
                <a:latin typeface="Montserrat" panose="00000500000000000000" pitchFamily="50" charset="0"/>
                <a:ea typeface="+mn-ea"/>
                <a:cs typeface="Arial" panose="020B0604020202020204" pitchFamily="34" charset="0"/>
              </a:rPr>
              <a:t>Possible perspectives on progression 3</a:t>
            </a:r>
            <a:endParaRPr lang="en-GB" sz="3100" b="1" dirty="0">
              <a:latin typeface="Montserrat" panose="00000500000000000000" pitchFamily="50" charset="0"/>
            </a:endParaRPr>
          </a:p>
        </p:txBody>
      </p:sp>
    </p:spTree>
    <p:extLst>
      <p:ext uri="{BB962C8B-B14F-4D97-AF65-F5344CB8AC3E}">
        <p14:creationId xmlns:p14="http://schemas.microsoft.com/office/powerpoint/2010/main" val="39088820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A76EDBD-1A9B-4EED-B42E-C6175DDFD5AA}"/>
              </a:ext>
            </a:extLst>
          </p:cNvPr>
          <p:cNvSpPr>
            <a:spLocks noGrp="1"/>
          </p:cNvSpPr>
          <p:nvPr>
            <p:ph type="title"/>
          </p:nvPr>
        </p:nvSpPr>
        <p:spPr>
          <a:xfrm>
            <a:off x="1847129" y="1412776"/>
            <a:ext cx="8497743" cy="5105922"/>
          </a:xfrm>
        </p:spPr>
        <p:txBody>
          <a:bodyPr>
            <a:normAutofit/>
          </a:bodyPr>
          <a:lstStyle/>
          <a:p>
            <a:pPr algn="l"/>
            <a:r>
              <a:rPr lang="en-GB" sz="3200" dirty="0">
                <a:solidFill>
                  <a:schemeClr val="accent1">
                    <a:lumMod val="50000"/>
                  </a:schemeClr>
                </a:solidFill>
                <a:latin typeface="Arial" panose="020B0604020202020204" pitchFamily="34" charset="0"/>
                <a:cs typeface="Arial" panose="020B0604020202020204" pitchFamily="34" charset="0"/>
              </a:rPr>
              <a:t>One challenge: </a:t>
            </a:r>
            <a:br>
              <a:rPr lang="en-GB" sz="3200" dirty="0">
                <a:solidFill>
                  <a:schemeClr val="accent1">
                    <a:lumMod val="50000"/>
                  </a:schemeClr>
                </a:solidFill>
                <a:latin typeface="Arial" panose="020B0604020202020204" pitchFamily="34" charset="0"/>
                <a:cs typeface="Arial" panose="020B0604020202020204" pitchFamily="34" charset="0"/>
              </a:rPr>
            </a:br>
            <a:r>
              <a:rPr lang="en-GB" sz="2900" dirty="0">
                <a:solidFill>
                  <a:schemeClr val="accent1">
                    <a:lumMod val="50000"/>
                  </a:schemeClr>
                </a:solidFill>
                <a:latin typeface="Arial" panose="020B0604020202020204" pitchFamily="34" charset="0"/>
                <a:cs typeface="Arial" panose="020B0604020202020204" pitchFamily="34" charset="0"/>
              </a:rPr>
              <a:t> </a:t>
            </a:r>
            <a:br>
              <a:rPr lang="en-GB" sz="2900" dirty="0">
                <a:solidFill>
                  <a:schemeClr val="accent1">
                    <a:lumMod val="50000"/>
                  </a:schemeClr>
                </a:solidFill>
                <a:latin typeface="Arial" panose="020B0604020202020204" pitchFamily="34" charset="0"/>
                <a:cs typeface="Arial" panose="020B0604020202020204" pitchFamily="34" charset="0"/>
              </a:rPr>
            </a:br>
            <a:r>
              <a:rPr lang="en-GB" sz="3600" dirty="0">
                <a:solidFill>
                  <a:schemeClr val="accent1">
                    <a:lumMod val="50000"/>
                  </a:schemeClr>
                </a:solidFill>
                <a:latin typeface="Arial" panose="020B0604020202020204" pitchFamily="34" charset="0"/>
                <a:cs typeface="Arial" panose="020B0604020202020204" pitchFamily="34" charset="0"/>
              </a:rPr>
              <a:t>How can students </a:t>
            </a:r>
            <a:r>
              <a:rPr lang="en-GB" sz="3600" dirty="0">
                <a:solidFill>
                  <a:srgbClr val="6DB6FE"/>
                </a:solidFill>
                <a:latin typeface="Arial" panose="020B0604020202020204" pitchFamily="34" charset="0"/>
                <a:cs typeface="Arial" panose="020B0604020202020204" pitchFamily="34" charset="0"/>
              </a:rPr>
              <a:t>recognise</a:t>
            </a:r>
            <a:r>
              <a:rPr lang="en-GB" sz="3600" dirty="0">
                <a:solidFill>
                  <a:schemeClr val="accent1">
                    <a:lumMod val="50000"/>
                  </a:schemeClr>
                </a:solidFill>
                <a:latin typeface="Arial" panose="020B0604020202020204" pitchFamily="34" charset="0"/>
                <a:cs typeface="Arial" panose="020B0604020202020204" pitchFamily="34" charset="0"/>
              </a:rPr>
              <a:t> the (critical) digital skills/capabilities that they are developing?</a:t>
            </a:r>
            <a:br>
              <a:rPr lang="en-GB" sz="3600" dirty="0">
                <a:solidFill>
                  <a:schemeClr val="accent1">
                    <a:lumMod val="50000"/>
                  </a:schemeClr>
                </a:solidFill>
                <a:latin typeface="Arial" panose="020B0604020202020204" pitchFamily="34" charset="0"/>
                <a:cs typeface="Arial" panose="020B0604020202020204" pitchFamily="34" charset="0"/>
              </a:rPr>
            </a:br>
            <a:br>
              <a:rPr lang="en-GB" sz="3600" dirty="0">
                <a:solidFill>
                  <a:schemeClr val="accent1">
                    <a:lumMod val="50000"/>
                  </a:schemeClr>
                </a:solidFill>
                <a:latin typeface="Arial" panose="020B0604020202020204" pitchFamily="34" charset="0"/>
                <a:cs typeface="Arial" panose="020B0604020202020204" pitchFamily="34" charset="0"/>
              </a:rPr>
            </a:br>
            <a:br>
              <a:rPr lang="en-GB" sz="3600" b="1" dirty="0">
                <a:solidFill>
                  <a:schemeClr val="accent1">
                    <a:lumMod val="50000"/>
                  </a:schemeClr>
                </a:solidFill>
                <a:latin typeface="Arial" panose="020B0604020202020204" pitchFamily="34" charset="0"/>
                <a:cs typeface="Arial" panose="020B0604020202020204" pitchFamily="34" charset="0"/>
              </a:rPr>
            </a:br>
            <a:br>
              <a:rPr lang="en-GB" sz="2900" b="1" dirty="0">
                <a:solidFill>
                  <a:schemeClr val="accent1">
                    <a:lumMod val="50000"/>
                  </a:schemeClr>
                </a:solidFill>
                <a:latin typeface="Arial" panose="020B0604020202020204" pitchFamily="34" charset="0"/>
                <a:cs typeface="Arial" panose="020B0604020202020204" pitchFamily="34" charset="0"/>
              </a:rPr>
            </a:br>
            <a:endParaRPr lang="en-GB" sz="2900" b="1"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49998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1A88C3CD-95ED-4EEC-BDFD-B18777E773C8}"/>
              </a:ext>
            </a:extLst>
          </p:cNvPr>
          <p:cNvSpPr txBox="1"/>
          <p:nvPr/>
        </p:nvSpPr>
        <p:spPr>
          <a:xfrm>
            <a:off x="8096614" y="5272085"/>
            <a:ext cx="2571387" cy="646331"/>
          </a:xfrm>
          <a:prstGeom prst="rect">
            <a:avLst/>
          </a:prstGeom>
          <a:noFill/>
        </p:spPr>
        <p:txBody>
          <a:bodyPr wrap="square" rtlCol="0">
            <a:spAutoFit/>
          </a:bodyPr>
          <a:lstStyle/>
          <a:p>
            <a:r>
              <a:rPr lang="en-GB" dirty="0"/>
              <a:t>Advantages/Dis~ of using digital tool</a:t>
            </a:r>
          </a:p>
        </p:txBody>
      </p:sp>
      <p:sp>
        <p:nvSpPr>
          <p:cNvPr id="8" name="TextBox 7">
            <a:extLst>
              <a:ext uri="{FF2B5EF4-FFF2-40B4-BE49-F238E27FC236}">
                <a16:creationId xmlns:a16="http://schemas.microsoft.com/office/drawing/2014/main" id="{C7EE5FFE-34DD-414A-BD95-B715424352F4}"/>
              </a:ext>
            </a:extLst>
          </p:cNvPr>
          <p:cNvSpPr txBox="1"/>
          <p:nvPr/>
        </p:nvSpPr>
        <p:spPr>
          <a:xfrm>
            <a:off x="7509118" y="3870664"/>
            <a:ext cx="3089430" cy="923330"/>
          </a:xfrm>
          <a:prstGeom prst="rect">
            <a:avLst/>
          </a:prstGeom>
          <a:noFill/>
        </p:spPr>
        <p:txBody>
          <a:bodyPr wrap="square" rtlCol="0">
            <a:spAutoFit/>
          </a:bodyPr>
          <a:lstStyle/>
          <a:p>
            <a:r>
              <a:rPr lang="en-GB" dirty="0"/>
              <a:t>Do we exclude/include anyone? Professional / ethical considerations, bias etc.</a:t>
            </a:r>
          </a:p>
        </p:txBody>
      </p:sp>
      <p:sp>
        <p:nvSpPr>
          <p:cNvPr id="12" name="TextBox 11">
            <a:extLst>
              <a:ext uri="{FF2B5EF4-FFF2-40B4-BE49-F238E27FC236}">
                <a16:creationId xmlns:a16="http://schemas.microsoft.com/office/drawing/2014/main" id="{D5A25CB0-AE9A-4F86-BCA1-FFFC8EEE757C}"/>
              </a:ext>
            </a:extLst>
          </p:cNvPr>
          <p:cNvSpPr txBox="1"/>
          <p:nvPr/>
        </p:nvSpPr>
        <p:spPr>
          <a:xfrm>
            <a:off x="6574608" y="2808652"/>
            <a:ext cx="3783458" cy="646331"/>
          </a:xfrm>
          <a:prstGeom prst="rect">
            <a:avLst/>
          </a:prstGeom>
          <a:noFill/>
        </p:spPr>
        <p:txBody>
          <a:bodyPr wrap="square" rtlCol="0">
            <a:spAutoFit/>
          </a:bodyPr>
          <a:lstStyle/>
          <a:p>
            <a:r>
              <a:rPr lang="en-GB" dirty="0"/>
              <a:t>Are there different ways of achieving the same result or outcome? </a:t>
            </a:r>
          </a:p>
        </p:txBody>
      </p:sp>
      <p:sp>
        <p:nvSpPr>
          <p:cNvPr id="14" name="TextBox 13">
            <a:extLst>
              <a:ext uri="{FF2B5EF4-FFF2-40B4-BE49-F238E27FC236}">
                <a16:creationId xmlns:a16="http://schemas.microsoft.com/office/drawing/2014/main" id="{B5C1321D-A9A1-41C7-AF20-B91D4A860937}"/>
              </a:ext>
            </a:extLst>
          </p:cNvPr>
          <p:cNvSpPr txBox="1"/>
          <p:nvPr/>
        </p:nvSpPr>
        <p:spPr>
          <a:xfrm>
            <a:off x="6136218" y="1815096"/>
            <a:ext cx="3505111" cy="369332"/>
          </a:xfrm>
          <a:prstGeom prst="rect">
            <a:avLst/>
          </a:prstGeom>
          <a:noFill/>
        </p:spPr>
        <p:txBody>
          <a:bodyPr wrap="square" rtlCol="0">
            <a:spAutoFit/>
          </a:bodyPr>
          <a:lstStyle/>
          <a:p>
            <a:r>
              <a:rPr lang="en-GB" dirty="0"/>
              <a:t>How/Can we tell it is right/wrong? </a:t>
            </a:r>
          </a:p>
        </p:txBody>
      </p:sp>
      <p:graphicFrame>
        <p:nvGraphicFramePr>
          <p:cNvPr id="5" name="Diagram 4">
            <a:extLst>
              <a:ext uri="{FF2B5EF4-FFF2-40B4-BE49-F238E27FC236}">
                <a16:creationId xmlns:a16="http://schemas.microsoft.com/office/drawing/2014/main" id="{04A5B49C-F798-423F-9DFE-FACF8CE786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46619224"/>
              </p:ext>
            </p:extLst>
          </p:nvPr>
        </p:nvGraphicFramePr>
        <p:xfrm>
          <a:off x="1671783" y="1358284"/>
          <a:ext cx="6794555" cy="50247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F530DAB6-37EB-4499-A9CE-1045A7461385}"/>
              </a:ext>
            </a:extLst>
          </p:cNvPr>
          <p:cNvSpPr>
            <a:spLocks noGrp="1"/>
          </p:cNvSpPr>
          <p:nvPr>
            <p:ph type="title"/>
          </p:nvPr>
        </p:nvSpPr>
        <p:spPr>
          <a:xfrm>
            <a:off x="1838539" y="99448"/>
            <a:ext cx="8829462" cy="1143000"/>
          </a:xfrm>
        </p:spPr>
        <p:txBody>
          <a:bodyPr>
            <a:normAutofit/>
          </a:bodyPr>
          <a:lstStyle/>
          <a:p>
            <a:pPr rtl="0" eaLnBrk="1" latinLnBrk="0" hangingPunct="1"/>
            <a:r>
              <a:rPr lang="en-GB" sz="2800" b="1" kern="1200" dirty="0">
                <a:solidFill>
                  <a:srgbClr val="6DB6FE"/>
                </a:solidFill>
                <a:effectLst/>
                <a:latin typeface="Montserrat" panose="00000500000000000000" pitchFamily="50" charset="0"/>
                <a:ea typeface="+mn-ea"/>
                <a:cs typeface="Arial" panose="020B0604020202020204" pitchFamily="34" charset="0"/>
              </a:rPr>
              <a:t>Layers of criticality in using digital technologies and sources</a:t>
            </a:r>
            <a:endParaRPr lang="en-GB" sz="2800" b="1" dirty="0">
              <a:latin typeface="Montserrat" panose="00000500000000000000" pitchFamily="50" charset="0"/>
            </a:endParaRPr>
          </a:p>
        </p:txBody>
      </p:sp>
    </p:spTree>
    <p:extLst>
      <p:ext uri="{BB962C8B-B14F-4D97-AF65-F5344CB8AC3E}">
        <p14:creationId xmlns:p14="http://schemas.microsoft.com/office/powerpoint/2010/main" val="27538862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a:t>Centre for Innovation in Education CIE@liverpool.ac.uk</a:t>
            </a:r>
          </a:p>
        </p:txBody>
      </p:sp>
      <p:pic>
        <p:nvPicPr>
          <p:cNvPr id="10" name="Object 1">
            <a:extLst>
              <a:ext uri="{FF2B5EF4-FFF2-40B4-BE49-F238E27FC236}">
                <a16:creationId xmlns:a16="http://schemas.microsoft.com/office/drawing/2014/main" id="{58973560-D4E8-493E-80EB-9FBB2735B029}"/>
              </a:ext>
              <a:ext uri="{C183D7F6-B498-43B3-948B-1728B52AA6E4}">
                <adec:decorative xmlns:adec="http://schemas.microsoft.com/office/drawing/2017/decorative" val="1"/>
              </a:ext>
            </a:extLst>
          </p:cNvPr>
          <p:cNvPicPr>
            <a:picLocks noChangeAspect="1"/>
          </p:cNvPicPr>
          <p:nvPr/>
        </p:nvPicPr>
        <p:blipFill rotWithShape="1">
          <a:blip r:embed="rId2" cstate="print">
            <a:clrChange>
              <a:clrFrom>
                <a:srgbClr val="FFFFFF"/>
              </a:clrFrom>
              <a:clrTo>
                <a:srgbClr val="FFFFFF">
                  <a:alpha val="0"/>
                </a:srgbClr>
              </a:clrTo>
            </a:clrChange>
          </a:blip>
          <a:srcRect t="9061" b="8719"/>
          <a:stretch/>
        </p:blipFill>
        <p:spPr>
          <a:xfrm>
            <a:off x="3503712" y="3005652"/>
            <a:ext cx="5328592" cy="3064929"/>
          </a:xfrm>
          <a:prstGeom prst="rect">
            <a:avLst/>
          </a:prstGeom>
          <a:solidFill>
            <a:srgbClr val="EFEFEF"/>
          </a:solidFill>
        </p:spPr>
      </p:pic>
      <p:sp>
        <p:nvSpPr>
          <p:cNvPr id="11" name="Object 2">
            <a:extLst>
              <a:ext uri="{FF2B5EF4-FFF2-40B4-BE49-F238E27FC236}">
                <a16:creationId xmlns:a16="http://schemas.microsoft.com/office/drawing/2014/main" id="{2049C64F-FB6C-4626-8995-AE8D6545A638}"/>
              </a:ext>
            </a:extLst>
          </p:cNvPr>
          <p:cNvSpPr txBox="1"/>
          <p:nvPr/>
        </p:nvSpPr>
        <p:spPr>
          <a:xfrm>
            <a:off x="4265848" y="5975290"/>
            <a:ext cx="4679404" cy="282620"/>
          </a:xfrm>
          <a:prstGeom prst="rect">
            <a:avLst/>
          </a:prstGeom>
          <a:noFill/>
        </p:spPr>
        <p:txBody>
          <a:bodyPr wrap="square" rtlCol="0"/>
          <a:lstStyle/>
          <a:p>
            <a:pPr algn="r"/>
            <a:r>
              <a:rPr lang="en-US" sz="600" dirty="0">
                <a:solidFill>
                  <a:schemeClr val="accent3">
                    <a:lumMod val="50000"/>
                  </a:schemeClr>
                </a:solidFill>
                <a:latin typeface="Arial" pitchFamily="34" charset="0"/>
                <a:cs typeface="Arial" pitchFamily="34" charset="0"/>
              </a:rPr>
              <a:t>Photo by Marc Wathieu - Creative Commons Attribution-NonCommercial License  https://www.flickr.com/photos/88133570@N00</a:t>
            </a:r>
            <a:endParaRPr lang="en-US" sz="600" dirty="0">
              <a:solidFill>
                <a:schemeClr val="accent3">
                  <a:lumMod val="50000"/>
                </a:schemeClr>
              </a:solidFill>
            </a:endParaRPr>
          </a:p>
        </p:txBody>
      </p:sp>
      <p:pic>
        <p:nvPicPr>
          <p:cNvPr id="13" name="Object 4" descr="Creative Commons logo">
            <a:extLst>
              <a:ext uri="{FF2B5EF4-FFF2-40B4-BE49-F238E27FC236}">
                <a16:creationId xmlns:a16="http://schemas.microsoft.com/office/drawing/2014/main" id="{FE44B673-F205-4404-901E-108649A218C7}"/>
              </a:ext>
            </a:extLst>
          </p:cNvPr>
          <p:cNvPicPr>
            <a:picLocks noChangeAspect="1"/>
          </p:cNvPicPr>
          <p:nvPr/>
        </p:nvPicPr>
        <p:blipFill>
          <a:blip r:embed="rId3" cstate="print"/>
          <a:stretch>
            <a:fillRect/>
          </a:stretch>
        </p:blipFill>
        <p:spPr>
          <a:xfrm>
            <a:off x="4292808" y="5995580"/>
            <a:ext cx="150000" cy="150000"/>
          </a:xfrm>
          <a:prstGeom prst="rect">
            <a:avLst/>
          </a:prstGeom>
        </p:spPr>
      </p:pic>
      <p:sp>
        <p:nvSpPr>
          <p:cNvPr id="14" name="TextBox 13">
            <a:extLst>
              <a:ext uri="{FF2B5EF4-FFF2-40B4-BE49-F238E27FC236}">
                <a16:creationId xmlns:a16="http://schemas.microsoft.com/office/drawing/2014/main" id="{F5A67AAC-C804-4B72-B140-ABE70585BBE7}"/>
              </a:ext>
            </a:extLst>
          </p:cNvPr>
          <p:cNvSpPr txBox="1"/>
          <p:nvPr/>
        </p:nvSpPr>
        <p:spPr>
          <a:xfrm>
            <a:off x="4292808" y="3251105"/>
            <a:ext cx="3606592" cy="1938992"/>
          </a:xfrm>
          <a:prstGeom prst="rect">
            <a:avLst/>
          </a:prstGeom>
          <a:solidFill>
            <a:schemeClr val="bg1">
              <a:alpha val="44000"/>
            </a:schemeClr>
          </a:solidFill>
        </p:spPr>
        <p:txBody>
          <a:bodyPr wrap="square" rtlCol="0">
            <a:spAutoFit/>
          </a:bodyPr>
          <a:lstStyle/>
          <a:p>
            <a:r>
              <a:rPr lang="en-GB" sz="2000" dirty="0">
                <a:solidFill>
                  <a:schemeClr val="accent1">
                    <a:lumMod val="50000"/>
                  </a:schemeClr>
                </a:solidFill>
                <a:latin typeface="Arial" panose="020B0604020202020204" pitchFamily="34" charset="0"/>
                <a:cs typeface="Arial" panose="020B0604020202020204" pitchFamily="34" charset="0"/>
              </a:rPr>
              <a:t>Consider how one skill / attribute might look for your graduate – and how you could progressively support its development (and evidence of) in your programme?</a:t>
            </a:r>
          </a:p>
        </p:txBody>
      </p:sp>
      <p:sp>
        <p:nvSpPr>
          <p:cNvPr id="2" name="Title 1">
            <a:extLst>
              <a:ext uri="{FF2B5EF4-FFF2-40B4-BE49-F238E27FC236}">
                <a16:creationId xmlns:a16="http://schemas.microsoft.com/office/drawing/2014/main" id="{5D5BF576-8240-4635-A406-285151FF563D}"/>
              </a:ext>
            </a:extLst>
          </p:cNvPr>
          <p:cNvSpPr>
            <a:spLocks noGrp="1"/>
          </p:cNvSpPr>
          <p:nvPr>
            <p:ph type="ctrTitle"/>
          </p:nvPr>
        </p:nvSpPr>
        <p:spPr>
          <a:xfrm>
            <a:off x="914400" y="1249857"/>
            <a:ext cx="10363200" cy="1470025"/>
          </a:xfrm>
        </p:spPr>
        <p:txBody>
          <a:bodyPr>
            <a:normAutofit/>
          </a:bodyPr>
          <a:lstStyle/>
          <a:p>
            <a:pPr rtl="0" eaLnBrk="1" latinLnBrk="0" hangingPunct="1"/>
            <a:r>
              <a:rPr lang="en-GB" sz="3100" b="1" kern="1200" dirty="0">
                <a:solidFill>
                  <a:srgbClr val="254061"/>
                </a:solidFill>
                <a:effectLst/>
                <a:latin typeface="Montserrat" panose="00000500000000000000" pitchFamily="50" charset="0"/>
                <a:ea typeface="+mn-ea"/>
                <a:cs typeface="Arial" panose="020B0604020202020204" pitchFamily="34" charset="0"/>
              </a:rPr>
              <a:t>Activity: Pick one ‘signature’ capability</a:t>
            </a:r>
            <a:endParaRPr lang="en-GB" sz="3100" b="1" dirty="0">
              <a:latin typeface="Montserrat" panose="00000500000000000000" pitchFamily="50" charset="0"/>
            </a:endParaRPr>
          </a:p>
        </p:txBody>
      </p:sp>
    </p:spTree>
    <p:extLst>
      <p:ext uri="{BB962C8B-B14F-4D97-AF65-F5344CB8AC3E}">
        <p14:creationId xmlns:p14="http://schemas.microsoft.com/office/powerpoint/2010/main" val="31793330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54532" y="51516"/>
            <a:ext cx="8229600" cy="1143000"/>
          </a:xfrm>
        </p:spPr>
        <p:txBody>
          <a:bodyPr>
            <a:normAutofit fontScale="90000"/>
          </a:bodyPr>
          <a:lstStyle/>
          <a:p>
            <a:r>
              <a:rPr lang="en-GB" dirty="0">
                <a:solidFill>
                  <a:srgbClr val="6DB6FE"/>
                </a:solidFill>
                <a:latin typeface="Arial" panose="020B0604020202020204" pitchFamily="34" charset="0"/>
                <a:cs typeface="Arial" panose="020B0604020202020204" pitchFamily="34" charset="0"/>
              </a:rPr>
              <a:t>Liverpool Curriculum Framework resources on DF online </a:t>
            </a:r>
            <a:endParaRPr lang="en-GB" sz="2700" dirty="0">
              <a:solidFill>
                <a:srgbClr val="6DB6FE"/>
              </a:solidFill>
              <a:latin typeface="Arial"/>
              <a:cs typeface="Arial"/>
            </a:endParaRPr>
          </a:p>
        </p:txBody>
      </p:sp>
      <p:pic>
        <p:nvPicPr>
          <p:cNvPr id="3" name="Content Placeholder 2">
            <a:hlinkClick r:id="rId3"/>
            <a:extLst>
              <a:ext uri="{FF2B5EF4-FFF2-40B4-BE49-F238E27FC236}">
                <a16:creationId xmlns:a16="http://schemas.microsoft.com/office/drawing/2014/main" id="{72A1C8FD-FDA6-4E5C-A368-FE80734C7ECC}"/>
              </a:ext>
              <a:ext uri="{C183D7F6-B498-43B3-948B-1728B52AA6E4}">
                <adec:decorative xmlns:adec="http://schemas.microsoft.com/office/drawing/2017/decorative" val="1"/>
              </a:ext>
            </a:extLst>
          </p:cNvPr>
          <p:cNvPicPr>
            <a:picLocks noGrp="1" noChangeAspect="1"/>
          </p:cNvPicPr>
          <p:nvPr>
            <p:ph idx="1"/>
          </p:nvPr>
        </p:nvPicPr>
        <p:blipFill>
          <a:blip r:embed="rId4"/>
          <a:stretch>
            <a:fillRect/>
          </a:stretch>
        </p:blipFill>
        <p:spPr>
          <a:xfrm>
            <a:off x="2394232" y="1366915"/>
            <a:ext cx="7682581" cy="4321452"/>
          </a:xfrm>
          <a:prstGeom prst="rect">
            <a:avLst/>
          </a:prstGeom>
        </p:spPr>
      </p:pic>
    </p:spTree>
    <p:extLst>
      <p:ext uri="{BB962C8B-B14F-4D97-AF65-F5344CB8AC3E}">
        <p14:creationId xmlns:p14="http://schemas.microsoft.com/office/powerpoint/2010/main" val="41711742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24399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990560" y="3328472"/>
            <a:ext cx="4842534" cy="707886"/>
          </a:xfrm>
          <a:prstGeom prst="rect">
            <a:avLst/>
          </a:prstGeom>
          <a:noFill/>
        </p:spPr>
        <p:txBody>
          <a:bodyPr wrap="square" rtlCol="0">
            <a:spAutoFit/>
          </a:bodyPr>
          <a:lstStyle/>
          <a:p>
            <a:r>
              <a:rPr lang="en-GB" sz="2000" dirty="0">
                <a:solidFill>
                  <a:srgbClr val="F5F5F5"/>
                </a:solidFill>
                <a:latin typeface="Montserrat"/>
              </a:rPr>
              <a:t>Centre for Innovation in Education </a:t>
            </a:r>
            <a:r>
              <a:rPr lang="en-GB" sz="2000" dirty="0">
                <a:solidFill>
                  <a:srgbClr val="6DB6FE"/>
                </a:solidFill>
                <a:latin typeface="Montserrat"/>
                <a:hlinkClick r:id="rId2" tooltip="upcoming workshops">
                  <a:extLst>
                    <a:ext uri="{A12FA001-AC4F-418D-AE19-62706E023703}">
                      <ahyp:hlinkClr xmlns:ahyp="http://schemas.microsoft.com/office/drawing/2018/hyperlinkcolor" val="tx"/>
                    </a:ext>
                  </a:extLst>
                </a:hlinkClick>
              </a:rPr>
              <a:t>upcoming workshops</a:t>
            </a:r>
            <a:endParaRPr lang="en-GB" sz="2000" dirty="0">
              <a:solidFill>
                <a:srgbClr val="6DB6FE"/>
              </a:solidFill>
              <a:latin typeface="Montserrat"/>
            </a:endParaRPr>
          </a:p>
        </p:txBody>
      </p:sp>
      <p:pic>
        <p:nvPicPr>
          <p:cNvPr id="4" name="Content Placeholder 3">
            <a:extLst>
              <a:ext uri="{C183D7F6-B498-43B3-948B-1728B52AA6E4}">
                <adec:decorative xmlns:adec="http://schemas.microsoft.com/office/drawing/2017/decorative" val="1"/>
              </a:ext>
            </a:extLst>
          </p:cNvPr>
          <p:cNvPicPr>
            <a:picLocks noGrp="1" noChangeAspect="1"/>
          </p:cNvPicPr>
          <p:nvPr>
            <p:ph sz="quarter" idx="11"/>
          </p:nvPr>
        </p:nvPicPr>
        <p:blipFill>
          <a:blip r:embed="rId3">
            <a:extLst>
              <a:ext uri="{28A0092B-C50C-407E-A947-70E740481C1C}">
                <a14:useLocalDpi xmlns:a14="http://schemas.microsoft.com/office/drawing/2010/main" val="0"/>
              </a:ext>
            </a:extLst>
          </a:blip>
          <a:stretch>
            <a:fillRect/>
          </a:stretch>
        </p:blipFill>
        <p:spPr>
          <a:xfrm>
            <a:off x="729803" y="2327166"/>
            <a:ext cx="5924854" cy="3880049"/>
          </a:xfrm>
        </p:spPr>
      </p:pic>
      <p:sp>
        <p:nvSpPr>
          <p:cNvPr id="5" name="Title 4">
            <a:extLst>
              <a:ext uri="{FF2B5EF4-FFF2-40B4-BE49-F238E27FC236}">
                <a16:creationId xmlns:a16="http://schemas.microsoft.com/office/drawing/2014/main" id="{BC9209B6-6F7B-470C-AEED-8F0D3BA4BC3A}"/>
              </a:ext>
            </a:extLst>
          </p:cNvPr>
          <p:cNvSpPr>
            <a:spLocks noGrp="1"/>
          </p:cNvSpPr>
          <p:nvPr>
            <p:ph type="title" idx="4294967295"/>
          </p:nvPr>
        </p:nvSpPr>
        <p:spPr>
          <a:xfrm>
            <a:off x="729803" y="1351598"/>
            <a:ext cx="10972800" cy="1143000"/>
          </a:xfrm>
        </p:spPr>
        <p:txBody>
          <a:bodyPr>
            <a:normAutofit/>
          </a:bodyPr>
          <a:lstStyle/>
          <a:p>
            <a:pPr algn="l" rtl="0" eaLnBrk="1" fontAlgn="auto" latinLnBrk="0" hangingPunct="1"/>
            <a:r>
              <a:rPr lang="en-GB" sz="3600" b="1" kern="1200" dirty="0">
                <a:solidFill>
                  <a:srgbClr val="FFFFFF"/>
                </a:solidFill>
                <a:effectLst/>
                <a:latin typeface="Montserrat" panose="00000500000000000000" pitchFamily="50" charset="0"/>
                <a:ea typeface="+mn-ea"/>
                <a:cs typeface="+mn-cs"/>
              </a:rPr>
              <a:t>Upcoming Workshops</a:t>
            </a:r>
            <a:endParaRPr lang="en-GB" sz="3600" dirty="0">
              <a:effectLst/>
              <a:latin typeface="Montserrat" panose="00000500000000000000" pitchFamily="50" charset="0"/>
            </a:endParaRPr>
          </a:p>
          <a:p>
            <a:endParaRPr lang="en-GB" sz="3100" dirty="0">
              <a:latin typeface="Montserrat" panose="00000500000000000000" pitchFamily="50" charset="0"/>
            </a:endParaRPr>
          </a:p>
        </p:txBody>
      </p:sp>
    </p:spTree>
    <p:extLst>
      <p:ext uri="{BB962C8B-B14F-4D97-AF65-F5344CB8AC3E}">
        <p14:creationId xmlns:p14="http://schemas.microsoft.com/office/powerpoint/2010/main" val="1717392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iverpool Curriculum Framework Hallmarks &amp; Attributes">
            <a:extLst>
              <a:ext uri="{FF2B5EF4-FFF2-40B4-BE49-F238E27FC236}">
                <a16:creationId xmlns:a16="http://schemas.microsoft.com/office/drawing/2014/main" id="{4A595C11-20BD-4055-9F4F-A991B370CA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6471" y="1882874"/>
            <a:ext cx="4729537" cy="4678911"/>
          </a:xfrm>
          <a:prstGeom prst="rect">
            <a:avLst/>
          </a:prstGeom>
        </p:spPr>
      </p:pic>
      <p:sp>
        <p:nvSpPr>
          <p:cNvPr id="4" name="Title 3">
            <a:extLst>
              <a:ext uri="{FF2B5EF4-FFF2-40B4-BE49-F238E27FC236}">
                <a16:creationId xmlns:a16="http://schemas.microsoft.com/office/drawing/2014/main" id="{CA755A77-67BF-4274-BEE1-4F0020B4BE79}"/>
              </a:ext>
            </a:extLst>
          </p:cNvPr>
          <p:cNvSpPr>
            <a:spLocks noGrp="1"/>
          </p:cNvSpPr>
          <p:nvPr>
            <p:ph type="title" idx="4294967295"/>
          </p:nvPr>
        </p:nvSpPr>
        <p:spPr>
          <a:xfrm>
            <a:off x="2377439" y="935312"/>
            <a:ext cx="7447280" cy="1143000"/>
          </a:xfrm>
        </p:spPr>
        <p:txBody>
          <a:bodyPr/>
          <a:lstStyle/>
          <a:p>
            <a:pPr rtl="0" eaLnBrk="1" fontAlgn="auto" latinLnBrk="0" hangingPunct="1"/>
            <a:r>
              <a:rPr lang="en-GB" sz="2800" b="1" kern="1200" dirty="0">
                <a:solidFill>
                  <a:srgbClr val="333E50"/>
                </a:solidFill>
                <a:effectLst/>
                <a:latin typeface="Montserrat" panose="00000500000000000000" pitchFamily="50" charset="0"/>
                <a:ea typeface="+mn-ea"/>
                <a:cs typeface="+mn-cs"/>
              </a:rPr>
              <a:t>Liverpool Curriculum Framework Hallmarks &amp; Attributes</a:t>
            </a:r>
            <a:endParaRPr lang="en-GB" dirty="0"/>
          </a:p>
        </p:txBody>
      </p:sp>
    </p:spTree>
    <p:extLst>
      <p:ext uri="{BB962C8B-B14F-4D97-AF65-F5344CB8AC3E}">
        <p14:creationId xmlns:p14="http://schemas.microsoft.com/office/powerpoint/2010/main" val="1046308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a:extLst>
              <a:ext uri="{FF2B5EF4-FFF2-40B4-BE49-F238E27FC236}">
                <a16:creationId xmlns:a16="http://schemas.microsoft.com/office/drawing/2014/main" id="{CD23EC23-BB47-4717-892F-AAF92BA2E14C}"/>
              </a:ext>
            </a:extLst>
          </p:cNvPr>
          <p:cNvSpPr>
            <a:spLocks noGrp="1"/>
          </p:cNvSpPr>
          <p:nvPr>
            <p:ph sz="quarter" idx="11"/>
          </p:nvPr>
        </p:nvSpPr>
        <p:spPr>
          <a:xfrm>
            <a:off x="729489" y="2077688"/>
            <a:ext cx="10990285" cy="4348869"/>
          </a:xfrm>
        </p:spPr>
        <p:txBody>
          <a:bodyPr>
            <a:normAutofit/>
          </a:bodyPr>
          <a:lstStyle/>
          <a:p>
            <a:pPr>
              <a:buAutoNum type="arabicPeriod"/>
            </a:pPr>
            <a:r>
              <a:rPr lang="en-GB" sz="1400" dirty="0"/>
              <a:t>All programmes are based on the core value of inclusivity which is embedded in the curriculum, meaning “An inclusive curriculum is universal and intended to improve the experience, skills and attainment of all students including those in protected characteristic groups.”</a:t>
            </a:r>
          </a:p>
          <a:p>
            <a:pPr>
              <a:buFont typeface="+mj-lt"/>
              <a:buAutoNum type="arabicPeriod"/>
            </a:pPr>
            <a:endParaRPr lang="en-GB" sz="1400" dirty="0"/>
          </a:p>
          <a:p>
            <a:pPr>
              <a:buFont typeface="+mj-lt"/>
              <a:buAutoNum type="arabicPeriod"/>
            </a:pPr>
            <a:r>
              <a:rPr lang="en-GB" sz="1400" dirty="0"/>
              <a:t>All students undertake a capstone research- or enquiry-based project, which may be synoptic (allowing them to draw on a wide range of elements from the modules they have taken).</a:t>
            </a:r>
          </a:p>
          <a:p>
            <a:pPr>
              <a:buFont typeface="+mj-lt"/>
              <a:buAutoNum type="arabicPeriod"/>
            </a:pPr>
            <a:endParaRPr lang="en-GB" sz="1400" dirty="0"/>
          </a:p>
          <a:p>
            <a:pPr>
              <a:buFont typeface="+mj-lt"/>
              <a:buAutoNum type="arabicPeriod"/>
            </a:pPr>
            <a:r>
              <a:rPr lang="en-GB" sz="1400" dirty="0"/>
              <a:t>All programmes include applied enquiry-led learning in at least one required module each year (UG only). </a:t>
            </a:r>
          </a:p>
          <a:p>
            <a:pPr>
              <a:buFont typeface="+mj-lt"/>
              <a:buAutoNum type="arabicPeriod"/>
            </a:pPr>
            <a:endParaRPr lang="en-GB" sz="1400" dirty="0"/>
          </a:p>
          <a:p>
            <a:pPr>
              <a:buFont typeface="+mj-lt"/>
              <a:buAutoNum type="arabicPeriod"/>
            </a:pPr>
            <a:r>
              <a:rPr lang="en-GB" sz="1400" dirty="0"/>
              <a:t>The use of authentic assessment is built up progressively and maximised across all programmes. </a:t>
            </a:r>
          </a:p>
          <a:p>
            <a:pPr>
              <a:buFont typeface="+mj-lt"/>
              <a:buAutoNum type="arabicPeriod"/>
            </a:pPr>
            <a:endParaRPr lang="en-GB" sz="1400" dirty="0"/>
          </a:p>
          <a:p>
            <a:pPr>
              <a:buFont typeface="+mj-lt"/>
              <a:buAutoNum type="arabicPeriod"/>
            </a:pPr>
            <a:r>
              <a:rPr lang="en-GB" sz="1400" dirty="0"/>
              <a:t>Formative assessment and feedback/ feedforward are used to engage students in active learning in all modules. </a:t>
            </a:r>
          </a:p>
          <a:p>
            <a:pPr>
              <a:buFont typeface="+mj-lt"/>
              <a:buAutoNum type="arabicPeriod"/>
            </a:pPr>
            <a:endParaRPr lang="en-GB" sz="1400" dirty="0"/>
          </a:p>
          <a:p>
            <a:pPr>
              <a:buFont typeface="+mj-lt"/>
              <a:buAutoNum type="arabicPeriod"/>
            </a:pPr>
            <a:r>
              <a:rPr lang="en-GB" sz="1400" b="1" dirty="0">
                <a:solidFill>
                  <a:schemeClr val="tx2">
                    <a:lumMod val="60000"/>
                    <a:lumOff val="40000"/>
                  </a:schemeClr>
                </a:solidFill>
              </a:rPr>
              <a:t>Students’ digital skills are developed progressively. </a:t>
            </a:r>
          </a:p>
          <a:p>
            <a:pPr>
              <a:buFont typeface="+mj-lt"/>
              <a:buAutoNum type="arabicPeriod"/>
            </a:pPr>
            <a:endParaRPr lang="en-GB" sz="1400" dirty="0"/>
          </a:p>
          <a:p>
            <a:pPr>
              <a:buFont typeface="+mj-lt"/>
              <a:buAutoNum type="arabicPeriod"/>
            </a:pPr>
            <a:r>
              <a:rPr lang="en-GB" sz="1400" dirty="0"/>
              <a:t>All students are provided with opportunities to undertake work placement and/or experience a period of study abroad.</a:t>
            </a:r>
          </a:p>
          <a:p>
            <a:pPr marL="0" indent="0">
              <a:buNone/>
            </a:pPr>
            <a:endParaRPr lang="en-GB" dirty="0"/>
          </a:p>
        </p:txBody>
      </p:sp>
      <p:sp>
        <p:nvSpPr>
          <p:cNvPr id="6" name="Title 5">
            <a:extLst>
              <a:ext uri="{FF2B5EF4-FFF2-40B4-BE49-F238E27FC236}">
                <a16:creationId xmlns:a16="http://schemas.microsoft.com/office/drawing/2014/main" id="{A3C7AA06-8267-4568-B112-9ABBD2B9C419}"/>
              </a:ext>
            </a:extLst>
          </p:cNvPr>
          <p:cNvSpPr>
            <a:spLocks noGrp="1"/>
          </p:cNvSpPr>
          <p:nvPr>
            <p:ph type="title" idx="4294967295"/>
          </p:nvPr>
        </p:nvSpPr>
        <p:spPr>
          <a:xfrm>
            <a:off x="609600" y="1117918"/>
            <a:ext cx="10972800" cy="1143000"/>
          </a:xfrm>
        </p:spPr>
        <p:txBody>
          <a:bodyPr>
            <a:normAutofit/>
          </a:bodyPr>
          <a:lstStyle/>
          <a:p>
            <a:r>
              <a:rPr lang="en-GB" sz="3100" b="1" dirty="0">
                <a:latin typeface="Montserrat" panose="00000500000000000000" pitchFamily="50" charset="0"/>
              </a:rPr>
              <a:t>Liverpool Curriculum Framework Principles </a:t>
            </a:r>
          </a:p>
        </p:txBody>
      </p:sp>
    </p:spTree>
    <p:extLst>
      <p:ext uri="{BB962C8B-B14F-4D97-AF65-F5344CB8AC3E}">
        <p14:creationId xmlns:p14="http://schemas.microsoft.com/office/powerpoint/2010/main" val="3741710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ws of emoji icons">
            <a:hlinkClick r:id="rId3"/>
            <a:extLst>
              <a:ext uri="{FF2B5EF4-FFF2-40B4-BE49-F238E27FC236}">
                <a16:creationId xmlns:a16="http://schemas.microsoft.com/office/drawing/2014/main" id="{BF52AC84-9AC1-4926-AAFA-4087631E94F2}"/>
              </a:ext>
            </a:extLst>
          </p:cNvPr>
          <p:cNvPicPr>
            <a:picLocks noChangeAspect="1"/>
          </p:cNvPicPr>
          <p:nvPr/>
        </p:nvPicPr>
        <p:blipFill>
          <a:blip r:embed="rId4"/>
          <a:stretch>
            <a:fillRect/>
          </a:stretch>
        </p:blipFill>
        <p:spPr>
          <a:xfrm>
            <a:off x="2721159" y="1792624"/>
            <a:ext cx="6754762" cy="4559464"/>
          </a:xfrm>
          <a:prstGeom prst="rect">
            <a:avLst/>
          </a:prstGeom>
        </p:spPr>
      </p:pic>
      <p:sp>
        <p:nvSpPr>
          <p:cNvPr id="3" name="Title 2">
            <a:extLst>
              <a:ext uri="{FF2B5EF4-FFF2-40B4-BE49-F238E27FC236}">
                <a16:creationId xmlns:a16="http://schemas.microsoft.com/office/drawing/2014/main" id="{3171E078-AF2A-4479-B230-66598754478A}"/>
              </a:ext>
            </a:extLst>
          </p:cNvPr>
          <p:cNvSpPr>
            <a:spLocks noGrp="1"/>
          </p:cNvSpPr>
          <p:nvPr>
            <p:ph type="title" idx="4294967295"/>
          </p:nvPr>
        </p:nvSpPr>
        <p:spPr>
          <a:xfrm>
            <a:off x="609600" y="833438"/>
            <a:ext cx="10972800" cy="1143000"/>
          </a:xfrm>
        </p:spPr>
        <p:txBody>
          <a:bodyPr>
            <a:normAutofit/>
          </a:bodyPr>
          <a:lstStyle/>
          <a:p>
            <a:r>
              <a:rPr lang="en-GB" sz="3100" b="1" dirty="0">
                <a:latin typeface="Montserrat" panose="00000500000000000000" pitchFamily="50" charset="0"/>
              </a:rPr>
              <a:t>Your feelings about technology</a:t>
            </a:r>
          </a:p>
        </p:txBody>
      </p:sp>
    </p:spTree>
    <p:extLst>
      <p:ext uri="{BB962C8B-B14F-4D97-AF65-F5344CB8AC3E}">
        <p14:creationId xmlns:p14="http://schemas.microsoft.com/office/powerpoint/2010/main" val="748574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2794000" y="2294578"/>
            <a:ext cx="7797799" cy="4018772"/>
          </a:xfrm>
        </p:spPr>
        <p:txBody>
          <a:bodyPr>
            <a:normAutofit/>
          </a:bodyPr>
          <a:lstStyle/>
          <a:p>
            <a:pPr marL="0" indent="0">
              <a:buNone/>
            </a:pPr>
            <a:r>
              <a:rPr lang="en-GB" sz="2800" dirty="0">
                <a:solidFill>
                  <a:srgbClr val="021346"/>
                </a:solidFill>
                <a:latin typeface="Montserrat" panose="00000500000000000000" pitchFamily="50" charset="0"/>
                <a:cs typeface="Arial" panose="020B0604020202020204" pitchFamily="34" charset="0"/>
              </a:rPr>
              <a:t>Digitally fluent graduates think critically </a:t>
            </a:r>
            <a:br>
              <a:rPr lang="en-GB" sz="2800" dirty="0">
                <a:solidFill>
                  <a:srgbClr val="021346"/>
                </a:solidFill>
                <a:latin typeface="Montserrat" panose="00000500000000000000" pitchFamily="50" charset="0"/>
                <a:cs typeface="Arial" panose="020B0604020202020204" pitchFamily="34" charset="0"/>
              </a:rPr>
            </a:br>
            <a:r>
              <a:rPr lang="en-GB" sz="2800" dirty="0">
                <a:solidFill>
                  <a:srgbClr val="021346"/>
                </a:solidFill>
                <a:latin typeface="Montserrat" panose="00000500000000000000" pitchFamily="50" charset="0"/>
                <a:cs typeface="Arial" panose="020B0604020202020204" pitchFamily="34" charset="0"/>
              </a:rPr>
              <a:t>about the information they find, use and generate, developing their ability to use digital platforms to problem-solve, create, </a:t>
            </a:r>
            <a:br>
              <a:rPr lang="en-GB" sz="2800" dirty="0">
                <a:solidFill>
                  <a:srgbClr val="021346"/>
                </a:solidFill>
                <a:latin typeface="Montserrat" panose="00000500000000000000" pitchFamily="50" charset="0"/>
                <a:cs typeface="Arial" panose="020B0604020202020204" pitchFamily="34" charset="0"/>
              </a:rPr>
            </a:br>
            <a:r>
              <a:rPr lang="en-GB" sz="2800" dirty="0">
                <a:solidFill>
                  <a:srgbClr val="021346"/>
                </a:solidFill>
                <a:latin typeface="Montserrat" panose="00000500000000000000" pitchFamily="50" charset="0"/>
                <a:cs typeface="Arial" panose="020B0604020202020204" pitchFamily="34" charset="0"/>
              </a:rPr>
              <a:t>collaborate, and communicate.</a:t>
            </a:r>
            <a:endParaRPr lang="en-GB" sz="2800" dirty="0">
              <a:latin typeface="Montserrat" panose="00000500000000000000" pitchFamily="50" charset="0"/>
              <a:cs typeface="Arial" panose="020B0604020202020204" pitchFamily="34" charset="0"/>
            </a:endParaRPr>
          </a:p>
          <a:p>
            <a:endParaRPr lang="en-GB" sz="2800" dirty="0">
              <a:latin typeface="Montserrat" panose="00000500000000000000" pitchFamily="50" charset="0"/>
            </a:endParaRPr>
          </a:p>
        </p:txBody>
      </p:sp>
      <p:sp>
        <p:nvSpPr>
          <p:cNvPr id="4" name="Title 3">
            <a:extLst>
              <a:ext uri="{FF2B5EF4-FFF2-40B4-BE49-F238E27FC236}">
                <a16:creationId xmlns:a16="http://schemas.microsoft.com/office/drawing/2014/main" id="{664B934E-092D-4E22-9B4C-0FE78D730EBA}"/>
              </a:ext>
            </a:extLst>
          </p:cNvPr>
          <p:cNvSpPr>
            <a:spLocks noGrp="1"/>
          </p:cNvSpPr>
          <p:nvPr>
            <p:ph type="title" idx="4294967295"/>
          </p:nvPr>
        </p:nvSpPr>
        <p:spPr>
          <a:xfrm>
            <a:off x="609600" y="1151578"/>
            <a:ext cx="10972800" cy="1143000"/>
          </a:xfrm>
        </p:spPr>
        <p:txBody>
          <a:bodyPr/>
          <a:lstStyle/>
          <a:p>
            <a:r>
              <a:rPr lang="en-GB" sz="4000" b="1" dirty="0">
                <a:solidFill>
                  <a:srgbClr val="6DB6FE"/>
                </a:solidFill>
                <a:latin typeface="Montserrat" panose="00000500000000000000" pitchFamily="50" charset="0"/>
              </a:rPr>
              <a:t>Digital fluency</a:t>
            </a:r>
            <a:endParaRPr lang="en-GB" b="1" dirty="0">
              <a:latin typeface="Montserrat" panose="00000500000000000000" pitchFamily="50" charset="0"/>
            </a:endParaRPr>
          </a:p>
        </p:txBody>
      </p:sp>
    </p:spTree>
    <p:extLst>
      <p:ext uri="{BB962C8B-B14F-4D97-AF65-F5344CB8AC3E}">
        <p14:creationId xmlns:p14="http://schemas.microsoft.com/office/powerpoint/2010/main" val="2434246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275">
            <a:extLst>
              <a:ext uri="{FF2B5EF4-FFF2-40B4-BE49-F238E27FC236}">
                <a16:creationId xmlns:a16="http://schemas.microsoft.com/office/drawing/2014/main" id="{DA1D2797-AE55-4238-A140-89E093DCDE07}"/>
              </a:ext>
            </a:extLst>
          </p:cNvPr>
          <p:cNvSpPr txBox="1"/>
          <p:nvPr/>
        </p:nvSpPr>
        <p:spPr>
          <a:xfrm>
            <a:off x="6599808" y="6273800"/>
            <a:ext cx="2895600" cy="136525"/>
          </a:xfrm>
          <a:prstGeom prst="rect">
            <a:avLst/>
          </a:prstGeom>
          <a:noFill/>
          <a:ln>
            <a:noFill/>
          </a:ln>
        </p:spPr>
        <p:txBody>
          <a:bodyPr spcFirstLastPara="1" wrap="square" lIns="163700" tIns="0" rIns="163700" bIns="0" anchor="t" anchorCtr="0">
            <a:noAutofit/>
          </a:bodyPr>
          <a:lstStyle/>
          <a:p>
            <a:pPr algn="r"/>
            <a:r>
              <a:rPr lang="en-GB" sz="500" b="1" dirty="0">
                <a:solidFill>
                  <a:schemeClr val="tx1">
                    <a:lumMod val="50000"/>
                    <a:lumOff val="50000"/>
                  </a:schemeClr>
                </a:solidFill>
                <a:latin typeface="Calibri"/>
                <a:ea typeface="Calibri"/>
                <a:cs typeface="Calibri"/>
                <a:sym typeface="Calibri"/>
              </a:rPr>
              <a:t>cc: </a:t>
            </a:r>
            <a:r>
              <a:rPr lang="en-GB" sz="500" b="1" dirty="0" err="1">
                <a:solidFill>
                  <a:schemeClr val="tx1">
                    <a:lumMod val="50000"/>
                    <a:lumOff val="50000"/>
                  </a:schemeClr>
                </a:solidFill>
                <a:latin typeface="Calibri"/>
                <a:ea typeface="Calibri"/>
                <a:cs typeface="Calibri"/>
                <a:sym typeface="Calibri"/>
              </a:rPr>
              <a:t>Jirka</a:t>
            </a:r>
            <a:r>
              <a:rPr lang="en-GB" sz="500" b="1" dirty="0">
                <a:solidFill>
                  <a:schemeClr val="tx1">
                    <a:lumMod val="50000"/>
                    <a:lumOff val="50000"/>
                  </a:schemeClr>
                </a:solidFill>
                <a:latin typeface="Calibri"/>
                <a:ea typeface="Calibri"/>
                <a:cs typeface="Calibri"/>
                <a:sym typeface="Calibri"/>
              </a:rPr>
              <a:t> </a:t>
            </a:r>
            <a:r>
              <a:rPr lang="en-GB" sz="500" b="1" dirty="0" err="1">
                <a:solidFill>
                  <a:schemeClr val="tx1">
                    <a:lumMod val="50000"/>
                    <a:lumOff val="50000"/>
                  </a:schemeClr>
                </a:solidFill>
                <a:latin typeface="Calibri"/>
                <a:ea typeface="Calibri"/>
                <a:cs typeface="Calibri"/>
                <a:sym typeface="Calibri"/>
              </a:rPr>
              <a:t>Matousek</a:t>
            </a:r>
            <a:r>
              <a:rPr lang="en-GB" sz="500" b="1" dirty="0">
                <a:solidFill>
                  <a:schemeClr val="tx1">
                    <a:lumMod val="50000"/>
                    <a:lumOff val="50000"/>
                  </a:schemeClr>
                </a:solidFill>
                <a:latin typeface="Calibri"/>
                <a:ea typeface="Calibri"/>
                <a:cs typeface="Calibri"/>
                <a:sym typeface="Calibri"/>
              </a:rPr>
              <a:t> - https://www.flickr.com/photos/28415633@N00</a:t>
            </a:r>
            <a:endParaRPr sz="900" dirty="0">
              <a:solidFill>
                <a:schemeClr val="tx1">
                  <a:lumMod val="50000"/>
                  <a:lumOff val="50000"/>
                </a:schemeClr>
              </a:solidFill>
            </a:endParaRPr>
          </a:p>
        </p:txBody>
      </p:sp>
      <p:pic>
        <p:nvPicPr>
          <p:cNvPr id="5" name="Shape 272">
            <a:extLst>
              <a:ext uri="{FF2B5EF4-FFF2-40B4-BE49-F238E27FC236}">
                <a16:creationId xmlns:a16="http://schemas.microsoft.com/office/drawing/2014/main" id="{384C7FED-898B-46B1-88F4-2F5DEDEEC003}"/>
              </a:ext>
              <a:ext uri="{C183D7F6-B498-43B3-948B-1728B52AA6E4}">
                <adec:decorative xmlns:adec="http://schemas.microsoft.com/office/drawing/2017/decorative" val="1"/>
              </a:ext>
            </a:extLst>
          </p:cNvPr>
          <p:cNvPicPr preferRelativeResize="0"/>
          <p:nvPr/>
        </p:nvPicPr>
        <p:blipFill rotWithShape="1">
          <a:blip r:embed="rId2">
            <a:alphaModFix/>
          </a:blip>
          <a:srcRect/>
          <a:stretch/>
        </p:blipFill>
        <p:spPr>
          <a:xfrm>
            <a:off x="3314031" y="2719771"/>
            <a:ext cx="6039338" cy="3554029"/>
          </a:xfrm>
          <a:prstGeom prst="rect">
            <a:avLst/>
          </a:prstGeom>
          <a:noFill/>
          <a:ln>
            <a:noFill/>
          </a:ln>
        </p:spPr>
      </p:pic>
      <p:sp>
        <p:nvSpPr>
          <p:cNvPr id="2" name="Text Placeholder 1"/>
          <p:cNvSpPr>
            <a:spLocks noGrp="1"/>
          </p:cNvSpPr>
          <p:nvPr>
            <p:ph type="body" sz="quarter" idx="10"/>
          </p:nvPr>
        </p:nvSpPr>
        <p:spPr>
          <a:xfrm>
            <a:off x="2057400" y="1696721"/>
            <a:ext cx="8552600" cy="886526"/>
          </a:xfrm>
        </p:spPr>
        <p:txBody>
          <a:bodyPr>
            <a:normAutofit/>
          </a:bodyPr>
          <a:lstStyle/>
          <a:p>
            <a:pPr algn="ctr"/>
            <a:r>
              <a:rPr lang="en-GB" sz="2800" dirty="0">
                <a:solidFill>
                  <a:schemeClr val="tx2">
                    <a:lumMod val="60000"/>
                    <a:lumOff val="40000"/>
                  </a:schemeClr>
                </a:solidFill>
                <a:latin typeface="Montserrat" panose="00000500000000000000" pitchFamily="50" charset="0"/>
                <a:cs typeface="Arial" panose="020B0604020202020204" pitchFamily="34" charset="0"/>
              </a:rPr>
              <a:t>What does it mean </a:t>
            </a:r>
            <a:br>
              <a:rPr lang="en-GB" sz="2800" dirty="0">
                <a:solidFill>
                  <a:schemeClr val="tx2">
                    <a:lumMod val="60000"/>
                    <a:lumOff val="40000"/>
                  </a:schemeClr>
                </a:solidFill>
                <a:latin typeface="Montserrat" panose="00000500000000000000" pitchFamily="50" charset="0"/>
                <a:cs typeface="Arial" panose="020B0604020202020204" pitchFamily="34" charset="0"/>
              </a:rPr>
            </a:br>
            <a:r>
              <a:rPr lang="en-GB" sz="2800" dirty="0">
                <a:solidFill>
                  <a:schemeClr val="tx2">
                    <a:lumMod val="60000"/>
                    <a:lumOff val="40000"/>
                  </a:schemeClr>
                </a:solidFill>
                <a:latin typeface="Montserrat" panose="00000500000000000000" pitchFamily="50" charset="0"/>
                <a:cs typeface="Arial" panose="020B0604020202020204" pitchFamily="34" charset="0"/>
              </a:rPr>
              <a:t>in your subject / programme / module?</a:t>
            </a:r>
            <a:endParaRPr lang="en-GB" sz="2800" dirty="0">
              <a:solidFill>
                <a:schemeClr val="tx2">
                  <a:lumMod val="60000"/>
                  <a:lumOff val="40000"/>
                </a:schemeClr>
              </a:solidFill>
              <a:latin typeface="Montserrat" panose="00000500000000000000" pitchFamily="50" charset="0"/>
            </a:endParaRPr>
          </a:p>
        </p:txBody>
      </p:sp>
      <p:sp>
        <p:nvSpPr>
          <p:cNvPr id="4" name="Title 3">
            <a:extLst>
              <a:ext uri="{FF2B5EF4-FFF2-40B4-BE49-F238E27FC236}">
                <a16:creationId xmlns:a16="http://schemas.microsoft.com/office/drawing/2014/main" id="{378ACDB2-0CD4-4806-8211-37AA56CFED49}"/>
              </a:ext>
            </a:extLst>
          </p:cNvPr>
          <p:cNvSpPr>
            <a:spLocks noGrp="1"/>
          </p:cNvSpPr>
          <p:nvPr>
            <p:ph type="title" idx="4294967295"/>
          </p:nvPr>
        </p:nvSpPr>
        <p:spPr>
          <a:xfrm>
            <a:off x="609600" y="1144075"/>
            <a:ext cx="10972800" cy="1143000"/>
          </a:xfrm>
        </p:spPr>
        <p:txBody>
          <a:bodyPr/>
          <a:lstStyle/>
          <a:p>
            <a:pPr rtl="0" eaLnBrk="1" fontAlgn="auto" latinLnBrk="0" hangingPunct="1"/>
            <a:r>
              <a:rPr lang="en-GB" sz="3800" b="1" kern="1200" dirty="0">
                <a:solidFill>
                  <a:schemeClr val="tx2">
                    <a:lumMod val="60000"/>
                    <a:lumOff val="40000"/>
                  </a:schemeClr>
                </a:solidFill>
                <a:effectLst/>
                <a:latin typeface="Montserrat" panose="00000500000000000000" pitchFamily="50" charset="0"/>
                <a:ea typeface="+mn-ea"/>
                <a:cs typeface="Arial" panose="020B0604020202020204" pitchFamily="34" charset="0"/>
              </a:rPr>
              <a:t>Digital fluency</a:t>
            </a:r>
            <a:r>
              <a:rPr lang="en-GB" sz="3800" b="1" kern="1200" dirty="0">
                <a:solidFill>
                  <a:schemeClr val="tx2">
                    <a:lumMod val="60000"/>
                    <a:lumOff val="40000"/>
                  </a:schemeClr>
                </a:solidFill>
                <a:effectLst/>
                <a:latin typeface="Arial" panose="020B0604020202020204" pitchFamily="34" charset="0"/>
                <a:ea typeface="+mn-ea"/>
                <a:cs typeface="Arial" panose="020B0604020202020204" pitchFamily="34" charset="0"/>
              </a:rPr>
              <a:t> </a:t>
            </a:r>
            <a:r>
              <a:rPr lang="en-GB" sz="2800" b="1" kern="1200" dirty="0">
                <a:solidFill>
                  <a:schemeClr val="tx2">
                    <a:lumMod val="60000"/>
                    <a:lumOff val="40000"/>
                  </a:schemeClr>
                </a:solidFill>
                <a:effectLst/>
                <a:latin typeface="Montserrat" panose="00000500000000000000" pitchFamily="50" charset="0"/>
                <a:ea typeface="+mn-ea"/>
                <a:cs typeface="Arial" panose="020B0604020202020204" pitchFamily="34" charset="0"/>
              </a:rPr>
              <a:t>(skills &lt; capabilities)</a:t>
            </a:r>
            <a:endParaRPr lang="en-GB" sz="2800" dirty="0">
              <a:solidFill>
                <a:schemeClr val="tx2">
                  <a:lumMod val="60000"/>
                  <a:lumOff val="40000"/>
                </a:schemeClr>
              </a:solidFill>
              <a:effectLst/>
              <a:latin typeface="Montserrat" panose="00000500000000000000" pitchFamily="50" charset="0"/>
            </a:endParaRPr>
          </a:p>
          <a:p>
            <a:endParaRPr lang="en-GB" dirty="0"/>
          </a:p>
        </p:txBody>
      </p:sp>
    </p:spTree>
    <p:extLst>
      <p:ext uri="{BB962C8B-B14F-4D97-AF65-F5344CB8AC3E}">
        <p14:creationId xmlns:p14="http://schemas.microsoft.com/office/powerpoint/2010/main" val="431674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22919029"/>
              </p:ext>
            </p:extLst>
          </p:nvPr>
        </p:nvGraphicFramePr>
        <p:xfrm>
          <a:off x="4860022" y="0"/>
          <a:ext cx="7331978" cy="667436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341934" y="2388003"/>
            <a:ext cx="3005845" cy="3539430"/>
          </a:xfrm>
          <a:prstGeom prst="rect">
            <a:avLst/>
          </a:prstGeom>
          <a:noFill/>
          <a:ln>
            <a:solidFill>
              <a:schemeClr val="accent1">
                <a:lumMod val="50000"/>
              </a:schemeClr>
            </a:solidFill>
          </a:ln>
        </p:spPr>
        <p:txBody>
          <a:bodyPr wrap="square" rtlCol="0">
            <a:spAutoFit/>
          </a:bodyPr>
          <a:lstStyle/>
          <a:p>
            <a:r>
              <a:rPr lang="en-GB" sz="1600" dirty="0">
                <a:solidFill>
                  <a:schemeClr val="accent1">
                    <a:lumMod val="50000"/>
                  </a:schemeClr>
                </a:solidFill>
                <a:latin typeface="Arial" panose="020B0604020202020204" pitchFamily="34" charset="0"/>
                <a:cs typeface="Arial" panose="020B0604020202020204" pitchFamily="34" charset="0"/>
              </a:rPr>
              <a:t>My field of expertise in a tweet</a:t>
            </a:r>
            <a:endParaRPr lang="en-GB" sz="1600" dirty="0">
              <a:solidFill>
                <a:schemeClr val="accent1">
                  <a:lumMod val="50000"/>
                </a:schemeClr>
              </a:solidFill>
            </a:endParaRPr>
          </a:p>
          <a:p>
            <a:endParaRPr lang="en-GB" sz="1600" dirty="0">
              <a:solidFill>
                <a:schemeClr val="accent1">
                  <a:lumMod val="50000"/>
                </a:schemeClr>
              </a:solidFill>
            </a:endParaRPr>
          </a:p>
          <a:p>
            <a:endParaRPr lang="en-GB" sz="1600" dirty="0">
              <a:solidFill>
                <a:schemeClr val="accent1">
                  <a:lumMod val="50000"/>
                </a:schemeClr>
              </a:solidFill>
            </a:endParaRPr>
          </a:p>
          <a:p>
            <a:endParaRPr lang="en-GB" sz="1600" dirty="0">
              <a:solidFill>
                <a:schemeClr val="accent1">
                  <a:lumMod val="50000"/>
                </a:schemeClr>
              </a:solidFill>
            </a:endParaRPr>
          </a:p>
          <a:p>
            <a:endParaRPr lang="en-GB" sz="1600" dirty="0">
              <a:solidFill>
                <a:schemeClr val="accent1">
                  <a:lumMod val="50000"/>
                </a:schemeClr>
              </a:solidFill>
            </a:endParaRPr>
          </a:p>
          <a:p>
            <a:endParaRPr lang="en-GB" sz="1600" dirty="0">
              <a:solidFill>
                <a:schemeClr val="accent1">
                  <a:lumMod val="50000"/>
                </a:schemeClr>
              </a:solidFill>
            </a:endParaRPr>
          </a:p>
          <a:p>
            <a:endParaRPr lang="en-GB" sz="1600" dirty="0">
              <a:solidFill>
                <a:schemeClr val="accent1">
                  <a:lumMod val="50000"/>
                </a:schemeClr>
              </a:solidFill>
            </a:endParaRPr>
          </a:p>
          <a:p>
            <a:r>
              <a:rPr lang="en-GB" sz="1600" dirty="0">
                <a:solidFill>
                  <a:schemeClr val="accent1">
                    <a:lumMod val="50000"/>
                  </a:schemeClr>
                </a:solidFill>
                <a:latin typeface="Arial" panose="020B0604020202020204" pitchFamily="34" charset="0"/>
                <a:cs typeface="Arial" panose="020B0604020202020204" pitchFamily="34" charset="0"/>
              </a:rPr>
              <a:t>A successful X in my area is: </a:t>
            </a:r>
          </a:p>
          <a:p>
            <a:endParaRPr lang="en-GB" sz="1600" dirty="0"/>
          </a:p>
          <a:p>
            <a:endParaRPr lang="en-GB" sz="1600" dirty="0"/>
          </a:p>
          <a:p>
            <a:endParaRPr lang="en-GB" sz="1600" dirty="0"/>
          </a:p>
          <a:p>
            <a:endParaRPr lang="en-GB" sz="1600" dirty="0"/>
          </a:p>
          <a:p>
            <a:endParaRPr lang="en-GB" sz="1600" dirty="0"/>
          </a:p>
          <a:p>
            <a:endParaRPr lang="en-GB" sz="1600" dirty="0"/>
          </a:p>
        </p:txBody>
      </p:sp>
      <p:sp>
        <p:nvSpPr>
          <p:cNvPr id="8" name="Arrow: Down 1">
            <a:extLst>
              <a:ext uri="{FF2B5EF4-FFF2-40B4-BE49-F238E27FC236}">
                <a16:creationId xmlns:a16="http://schemas.microsoft.com/office/drawing/2014/main" id="{A48DAC7E-6215-442D-BDD0-1C5FB8234DF8}"/>
              </a:ext>
              <a:ext uri="{C183D7F6-B498-43B3-948B-1728B52AA6E4}">
                <adec:decorative xmlns:adec="http://schemas.microsoft.com/office/drawing/2017/decorative" val="1"/>
              </a:ext>
            </a:extLst>
          </p:cNvPr>
          <p:cNvSpPr/>
          <p:nvPr/>
        </p:nvSpPr>
        <p:spPr>
          <a:xfrm rot="16200000">
            <a:off x="729712" y="2640486"/>
            <a:ext cx="767862" cy="976923"/>
          </a:xfrm>
          <a:prstGeom prst="downArrow">
            <a:avLst/>
          </a:prstGeom>
          <a:solidFill>
            <a:srgbClr val="51C7AD"/>
          </a:solidFill>
          <a:ln>
            <a:solidFill>
              <a:srgbClr val="51C7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rgbClr val="51C7AD"/>
              </a:solidFill>
            </a:endParaRPr>
          </a:p>
        </p:txBody>
      </p:sp>
      <p:sp>
        <p:nvSpPr>
          <p:cNvPr id="9" name="Oval 8">
            <a:extLst>
              <a:ext uri="{FF2B5EF4-FFF2-40B4-BE49-F238E27FC236}">
                <a16:creationId xmlns:a16="http://schemas.microsoft.com/office/drawing/2014/main" id="{F1B4861D-8BA9-43A9-AA9E-8399DC3EA062}"/>
              </a:ext>
              <a:ext uri="{C183D7F6-B498-43B3-948B-1728B52AA6E4}">
                <adec:decorative xmlns:adec="http://schemas.microsoft.com/office/drawing/2017/decorative" val="1"/>
              </a:ext>
            </a:extLst>
          </p:cNvPr>
          <p:cNvSpPr/>
          <p:nvPr/>
        </p:nvSpPr>
        <p:spPr>
          <a:xfrm>
            <a:off x="1137424" y="1593127"/>
            <a:ext cx="3210355" cy="4788805"/>
          </a:xfrm>
          <a:prstGeom prst="ellipse">
            <a:avLst/>
          </a:prstGeom>
          <a:noFill/>
          <a:ln>
            <a:solidFill>
              <a:srgbClr val="51C7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6" name="TextBox 5"/>
          <p:cNvSpPr txBox="1"/>
          <p:nvPr/>
        </p:nvSpPr>
        <p:spPr>
          <a:xfrm>
            <a:off x="920807" y="1617322"/>
            <a:ext cx="1836204" cy="338554"/>
          </a:xfrm>
          <a:prstGeom prst="rect">
            <a:avLst/>
          </a:prstGeom>
          <a:noFill/>
        </p:spPr>
        <p:txBody>
          <a:bodyPr wrap="square" rtlCol="0">
            <a:spAutoFit/>
          </a:bodyPr>
          <a:lstStyle/>
          <a:p>
            <a:r>
              <a:rPr lang="en-GB" sz="1600" dirty="0">
                <a:solidFill>
                  <a:schemeClr val="accent1">
                    <a:lumMod val="50000"/>
                  </a:schemeClr>
                </a:solidFill>
                <a:latin typeface="Arial" panose="020B0604020202020204" pitchFamily="34" charset="0"/>
                <a:cs typeface="Arial" panose="020B0604020202020204" pitchFamily="34" charset="0"/>
              </a:rPr>
              <a:t>Module:</a:t>
            </a:r>
            <a:endParaRPr lang="en-GB" sz="1600" dirty="0">
              <a:solidFill>
                <a:schemeClr val="accent1">
                  <a:lumMod val="50000"/>
                </a:schemeClr>
              </a:solidFill>
            </a:endParaRPr>
          </a:p>
        </p:txBody>
      </p:sp>
      <p:sp>
        <p:nvSpPr>
          <p:cNvPr id="5" name="TextBox 4"/>
          <p:cNvSpPr txBox="1"/>
          <p:nvPr/>
        </p:nvSpPr>
        <p:spPr>
          <a:xfrm>
            <a:off x="920808" y="1241991"/>
            <a:ext cx="2157045" cy="338554"/>
          </a:xfrm>
          <a:prstGeom prst="rect">
            <a:avLst/>
          </a:prstGeom>
          <a:noFill/>
        </p:spPr>
        <p:txBody>
          <a:bodyPr wrap="square" rtlCol="0">
            <a:spAutoFit/>
          </a:bodyPr>
          <a:lstStyle/>
          <a:p>
            <a:r>
              <a:rPr lang="en-GB" sz="1600" dirty="0">
                <a:solidFill>
                  <a:schemeClr val="accent1">
                    <a:lumMod val="50000"/>
                  </a:schemeClr>
                </a:solidFill>
                <a:latin typeface="Arial" panose="020B0604020202020204" pitchFamily="34" charset="0"/>
                <a:cs typeface="Arial" panose="020B0604020202020204" pitchFamily="34" charset="0"/>
              </a:rPr>
              <a:t>Subject/programme:</a:t>
            </a:r>
            <a:endParaRPr lang="en-GB" sz="1600" dirty="0">
              <a:solidFill>
                <a:schemeClr val="accent1">
                  <a:lumMod val="50000"/>
                </a:schemeClr>
              </a:solidFill>
            </a:endParaRPr>
          </a:p>
        </p:txBody>
      </p:sp>
      <p:sp>
        <p:nvSpPr>
          <p:cNvPr id="3" name="Title 2">
            <a:extLst>
              <a:ext uri="{FF2B5EF4-FFF2-40B4-BE49-F238E27FC236}">
                <a16:creationId xmlns:a16="http://schemas.microsoft.com/office/drawing/2014/main" id="{CF6AFC5B-E9D4-41D1-9120-0E9CD5D02EA0}"/>
              </a:ext>
            </a:extLst>
          </p:cNvPr>
          <p:cNvSpPr>
            <a:spLocks noGrp="1"/>
          </p:cNvSpPr>
          <p:nvPr>
            <p:ph type="title" idx="4294967295"/>
          </p:nvPr>
        </p:nvSpPr>
        <p:spPr>
          <a:xfrm>
            <a:off x="0" y="-14978"/>
            <a:ext cx="12192000" cy="1229360"/>
          </a:xfrm>
          <a:solidFill>
            <a:srgbClr val="F5F5F5"/>
          </a:solidFill>
        </p:spPr>
        <p:txBody>
          <a:bodyPr>
            <a:normAutofit/>
          </a:bodyPr>
          <a:lstStyle/>
          <a:p>
            <a:r>
              <a:rPr lang="en-GB" sz="3100" b="1" dirty="0">
                <a:solidFill>
                  <a:srgbClr val="2E3746"/>
                </a:solidFill>
                <a:latin typeface="Montserrat" panose="020B0604020202020204" charset="0"/>
                <a:cs typeface="Arial" panose="020B0604020202020204" pitchFamily="34" charset="0"/>
              </a:rPr>
              <a:t>First things first: your graduates’ attributes </a:t>
            </a:r>
            <a:endParaRPr lang="en-GB" sz="3100" b="1" dirty="0"/>
          </a:p>
        </p:txBody>
      </p:sp>
    </p:spTree>
    <p:extLst>
      <p:ext uri="{BB962C8B-B14F-4D97-AF65-F5344CB8AC3E}">
        <p14:creationId xmlns:p14="http://schemas.microsoft.com/office/powerpoint/2010/main" val="33685259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5d189c01-fd3d-4920-953e-130ccf4d6ca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875" row="7">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DF607BFD-B079-494A-A856-B28A61AF235D}">
  <we:reference id="wa104381335" version="1.0.0.1" store="en-US" storeType="OMEX"/>
  <we:alternateReferences>
    <we:reference id="wa104381335" version="1.0.0.1"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DF49DA49BA4B843823D9D9AD7EE81A1" ma:contentTypeVersion="7" ma:contentTypeDescription="Create a new document." ma:contentTypeScope="" ma:versionID="5d974e8af6369999f2aee467f704d6a2">
  <xsd:schema xmlns:xsd="http://www.w3.org/2001/XMLSchema" xmlns:xs="http://www.w3.org/2001/XMLSchema" xmlns:p="http://schemas.microsoft.com/office/2006/metadata/properties" xmlns:ns2="6cc7a458-946c-48e6-97c4-3ade547737fc" targetNamespace="http://schemas.microsoft.com/office/2006/metadata/properties" ma:root="true" ma:fieldsID="97b916814312cb229ca771147e0372db" ns2:_="">
    <xsd:import namespace="6cc7a458-946c-48e6-97c4-3ade547737f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c7a458-946c-48e6-97c4-3ade547737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EB2E95C-C166-47D4-B97F-B01A0E926D0D}">
  <ds:schemaRefs>
    <ds:schemaRef ds:uri="http://schemas.microsoft.com/sharepoint/v3/contenttype/forms"/>
  </ds:schemaRefs>
</ds:datastoreItem>
</file>

<file path=customXml/itemProps2.xml><?xml version="1.0" encoding="utf-8"?>
<ds:datastoreItem xmlns:ds="http://schemas.openxmlformats.org/officeDocument/2006/customXml" ds:itemID="{E798B8DD-1A9E-40C9-9262-DBEDDBB650FB}">
  <ds:schemaRefs>
    <ds:schemaRef ds:uri="http://schemas.microsoft.com/office/2006/documentManagement/types"/>
    <ds:schemaRef ds:uri="http://schemas.microsoft.com/office/infopath/2007/PartnerControls"/>
    <ds:schemaRef ds:uri="http://purl.org/dc/elements/1.1/"/>
    <ds:schemaRef ds:uri="http://www.w3.org/XML/1998/namespace"/>
    <ds:schemaRef ds:uri="6cc7a458-946c-48e6-97c4-3ade547737fc"/>
    <ds:schemaRef ds:uri="http://purl.org/dc/terms/"/>
    <ds:schemaRef ds:uri="http://schemas.openxmlformats.org/package/2006/metadata/core-properti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33359750-6617-426E-BDC5-9617959B00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c7a458-946c-48e6-97c4-3ade547737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948</TotalTime>
  <Words>1966</Words>
  <Application>Microsoft Office PowerPoint</Application>
  <PresentationFormat>Widescreen</PresentationFormat>
  <Paragraphs>241</Paragraphs>
  <Slides>37</Slides>
  <Notes>20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37</vt:i4>
      </vt:variant>
    </vt:vector>
  </HeadingPairs>
  <TitlesOfParts>
    <vt:vector size="42" baseType="lpstr">
      <vt:lpstr>Arial</vt:lpstr>
      <vt:lpstr>Calibri</vt:lpstr>
      <vt:lpstr>Montserrat</vt:lpstr>
      <vt:lpstr>Office Theme</vt:lpstr>
      <vt:lpstr>5_Office Theme</vt:lpstr>
      <vt:lpstr>Digital fluency:</vt:lpstr>
      <vt:lpstr>Session Outcomes</vt:lpstr>
      <vt:lpstr>Outline</vt:lpstr>
      <vt:lpstr>Liverpool Curriculum Framework Hallmarks &amp; Attributes</vt:lpstr>
      <vt:lpstr>Liverpool Curriculum Framework Principles </vt:lpstr>
      <vt:lpstr>Your feelings about technology</vt:lpstr>
      <vt:lpstr>Digital fluency</vt:lpstr>
      <vt:lpstr>Digital fluency (skills &lt; capabilities) </vt:lpstr>
      <vt:lpstr>First things first: your graduates’ attributes </vt:lpstr>
      <vt:lpstr>Defining a digitally fluent professional in X  To what extent is digital fluency currently embedded in my/ discipline teaching?  How are digital skills/capabilities designed in  learning (&amp; skill) outcomes, via learning &amp; teaching                                and assessment methods? </vt:lpstr>
      <vt:lpstr>Activity: Digital fluency: 6 capabilities </vt:lpstr>
      <vt:lpstr>Digital Capability Framework (JISC 2017) </vt:lpstr>
      <vt:lpstr>Digital Fluency in programme / module </vt:lpstr>
      <vt:lpstr>Digital Capability Framework  (JISC 2017)  </vt:lpstr>
      <vt:lpstr>Example tasks for info, data &amp; media literacy</vt:lpstr>
      <vt:lpstr>Digital Capability Framework  (JISC 2017)   </vt:lpstr>
      <vt:lpstr>Example tasks for digital problem-solving</vt:lpstr>
      <vt:lpstr>Digital Capability Framework  (JISC 2017) </vt:lpstr>
      <vt:lpstr>Some tasks for digital collab/comm</vt:lpstr>
      <vt:lpstr>Digital Capability Framework  (JISC 2017)   </vt:lpstr>
      <vt:lpstr>Some ideas for digital identity &amp; wellbeing</vt:lpstr>
      <vt:lpstr>Digital Capability Framework  (JISC 2017)    </vt:lpstr>
      <vt:lpstr>Some ideas for digital learning/dev</vt:lpstr>
      <vt:lpstr>Digital Capability Framework  (JISC 2017)     </vt:lpstr>
      <vt:lpstr>Some ideas for ICT proficiency</vt:lpstr>
      <vt:lpstr>Digital Fluency in programme / module</vt:lpstr>
      <vt:lpstr>How could I adapt my module design  to enhance students’ digital fluency?     </vt:lpstr>
      <vt:lpstr>How can you develop students’ digital fluency progressively across your programme?          [Liverpool Curriculum Framework principle]  What are the challenges of doing this from a programme design perspective? </vt:lpstr>
      <vt:lpstr>Possible perspectives on progression 1 </vt:lpstr>
      <vt:lpstr>Possible perspectives on progression 2</vt:lpstr>
      <vt:lpstr>Possible perspectives on progression 3</vt:lpstr>
      <vt:lpstr>One challenge:    How can students recognise the (critical) digital skills/capabilities that they are developing?    </vt:lpstr>
      <vt:lpstr>Layers of criticality in using digital technologies and sources</vt:lpstr>
      <vt:lpstr>Activity: Pick one ‘signature’ capability</vt:lpstr>
      <vt:lpstr>Liverpool Curriculum Framework resources on DF online </vt:lpstr>
      <vt:lpstr>PowerPoint Presentation</vt:lpstr>
      <vt:lpstr>Upcoming Workshops </vt:lpstr>
    </vt:vector>
  </TitlesOfParts>
  <Company>The University of Liverpool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fluency:  a graduate attribute from our Liverpool Curriculum Framework</dc:title>
  <dc:creator>Coulby, Ceridwen</dc:creator>
  <cp:lastModifiedBy>Wong, Dennis [dennisw]</cp:lastModifiedBy>
  <cp:revision>156</cp:revision>
  <cp:lastPrinted>2019-01-09T10:27:31Z</cp:lastPrinted>
  <dcterms:created xsi:type="dcterms:W3CDTF">2018-09-24T11:31:42Z</dcterms:created>
  <dcterms:modified xsi:type="dcterms:W3CDTF">2022-10-31T11:29:58Z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0x010100EDF49DA49BA4B843823D9D9AD7EE81A1</vt:lpwstr>
  </property>
</Properties>
</file>