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>
        <p:scale>
          <a:sx n="80" d="100"/>
          <a:sy n="80" d="100"/>
        </p:scale>
        <p:origin x="136" y="-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D1427-61ED-48D4-81B6-394368BE6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04E9D6-6AAD-4E11-87E2-44BBC1B9B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AF15E-22E6-43BB-8F5F-8B1677C7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24893-6D39-423B-812F-B2B025EB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013A2-B658-4CBA-ADCD-C5224C68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D2C9-3D61-4BDD-9BB5-BF58840FD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F9369-6F91-4EF5-B318-58DFAC0BB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44277-EDC2-48B4-8401-B1DE00D90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5AE31-1DEF-4C1A-B901-32445667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BE20-15E4-42E4-B789-E7CDA8AAC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FA029C-5E05-4349-BB8B-E3590C1FC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42754-E440-4155-B88E-CA756AFB8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AA065-8218-429B-9848-77363AD6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E9BF-DF10-4BF4-A4AA-4916C6D4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CDF1E-6B0C-43A0-A071-E7E492B2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6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A106-A259-4F68-9FE8-80E4B43E6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C8278-7BB7-4647-BB93-F9DD487C8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1B3CE-BFA9-432F-87FF-D4A64A78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8668F-5967-41AC-A4D7-A2F4A402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AA72E-1F9B-4B92-969A-2B958467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7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0A8A9-DFBC-43DA-98CD-B318F7059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0FBCF-CC50-41AD-978C-A4AE93ACA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C1344-F4C4-441D-859D-5B72AD36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74834-7594-472B-992A-68C7B123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00178-8A10-403C-85E2-D1A0F2D1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2590-3D68-4BB0-B521-5DAA1EB3D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BF883-CD8A-424C-9AF8-F360C9DE9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DA308-1D7E-4D1A-A7BF-3C27E307A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61C43-CED6-4C6E-8CB6-E66ADCB6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7C05B-D645-4F78-B644-3E5C5ABE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9CCC0-B713-480F-8504-FAF79259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1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53C0-2DB4-47C8-9664-8ECB7EC44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7D357-3DED-4D17-ACAC-861E32E0C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52355-A55D-436C-BECD-50C8CEAEC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8C9F9C-DAB8-4D59-9E26-D1AD42262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A7D0-45E7-44F0-AC58-DE137C10F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F0FD42-423B-49CD-928E-802D8714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0D6884-D816-4388-A552-51C47A7F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7776CD-53C4-4693-BE6B-D97D32830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7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8BAE-BB4E-452E-B416-354F75EC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9A934D-1BC3-48BE-8E7E-4C47B1401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84D418-7105-4A61-9922-04408B4A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BCAD3-4C3F-44DA-A483-801C3ECA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2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CBEFD-B5FA-470D-AB88-BA0DC7AF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5063E6-0B6E-4E65-B64C-70FDADFD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84AE5-B7E9-4436-AFEE-34A68567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4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B2AE2-8416-4BFC-B7CE-C2B9342BB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315FD-6F0D-46FE-B0D3-7263BE30A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CD291-663A-42AB-9C83-072FCEADD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44E9D-B0EE-4B8C-BAC2-937ADAEF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195E9-98F2-4FF0-AB60-7EFFF1C51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E4EB6-9D19-48B3-A3CE-6C35139E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2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3B954-4320-431B-8D48-DA53F019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413DC6-E882-4731-B636-6B968A21A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1B4F1-6D35-4628-AD66-99DCCD3EF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05970-F35C-4A4E-8CC3-F6A164B2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FDE79-D32A-4DD1-A6C2-2947C8FE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6E348-7C4C-4C8C-B6C6-D09F9CA97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7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8F07E8-3225-4306-87DA-0EDAC105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D5D2B-D8A2-479C-8FC1-C08FB3911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4F36E-7B05-420D-83B8-814594DC7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D79D4-762E-424D-A37D-942D09E55A1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41B60-64DF-480D-BD53-A0425F46E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89412-11B9-460F-818E-D89302BE3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AEBE4-0178-494C-85A9-2ED2DF9E3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9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301;p39">
            <a:extLst>
              <a:ext uri="{FF2B5EF4-FFF2-40B4-BE49-F238E27FC236}">
                <a16:creationId xmlns:a16="http://schemas.microsoft.com/office/drawing/2014/main" id="{74A9F17C-34DF-497F-B43B-D537CFB2B9CE}"/>
              </a:ext>
            </a:extLst>
          </p:cNvPr>
          <p:cNvSpPr txBox="1">
            <a:spLocks/>
          </p:cNvSpPr>
          <p:nvPr/>
        </p:nvSpPr>
        <p:spPr>
          <a:xfrm>
            <a:off x="2780306" y="1101908"/>
            <a:ext cx="6436788" cy="857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LEARNING &amp; TEACHING AND STUDENT EXPERIENCE AWARDS 2024/25</a:t>
            </a:r>
            <a:endParaRPr lang="en-GB" sz="20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E456C2F-F37F-DA8B-3A88-9EE141FED2C8}"/>
              </a:ext>
            </a:extLst>
          </p:cNvPr>
          <p:cNvGrpSpPr/>
          <p:nvPr/>
        </p:nvGrpSpPr>
        <p:grpSpPr>
          <a:xfrm>
            <a:off x="746857" y="2509841"/>
            <a:ext cx="10888351" cy="3777863"/>
            <a:chOff x="746857" y="2509841"/>
            <a:chExt cx="10888351" cy="377786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BDB18DA-2D1B-27ED-E920-CDDEF98CFA88}"/>
                </a:ext>
              </a:extLst>
            </p:cNvPr>
            <p:cNvGrpSpPr/>
            <p:nvPr/>
          </p:nvGrpSpPr>
          <p:grpSpPr>
            <a:xfrm>
              <a:off x="746857" y="3963069"/>
              <a:ext cx="10888351" cy="832546"/>
              <a:chOff x="2786332" y="3138938"/>
              <a:chExt cx="6143350" cy="393600"/>
            </a:xfrm>
          </p:grpSpPr>
          <p:sp>
            <p:nvSpPr>
              <p:cNvPr id="6" name="Google Shape;303;p39">
                <a:extLst>
                  <a:ext uri="{FF2B5EF4-FFF2-40B4-BE49-F238E27FC236}">
                    <a16:creationId xmlns:a16="http://schemas.microsoft.com/office/drawing/2014/main" id="{89E8EF57-1DF4-4FF9-B562-C58D30F6C4F3}"/>
                  </a:ext>
                </a:extLst>
              </p:cNvPr>
              <p:cNvSpPr/>
              <p:nvPr/>
            </p:nvSpPr>
            <p:spPr>
              <a:xfrm>
                <a:off x="8338982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AUG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7" name="Google Shape;304;p39">
                <a:extLst>
                  <a:ext uri="{FF2B5EF4-FFF2-40B4-BE49-F238E27FC236}">
                    <a16:creationId xmlns:a16="http://schemas.microsoft.com/office/drawing/2014/main" id="{F2BA1C8F-2C09-4F57-98A3-FCA479CDA413}"/>
                  </a:ext>
                </a:extLst>
              </p:cNvPr>
              <p:cNvSpPr/>
              <p:nvPr/>
            </p:nvSpPr>
            <p:spPr>
              <a:xfrm>
                <a:off x="7865147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JULY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" name="Google Shape;305;p39">
                <a:extLst>
                  <a:ext uri="{FF2B5EF4-FFF2-40B4-BE49-F238E27FC236}">
                    <a16:creationId xmlns:a16="http://schemas.microsoft.com/office/drawing/2014/main" id="{828C5CA5-1A0D-4DBB-BA14-0BE6B9FC7A24}"/>
                  </a:ext>
                </a:extLst>
              </p:cNvPr>
              <p:cNvSpPr/>
              <p:nvPr/>
            </p:nvSpPr>
            <p:spPr>
              <a:xfrm>
                <a:off x="7391311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JUNE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" name="Google Shape;306;p39">
                <a:extLst>
                  <a:ext uri="{FF2B5EF4-FFF2-40B4-BE49-F238E27FC236}">
                    <a16:creationId xmlns:a16="http://schemas.microsoft.com/office/drawing/2014/main" id="{BF06DB69-BC48-4F5D-B797-54FF5AC7B7F3}"/>
                  </a:ext>
                </a:extLst>
              </p:cNvPr>
              <p:cNvSpPr/>
              <p:nvPr/>
            </p:nvSpPr>
            <p:spPr>
              <a:xfrm>
                <a:off x="6917476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3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MAY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" name="Google Shape;307;p39">
                <a:extLst>
                  <a:ext uri="{FF2B5EF4-FFF2-40B4-BE49-F238E27FC236}">
                    <a16:creationId xmlns:a16="http://schemas.microsoft.com/office/drawing/2014/main" id="{071AAE42-6328-4D87-BF80-F1A45566AC63}"/>
                  </a:ext>
                </a:extLst>
              </p:cNvPr>
              <p:cNvSpPr/>
              <p:nvPr/>
            </p:nvSpPr>
            <p:spPr>
              <a:xfrm>
                <a:off x="6443640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3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APR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" name="Google Shape;308;p39">
                <a:extLst>
                  <a:ext uri="{FF2B5EF4-FFF2-40B4-BE49-F238E27FC236}">
                    <a16:creationId xmlns:a16="http://schemas.microsoft.com/office/drawing/2014/main" id="{DA3EE52C-03EF-40DC-B37C-23531EB34973}"/>
                  </a:ext>
                </a:extLst>
              </p:cNvPr>
              <p:cNvSpPr/>
              <p:nvPr/>
            </p:nvSpPr>
            <p:spPr>
              <a:xfrm>
                <a:off x="5969805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3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MAR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" name="Google Shape;309;p39">
                <a:extLst>
                  <a:ext uri="{FF2B5EF4-FFF2-40B4-BE49-F238E27FC236}">
                    <a16:creationId xmlns:a16="http://schemas.microsoft.com/office/drawing/2014/main" id="{9969F3CB-DF8E-4F51-A0D9-52F8F90BDACB}"/>
                  </a:ext>
                </a:extLst>
              </p:cNvPr>
              <p:cNvSpPr/>
              <p:nvPr/>
            </p:nvSpPr>
            <p:spPr>
              <a:xfrm>
                <a:off x="5495969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FEB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3" name="Google Shape;310;p39">
                <a:extLst>
                  <a:ext uri="{FF2B5EF4-FFF2-40B4-BE49-F238E27FC236}">
                    <a16:creationId xmlns:a16="http://schemas.microsoft.com/office/drawing/2014/main" id="{3B7A9705-5D7F-4274-A72A-A3E02DD1E420}"/>
                  </a:ext>
                </a:extLst>
              </p:cNvPr>
              <p:cNvSpPr/>
              <p:nvPr/>
            </p:nvSpPr>
            <p:spPr>
              <a:xfrm>
                <a:off x="5022134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JAN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" name="Google Shape;311;p39">
                <a:extLst>
                  <a:ext uri="{FF2B5EF4-FFF2-40B4-BE49-F238E27FC236}">
                    <a16:creationId xmlns:a16="http://schemas.microsoft.com/office/drawing/2014/main" id="{5238C374-4539-42A1-A5F6-8ADC162BEF70}"/>
                  </a:ext>
                </a:extLst>
              </p:cNvPr>
              <p:cNvSpPr/>
              <p:nvPr/>
            </p:nvSpPr>
            <p:spPr>
              <a:xfrm>
                <a:off x="4548298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DEC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5" name="Google Shape;312;p39">
                <a:extLst>
                  <a:ext uri="{FF2B5EF4-FFF2-40B4-BE49-F238E27FC236}">
                    <a16:creationId xmlns:a16="http://schemas.microsoft.com/office/drawing/2014/main" id="{0DB2D1FD-3108-4AC9-9FEE-A9E9950CF0D9}"/>
                  </a:ext>
                </a:extLst>
              </p:cNvPr>
              <p:cNvSpPr/>
              <p:nvPr/>
            </p:nvSpPr>
            <p:spPr>
              <a:xfrm>
                <a:off x="4074463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NOV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6" name="Google Shape;313;p39">
                <a:extLst>
                  <a:ext uri="{FF2B5EF4-FFF2-40B4-BE49-F238E27FC236}">
                    <a16:creationId xmlns:a16="http://schemas.microsoft.com/office/drawing/2014/main" id="{0A8F0B00-8462-4EBE-9971-E315AA493CFA}"/>
                  </a:ext>
                </a:extLst>
              </p:cNvPr>
              <p:cNvSpPr/>
              <p:nvPr/>
            </p:nvSpPr>
            <p:spPr>
              <a:xfrm>
                <a:off x="3600627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OCT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" name="Google Shape;314;p39">
                <a:extLst>
                  <a:ext uri="{FF2B5EF4-FFF2-40B4-BE49-F238E27FC236}">
                    <a16:creationId xmlns:a16="http://schemas.microsoft.com/office/drawing/2014/main" id="{87019F87-88BF-4272-9EEA-774431E609D5}"/>
                  </a:ext>
                </a:extLst>
              </p:cNvPr>
              <p:cNvSpPr/>
              <p:nvPr/>
            </p:nvSpPr>
            <p:spPr>
              <a:xfrm>
                <a:off x="3126792" y="3138938"/>
                <a:ext cx="5907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 dirty="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SEP</a:t>
                </a:r>
                <a:endParaRPr sz="1200" dirty="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8" name="Google Shape;315;p39">
                <a:extLst>
                  <a:ext uri="{FF2B5EF4-FFF2-40B4-BE49-F238E27FC236}">
                    <a16:creationId xmlns:a16="http://schemas.microsoft.com/office/drawing/2014/main" id="{3641A25B-A453-4B8B-804C-DB12B628641E}"/>
                  </a:ext>
                </a:extLst>
              </p:cNvPr>
              <p:cNvSpPr/>
              <p:nvPr/>
            </p:nvSpPr>
            <p:spPr>
              <a:xfrm>
                <a:off x="2786332" y="3138938"/>
                <a:ext cx="457200" cy="393600"/>
              </a:xfrm>
              <a:prstGeom prst="homePlate">
                <a:avLst>
                  <a:gd name="adj" fmla="val 32030"/>
                </a:avLst>
              </a:prstGeom>
              <a:solidFill>
                <a:schemeClr val="lt2"/>
              </a:solidFill>
              <a:ln>
                <a:noFill/>
              </a:ln>
              <a:effectLst>
                <a:outerShdw blurRad="28575" dist="9525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</a:endParaRPr>
              </a:p>
            </p:txBody>
          </p:sp>
        </p:grpSp>
        <p:sp>
          <p:nvSpPr>
            <p:cNvPr id="24" name="Google Shape;321;p39">
              <a:extLst>
                <a:ext uri="{FF2B5EF4-FFF2-40B4-BE49-F238E27FC236}">
                  <a16:creationId xmlns:a16="http://schemas.microsoft.com/office/drawing/2014/main" id="{9446287E-C1FB-48AD-BAB6-AB4443809055}"/>
                </a:ext>
              </a:extLst>
            </p:cNvPr>
            <p:cNvSpPr txBox="1"/>
            <p:nvPr/>
          </p:nvSpPr>
          <p:spPr>
            <a:xfrm>
              <a:off x="3869730" y="5590402"/>
              <a:ext cx="1440000" cy="5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December/ January : Faculty LTSE panel meetings</a:t>
              </a:r>
              <a:endParaRPr sz="1200" dirty="0"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endParaRPr>
            </a:p>
          </p:txBody>
        </p:sp>
        <p:cxnSp>
          <p:nvCxnSpPr>
            <p:cNvPr id="25" name="Google Shape;322;p39">
              <a:extLst>
                <a:ext uri="{FF2B5EF4-FFF2-40B4-BE49-F238E27FC236}">
                  <a16:creationId xmlns:a16="http://schemas.microsoft.com/office/drawing/2014/main" id="{765E39C1-EE73-4C15-BF80-8A9BBFAEEEC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700752" y="4914429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26" name="Google Shape;323;p39">
              <a:extLst>
                <a:ext uri="{FF2B5EF4-FFF2-40B4-BE49-F238E27FC236}">
                  <a16:creationId xmlns:a16="http://schemas.microsoft.com/office/drawing/2014/main" id="{EB244C0D-30DB-4964-A90E-A09AE37588AB}"/>
                </a:ext>
              </a:extLst>
            </p:cNvPr>
            <p:cNvSpPr txBox="1"/>
            <p:nvPr/>
          </p:nvSpPr>
          <p:spPr>
            <a:xfrm>
              <a:off x="4506262" y="2509841"/>
              <a:ext cx="1440000" cy="658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Mid-January: Submissions close for the Staff Awards 2025</a:t>
              </a:r>
              <a:endParaRPr sz="1200" dirty="0"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endParaRPr>
            </a:p>
          </p:txBody>
        </p:sp>
        <p:cxnSp>
          <p:nvCxnSpPr>
            <p:cNvPr id="27" name="Google Shape;324;p39">
              <a:extLst>
                <a:ext uri="{FF2B5EF4-FFF2-40B4-BE49-F238E27FC236}">
                  <a16:creationId xmlns:a16="http://schemas.microsoft.com/office/drawing/2014/main" id="{B4E9C700-A1EE-4BF4-968D-02E66DA5E75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721027" y="3332215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cxnSp>
          <p:nvCxnSpPr>
            <p:cNvPr id="29" name="Google Shape;326;p39">
              <a:extLst>
                <a:ext uri="{FF2B5EF4-FFF2-40B4-BE49-F238E27FC236}">
                  <a16:creationId xmlns:a16="http://schemas.microsoft.com/office/drawing/2014/main" id="{7398A48F-5878-40A4-B9B1-361E6E171BF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274041" y="3332215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0" name="Google Shape;327;p39">
              <a:extLst>
                <a:ext uri="{FF2B5EF4-FFF2-40B4-BE49-F238E27FC236}">
                  <a16:creationId xmlns:a16="http://schemas.microsoft.com/office/drawing/2014/main" id="{D1CABA96-B8F0-444A-9B9E-063B72AB3142}"/>
                </a:ext>
              </a:extLst>
            </p:cNvPr>
            <p:cNvSpPr txBox="1"/>
            <p:nvPr/>
          </p:nvSpPr>
          <p:spPr>
            <a:xfrm>
              <a:off x="8678173" y="2634882"/>
              <a:ext cx="1440000" cy="5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Lato"/>
                  <a:ea typeface="Lato"/>
                  <a:cs typeface="Lato"/>
                  <a:sym typeface="Lato"/>
                </a:rPr>
                <a:t>June: 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Lato"/>
                  <a:ea typeface="Lato"/>
                  <a:cs typeface="Lato"/>
                  <a:sym typeface="Lato"/>
                </a:rPr>
                <a:t>Learning &amp; Teaching Conference 2025</a:t>
              </a:r>
              <a:endParaRPr sz="1200" dirty="0">
                <a:latin typeface="Lato"/>
                <a:ea typeface="Lato"/>
                <a:cs typeface="Lato"/>
                <a:sym typeface="Lato"/>
              </a:endParaRPr>
            </a:p>
          </p:txBody>
        </p:sp>
        <p:cxnSp>
          <p:nvCxnSpPr>
            <p:cNvPr id="31" name="Google Shape;328;p39">
              <a:extLst>
                <a:ext uri="{FF2B5EF4-FFF2-40B4-BE49-F238E27FC236}">
                  <a16:creationId xmlns:a16="http://schemas.microsoft.com/office/drawing/2014/main" id="{64BC4987-21F6-4BFE-B1B0-A12F674BE40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772571" y="4914429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2" name="Google Shape;329;p39">
              <a:extLst>
                <a:ext uri="{FF2B5EF4-FFF2-40B4-BE49-F238E27FC236}">
                  <a16:creationId xmlns:a16="http://schemas.microsoft.com/office/drawing/2014/main" id="{216D9A8D-62B1-4D02-91C6-39979D675D93}"/>
                </a:ext>
              </a:extLst>
            </p:cNvPr>
            <p:cNvSpPr txBox="1"/>
            <p:nvPr/>
          </p:nvSpPr>
          <p:spPr>
            <a:xfrm>
              <a:off x="1210905" y="5590402"/>
              <a:ext cx="1440000" cy="6973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w/c 16</a:t>
              </a:r>
              <a:r>
                <a:rPr lang="en" sz="1200" baseline="300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th</a:t>
              </a:r>
              <a:r>
                <a:rPr lang="en" sz="12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 September: Scheme launches with guidance issued at Faculty level</a:t>
              </a:r>
              <a:endParaRPr sz="1200" dirty="0"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endParaRPr>
            </a:p>
          </p:txBody>
        </p:sp>
        <p:cxnSp>
          <p:nvCxnSpPr>
            <p:cNvPr id="33" name="Google Shape;330;p39">
              <a:extLst>
                <a:ext uri="{FF2B5EF4-FFF2-40B4-BE49-F238E27FC236}">
                  <a16:creationId xmlns:a16="http://schemas.microsoft.com/office/drawing/2014/main" id="{71D816E8-4B8B-47A2-A7B6-9133BF24FA2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366752" y="3332214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4" name="Google Shape;331;p39">
              <a:extLst>
                <a:ext uri="{FF2B5EF4-FFF2-40B4-BE49-F238E27FC236}">
                  <a16:creationId xmlns:a16="http://schemas.microsoft.com/office/drawing/2014/main" id="{5658D131-7053-4809-ABA5-E4EEC8659805}"/>
                </a:ext>
              </a:extLst>
            </p:cNvPr>
            <p:cNvSpPr txBox="1"/>
            <p:nvPr/>
          </p:nvSpPr>
          <p:spPr>
            <a:xfrm>
              <a:off x="2780306" y="2609237"/>
              <a:ext cx="1440000" cy="5590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18</a:t>
              </a:r>
              <a:r>
                <a:rPr lang="en" sz="1200" baseline="300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th</a:t>
              </a:r>
              <a:r>
                <a:rPr lang="en" sz="1200" dirty="0">
                  <a:latin typeface="Arial" panose="020B0604020202020204" pitchFamily="34" charset="0"/>
                  <a:ea typeface="Lato"/>
                  <a:cs typeface="Arial" panose="020B0604020202020204" pitchFamily="34" charset="0"/>
                  <a:sym typeface="Lato"/>
                </a:rPr>
                <a:t>  November: Faculty deadline for applications</a:t>
              </a:r>
              <a:endParaRPr sz="1200" dirty="0"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endParaRPr>
            </a:p>
          </p:txBody>
        </p:sp>
        <p:cxnSp>
          <p:nvCxnSpPr>
            <p:cNvPr id="35" name="Google Shape;332;p39">
              <a:extLst>
                <a:ext uri="{FF2B5EF4-FFF2-40B4-BE49-F238E27FC236}">
                  <a16:creationId xmlns:a16="http://schemas.microsoft.com/office/drawing/2014/main" id="{3CF23D78-0AFB-4524-8479-01068BDEA91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131871" y="3332214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6" name="Google Shape;333;p39">
              <a:extLst>
                <a:ext uri="{FF2B5EF4-FFF2-40B4-BE49-F238E27FC236}">
                  <a16:creationId xmlns:a16="http://schemas.microsoft.com/office/drawing/2014/main" id="{2E3F1904-5AD4-4DA3-A97B-D5408CEC2A21}"/>
                </a:ext>
              </a:extLst>
            </p:cNvPr>
            <p:cNvSpPr txBox="1"/>
            <p:nvPr/>
          </p:nvSpPr>
          <p:spPr>
            <a:xfrm>
              <a:off x="5451316" y="5590402"/>
              <a:ext cx="1360714" cy="5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latin typeface="Lato"/>
                  <a:ea typeface="Lato"/>
                  <a:cs typeface="Lato"/>
                  <a:sym typeface="Lato"/>
                </a:rPr>
                <a:t>February: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latin typeface="Lato"/>
                  <a:ea typeface="Lato"/>
                  <a:cs typeface="Lato"/>
                  <a:sym typeface="Lato"/>
                </a:rPr>
                <a:t>Faculty AP showcase events</a:t>
              </a:r>
              <a:endParaRPr sz="1200" dirty="0">
                <a:latin typeface="Lato"/>
                <a:ea typeface="Lato"/>
                <a:cs typeface="Lato"/>
                <a:sym typeface="Lato"/>
              </a:endParaRPr>
            </a:p>
          </p:txBody>
        </p:sp>
        <p:cxnSp>
          <p:nvCxnSpPr>
            <p:cNvPr id="39" name="Google Shape;336;p39">
              <a:extLst>
                <a:ext uri="{FF2B5EF4-FFF2-40B4-BE49-F238E27FC236}">
                  <a16:creationId xmlns:a16="http://schemas.microsoft.com/office/drawing/2014/main" id="{338A67DE-76C3-4CEA-BCED-062E850D344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974803" y="4914429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4" name="Google Shape;327;p39">
              <a:extLst>
                <a:ext uri="{FF2B5EF4-FFF2-40B4-BE49-F238E27FC236}">
                  <a16:creationId xmlns:a16="http://schemas.microsoft.com/office/drawing/2014/main" id="{4EEAF34C-A2ED-E047-BD18-62929973B36A}"/>
                </a:ext>
              </a:extLst>
            </p:cNvPr>
            <p:cNvSpPr txBox="1"/>
            <p:nvPr/>
          </p:nvSpPr>
          <p:spPr>
            <a:xfrm>
              <a:off x="6097051" y="2634882"/>
              <a:ext cx="1440000" cy="5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b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Lato"/>
                  <a:ea typeface="Lato"/>
                  <a:cs typeface="Lato"/>
                  <a:sym typeface="Lato"/>
                </a:rPr>
                <a:t>March: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Lato"/>
                  <a:ea typeface="Lato"/>
                  <a:cs typeface="Lato"/>
                  <a:sym typeface="Lato"/>
                </a:rPr>
                <a:t>Proposals for Learning &amp; Teaching Conference  </a:t>
              </a:r>
              <a:endParaRPr sz="1200" dirty="0">
                <a:latin typeface="Lato"/>
                <a:ea typeface="Lato"/>
                <a:cs typeface="Lato"/>
                <a:sym typeface="Lato"/>
              </a:endParaRPr>
            </a:p>
          </p:txBody>
        </p:sp>
        <p:cxnSp>
          <p:nvCxnSpPr>
            <p:cNvPr id="19" name="Google Shape;326;p39">
              <a:extLst>
                <a:ext uri="{FF2B5EF4-FFF2-40B4-BE49-F238E27FC236}">
                  <a16:creationId xmlns:a16="http://schemas.microsoft.com/office/drawing/2014/main" id="{E90A0B9A-1508-501D-D2E9-3DA2E9008C4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425843" y="4914429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20" name="Google Shape;333;p39">
              <a:extLst>
                <a:ext uri="{FF2B5EF4-FFF2-40B4-BE49-F238E27FC236}">
                  <a16:creationId xmlns:a16="http://schemas.microsoft.com/office/drawing/2014/main" id="{580C6E8E-EC3F-4E56-D5B4-F5D9CD7FFFDF}"/>
                </a:ext>
              </a:extLst>
            </p:cNvPr>
            <p:cNvSpPr txBox="1"/>
            <p:nvPr/>
          </p:nvSpPr>
          <p:spPr>
            <a:xfrm>
              <a:off x="8831533" y="5590402"/>
              <a:ext cx="1360714" cy="5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latin typeface="Lato"/>
                  <a:ea typeface="Lato"/>
                  <a:cs typeface="Lato"/>
                  <a:sym typeface="Lato"/>
                </a:rPr>
                <a:t>June: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latin typeface="Lato"/>
                  <a:ea typeface="Lato"/>
                  <a:cs typeface="Lato"/>
                  <a:sym typeface="Lato"/>
                </a:rPr>
                <a:t>Staff Awards 2025</a:t>
              </a:r>
              <a:endParaRPr sz="1200" dirty="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1" name="Google Shape;333;p39">
              <a:extLst>
                <a:ext uri="{FF2B5EF4-FFF2-40B4-BE49-F238E27FC236}">
                  <a16:creationId xmlns:a16="http://schemas.microsoft.com/office/drawing/2014/main" id="{9A95022E-DD22-310B-71C9-B488309FF6C4}"/>
                </a:ext>
              </a:extLst>
            </p:cNvPr>
            <p:cNvSpPr txBox="1"/>
            <p:nvPr/>
          </p:nvSpPr>
          <p:spPr>
            <a:xfrm>
              <a:off x="7090197" y="5590402"/>
              <a:ext cx="1440000" cy="5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latin typeface="Lato"/>
                  <a:ea typeface="Lato"/>
                  <a:cs typeface="Lato"/>
                  <a:sym typeface="Lato"/>
                </a:rPr>
                <a:t>All LTSE/ AP outcomes reported to The Academy by </a:t>
              </a:r>
              <a:r>
                <a:rPr lang="en-US" sz="1200" b="1" dirty="0">
                  <a:latin typeface="Lato"/>
                  <a:ea typeface="Lato"/>
                  <a:cs typeface="Lato"/>
                  <a:sym typeface="Lato"/>
                </a:rPr>
                <a:t>28</a:t>
              </a:r>
              <a:r>
                <a:rPr lang="en-US" sz="1200" b="1" baseline="30000" dirty="0">
                  <a:latin typeface="Lato"/>
                  <a:ea typeface="Lato"/>
                  <a:cs typeface="Lato"/>
                  <a:sym typeface="Lato"/>
                </a:rPr>
                <a:t>th</a:t>
              </a:r>
              <a:r>
                <a:rPr lang="en-US" sz="1200" b="1" dirty="0">
                  <a:latin typeface="Lato"/>
                  <a:ea typeface="Lato"/>
                  <a:cs typeface="Lato"/>
                  <a:sym typeface="Lato"/>
                </a:rPr>
                <a:t> April 2025</a:t>
              </a:r>
              <a:endParaRPr sz="1200" b="1" dirty="0">
                <a:latin typeface="Lato"/>
                <a:ea typeface="Lato"/>
                <a:cs typeface="Lato"/>
                <a:sym typeface="Lato"/>
              </a:endParaRPr>
            </a:p>
          </p:txBody>
        </p:sp>
        <p:cxnSp>
          <p:nvCxnSpPr>
            <p:cNvPr id="22" name="Google Shape;326;p39">
              <a:extLst>
                <a:ext uri="{FF2B5EF4-FFF2-40B4-BE49-F238E27FC236}">
                  <a16:creationId xmlns:a16="http://schemas.microsoft.com/office/drawing/2014/main" id="{AB454C14-0A8B-7EEC-D670-9C7151F9D21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7669139" y="4914429"/>
              <a:ext cx="0" cy="4986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oval" w="med" len="med"/>
              <a:tailEnd type="oval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84293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Varga-Atkins, Tunde</dc:creator>
  <cp:lastModifiedBy>Hills, Laura</cp:lastModifiedBy>
  <cp:revision>6</cp:revision>
  <dcterms:created xsi:type="dcterms:W3CDTF">2022-06-13T14:37:19Z</dcterms:created>
  <dcterms:modified xsi:type="dcterms:W3CDTF">2024-09-13T18:44:16Z</dcterms:modified>
</cp:coreProperties>
</file>