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D1427-61ED-48D4-81B6-394368BE6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4E9D6-6AAD-4E11-87E2-44BBC1B9B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AF15E-22E6-43BB-8F5F-8B1677C7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24893-6D39-423B-812F-B2B025EB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013A2-B658-4CBA-ADCD-C5224C68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D2C9-3D61-4BDD-9BB5-BF58840F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F9369-6F91-4EF5-B318-58DFAC0BB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44277-EDC2-48B4-8401-B1DE00D9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5AE31-1DEF-4C1A-B901-32445667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BE20-15E4-42E4-B789-E7CDA8AA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FA029C-5E05-4349-BB8B-E3590C1FC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42754-E440-4155-B88E-CA756AFB8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AA065-8218-429B-9848-77363AD6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E9BF-DF10-4BF4-A4AA-4916C6D4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CDF1E-6B0C-43A0-A071-E7E492B2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6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4A106-A259-4F68-9FE8-80E4B43E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C8278-7BB7-4647-BB93-F9DD487C8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1B3CE-BFA9-432F-87FF-D4A64A78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8668F-5967-41AC-A4D7-A2F4A402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AA72E-1F9B-4B92-969A-2B958467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7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A8A9-DFBC-43DA-98CD-B318F7059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0FBCF-CC50-41AD-978C-A4AE93ACA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C1344-F4C4-441D-859D-5B72AD36A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74834-7594-472B-992A-68C7B123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00178-8A10-403C-85E2-D1A0F2D1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2590-3D68-4BB0-B521-5DAA1EB3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BF883-CD8A-424C-9AF8-F360C9DE9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DA308-1D7E-4D1A-A7BF-3C27E307A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61C43-CED6-4C6E-8CB6-E66ADCB68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7C05B-D645-4F78-B644-3E5C5ABE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9CCC0-B713-480F-8504-FAF79259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1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53C0-2DB4-47C8-9664-8ECB7EC4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7D357-3DED-4D17-ACAC-861E32E0C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52355-A55D-436C-BECD-50C8CEAEC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8C9F9C-DAB8-4D59-9E26-D1AD42262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1A7D0-45E7-44F0-AC58-DE137C10F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F0FD42-423B-49CD-928E-802D8714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0D6884-D816-4388-A552-51C47A7F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776CD-53C4-4693-BE6B-D97D3283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7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8BAE-BB4E-452E-B416-354F75EC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A934D-1BC3-48BE-8E7E-4C47B1401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4D418-7105-4A61-9922-04408B4A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BCAD3-4C3F-44DA-A483-801C3ECA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2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CBEFD-B5FA-470D-AB88-BA0DC7AF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5063E6-0B6E-4E65-B64C-70FDADFD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84AE5-B7E9-4436-AFEE-34A68567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4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2AE2-8416-4BFC-B7CE-C2B9342BB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315FD-6F0D-46FE-B0D3-7263BE30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CD291-663A-42AB-9C83-072FCEADD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44E9D-B0EE-4B8C-BAC2-937ADAEF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195E9-98F2-4FF0-AB60-7EFFF1C51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E4EB6-9D19-48B3-A3CE-6C35139E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2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B954-4320-431B-8D48-DA53F0194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413DC6-E882-4731-B636-6B968A21A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1B4F1-6D35-4628-AD66-99DCCD3EF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05970-F35C-4A4E-8CC3-F6A164B2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FDE79-D32A-4DD1-A6C2-2947C8FE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6E348-7C4C-4C8C-B6C6-D09F9CA9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7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F07E8-3225-4306-87DA-0EDAC105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D5D2B-D8A2-479C-8FC1-C08FB3911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4F36E-7B05-420D-83B8-814594DC7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D79D4-762E-424D-A37D-942D09E55A1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41B60-64DF-480D-BD53-A0425F46E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89412-11B9-460F-818E-D89302BE3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9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01;p39">
            <a:extLst>
              <a:ext uri="{FF2B5EF4-FFF2-40B4-BE49-F238E27FC236}">
                <a16:creationId xmlns:a16="http://schemas.microsoft.com/office/drawing/2014/main" id="{74A9F17C-34DF-497F-B43B-D537CFB2B9CE}"/>
              </a:ext>
            </a:extLst>
          </p:cNvPr>
          <p:cNvSpPr txBox="1">
            <a:spLocks/>
          </p:cNvSpPr>
          <p:nvPr/>
        </p:nvSpPr>
        <p:spPr>
          <a:xfrm>
            <a:off x="3289103" y="1159063"/>
            <a:ext cx="6436788" cy="857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LEARNING &amp; TEACHING AND STUDENT EXPERIENCE AWARDS 2023/24</a:t>
            </a:r>
            <a:endParaRPr lang="en-GB" sz="2000" dirty="0"/>
          </a:p>
        </p:txBody>
      </p:sp>
      <p:sp>
        <p:nvSpPr>
          <p:cNvPr id="6" name="Google Shape;303;p39">
            <a:extLst>
              <a:ext uri="{FF2B5EF4-FFF2-40B4-BE49-F238E27FC236}">
                <a16:creationId xmlns:a16="http://schemas.microsoft.com/office/drawing/2014/main" id="{89E8EF57-1DF4-4FF9-B562-C58D30F6C4F3}"/>
              </a:ext>
            </a:extLst>
          </p:cNvPr>
          <p:cNvSpPr/>
          <p:nvPr/>
        </p:nvSpPr>
        <p:spPr>
          <a:xfrm>
            <a:off x="8338982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AUG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" name="Google Shape;304;p39">
            <a:extLst>
              <a:ext uri="{FF2B5EF4-FFF2-40B4-BE49-F238E27FC236}">
                <a16:creationId xmlns:a16="http://schemas.microsoft.com/office/drawing/2014/main" id="{F2BA1C8F-2C09-4F57-98A3-FCA479CDA413}"/>
              </a:ext>
            </a:extLst>
          </p:cNvPr>
          <p:cNvSpPr/>
          <p:nvPr/>
        </p:nvSpPr>
        <p:spPr>
          <a:xfrm>
            <a:off x="7865147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JULY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305;p39">
            <a:extLst>
              <a:ext uri="{FF2B5EF4-FFF2-40B4-BE49-F238E27FC236}">
                <a16:creationId xmlns:a16="http://schemas.microsoft.com/office/drawing/2014/main" id="{828C5CA5-1A0D-4DBB-BA14-0BE6B9FC7A24}"/>
              </a:ext>
            </a:extLst>
          </p:cNvPr>
          <p:cNvSpPr/>
          <p:nvPr/>
        </p:nvSpPr>
        <p:spPr>
          <a:xfrm>
            <a:off x="7391311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JUNE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" name="Google Shape;306;p39">
            <a:extLst>
              <a:ext uri="{FF2B5EF4-FFF2-40B4-BE49-F238E27FC236}">
                <a16:creationId xmlns:a16="http://schemas.microsoft.com/office/drawing/2014/main" id="{BF06DB69-BC48-4F5D-B797-54FF5AC7B7F3}"/>
              </a:ext>
            </a:extLst>
          </p:cNvPr>
          <p:cNvSpPr/>
          <p:nvPr/>
        </p:nvSpPr>
        <p:spPr>
          <a:xfrm>
            <a:off x="6917476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MAY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" name="Google Shape;307;p39">
            <a:extLst>
              <a:ext uri="{FF2B5EF4-FFF2-40B4-BE49-F238E27FC236}">
                <a16:creationId xmlns:a16="http://schemas.microsoft.com/office/drawing/2014/main" id="{071AAE42-6328-4D87-BF80-F1A45566AC63}"/>
              </a:ext>
            </a:extLst>
          </p:cNvPr>
          <p:cNvSpPr/>
          <p:nvPr/>
        </p:nvSpPr>
        <p:spPr>
          <a:xfrm>
            <a:off x="6443640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APR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" name="Google Shape;308;p39">
            <a:extLst>
              <a:ext uri="{FF2B5EF4-FFF2-40B4-BE49-F238E27FC236}">
                <a16:creationId xmlns:a16="http://schemas.microsoft.com/office/drawing/2014/main" id="{DA3EE52C-03EF-40DC-B37C-23531EB34973}"/>
              </a:ext>
            </a:extLst>
          </p:cNvPr>
          <p:cNvSpPr/>
          <p:nvPr/>
        </p:nvSpPr>
        <p:spPr>
          <a:xfrm>
            <a:off x="5969805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MAR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" name="Google Shape;309;p39">
            <a:extLst>
              <a:ext uri="{FF2B5EF4-FFF2-40B4-BE49-F238E27FC236}">
                <a16:creationId xmlns:a16="http://schemas.microsoft.com/office/drawing/2014/main" id="{9969F3CB-DF8E-4F51-A0D9-52F8F90BDACB}"/>
              </a:ext>
            </a:extLst>
          </p:cNvPr>
          <p:cNvSpPr/>
          <p:nvPr/>
        </p:nvSpPr>
        <p:spPr>
          <a:xfrm>
            <a:off x="5495969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FEB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" name="Google Shape;310;p39">
            <a:extLst>
              <a:ext uri="{FF2B5EF4-FFF2-40B4-BE49-F238E27FC236}">
                <a16:creationId xmlns:a16="http://schemas.microsoft.com/office/drawing/2014/main" id="{3B7A9705-5D7F-4274-A72A-A3E02DD1E420}"/>
              </a:ext>
            </a:extLst>
          </p:cNvPr>
          <p:cNvSpPr/>
          <p:nvPr/>
        </p:nvSpPr>
        <p:spPr>
          <a:xfrm>
            <a:off x="5022134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JAN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" name="Google Shape;311;p39">
            <a:extLst>
              <a:ext uri="{FF2B5EF4-FFF2-40B4-BE49-F238E27FC236}">
                <a16:creationId xmlns:a16="http://schemas.microsoft.com/office/drawing/2014/main" id="{5238C374-4539-42A1-A5F6-8ADC162BEF70}"/>
              </a:ext>
            </a:extLst>
          </p:cNvPr>
          <p:cNvSpPr/>
          <p:nvPr/>
        </p:nvSpPr>
        <p:spPr>
          <a:xfrm>
            <a:off x="4548298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" name="Google Shape;312;p39">
            <a:extLst>
              <a:ext uri="{FF2B5EF4-FFF2-40B4-BE49-F238E27FC236}">
                <a16:creationId xmlns:a16="http://schemas.microsoft.com/office/drawing/2014/main" id="{0DB2D1FD-3108-4AC9-9FEE-A9E9950CF0D9}"/>
              </a:ext>
            </a:extLst>
          </p:cNvPr>
          <p:cNvSpPr/>
          <p:nvPr/>
        </p:nvSpPr>
        <p:spPr>
          <a:xfrm>
            <a:off x="4074463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NOV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" name="Google Shape;313;p39">
            <a:extLst>
              <a:ext uri="{FF2B5EF4-FFF2-40B4-BE49-F238E27FC236}">
                <a16:creationId xmlns:a16="http://schemas.microsoft.com/office/drawing/2014/main" id="{0A8F0B00-8462-4EBE-9971-E315AA493CFA}"/>
              </a:ext>
            </a:extLst>
          </p:cNvPr>
          <p:cNvSpPr/>
          <p:nvPr/>
        </p:nvSpPr>
        <p:spPr>
          <a:xfrm>
            <a:off x="3600627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OCT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314;p39">
            <a:extLst>
              <a:ext uri="{FF2B5EF4-FFF2-40B4-BE49-F238E27FC236}">
                <a16:creationId xmlns:a16="http://schemas.microsoft.com/office/drawing/2014/main" id="{87019F87-88BF-4272-9EEA-774431E609D5}"/>
              </a:ext>
            </a:extLst>
          </p:cNvPr>
          <p:cNvSpPr/>
          <p:nvPr/>
        </p:nvSpPr>
        <p:spPr>
          <a:xfrm>
            <a:off x="3126792" y="3138938"/>
            <a:ext cx="590700" cy="393600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SEP</a:t>
            </a:r>
            <a:endParaRPr sz="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" name="Google Shape;315;p39">
            <a:extLst>
              <a:ext uri="{FF2B5EF4-FFF2-40B4-BE49-F238E27FC236}">
                <a16:creationId xmlns:a16="http://schemas.microsoft.com/office/drawing/2014/main" id="{3641A25B-A453-4B8B-804C-DB12B628641E}"/>
              </a:ext>
            </a:extLst>
          </p:cNvPr>
          <p:cNvSpPr/>
          <p:nvPr/>
        </p:nvSpPr>
        <p:spPr>
          <a:xfrm>
            <a:off x="2786332" y="3138938"/>
            <a:ext cx="457200" cy="393600"/>
          </a:xfrm>
          <a:prstGeom prst="homePlate">
            <a:avLst>
              <a:gd name="adj" fmla="val 32030"/>
            </a:avLst>
          </a:prstGeom>
          <a:solidFill>
            <a:schemeClr val="l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cxnSp>
        <p:nvCxnSpPr>
          <p:cNvPr id="23" name="Google Shape;320;p39">
            <a:extLst>
              <a:ext uri="{FF2B5EF4-FFF2-40B4-BE49-F238E27FC236}">
                <a16:creationId xmlns:a16="http://schemas.microsoft.com/office/drawing/2014/main" id="{0F81DC91-E134-4328-90C2-2A7963C01EC4}"/>
              </a:ext>
            </a:extLst>
          </p:cNvPr>
          <p:cNvCxnSpPr/>
          <p:nvPr/>
        </p:nvCxnSpPr>
        <p:spPr>
          <a:xfrm rot="10800000">
            <a:off x="5219891" y="3554285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4" name="Google Shape;321;p39">
            <a:extLst>
              <a:ext uri="{FF2B5EF4-FFF2-40B4-BE49-F238E27FC236}">
                <a16:creationId xmlns:a16="http://schemas.microsoft.com/office/drawing/2014/main" id="{9446287E-C1FB-48AD-BAB6-AB4443809055}"/>
              </a:ext>
            </a:extLst>
          </p:cNvPr>
          <p:cNvSpPr txBox="1"/>
          <p:nvPr/>
        </p:nvSpPr>
        <p:spPr>
          <a:xfrm>
            <a:off x="4821579" y="4154378"/>
            <a:ext cx="897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w/c 8</a:t>
            </a:r>
            <a:r>
              <a:rPr lang="en" sz="900" baseline="30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th</a:t>
            </a: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January 2024: Faculty LTSE panel meetings</a:t>
            </a:r>
            <a:endParaRPr sz="9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5" name="Google Shape;322;p39">
            <a:extLst>
              <a:ext uri="{FF2B5EF4-FFF2-40B4-BE49-F238E27FC236}">
                <a16:creationId xmlns:a16="http://schemas.microsoft.com/office/drawing/2014/main" id="{765E39C1-EE73-4C15-BF80-8A9BBFAEEECE}"/>
              </a:ext>
            </a:extLst>
          </p:cNvPr>
          <p:cNvCxnSpPr/>
          <p:nvPr/>
        </p:nvCxnSpPr>
        <p:spPr>
          <a:xfrm rot="10800000">
            <a:off x="6226913" y="3554286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6" name="Google Shape;323;p39">
            <a:extLst>
              <a:ext uri="{FF2B5EF4-FFF2-40B4-BE49-F238E27FC236}">
                <a16:creationId xmlns:a16="http://schemas.microsoft.com/office/drawing/2014/main" id="{EB244C0D-30DB-4964-A90E-A09AE37588AB}"/>
              </a:ext>
            </a:extLst>
          </p:cNvPr>
          <p:cNvSpPr txBox="1"/>
          <p:nvPr/>
        </p:nvSpPr>
        <p:spPr>
          <a:xfrm>
            <a:off x="5835802" y="4078219"/>
            <a:ext cx="897000" cy="85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Submissions open for the Staff Awards 2024 and the Learning &amp; Teaching Conference 2024 </a:t>
            </a:r>
            <a:endParaRPr sz="9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7" name="Google Shape;324;p39">
            <a:extLst>
              <a:ext uri="{FF2B5EF4-FFF2-40B4-BE49-F238E27FC236}">
                <a16:creationId xmlns:a16="http://schemas.microsoft.com/office/drawing/2014/main" id="{B4E9C700-A1EE-4BF4-968D-02E66DA5E758}"/>
              </a:ext>
            </a:extLst>
          </p:cNvPr>
          <p:cNvCxnSpPr/>
          <p:nvPr/>
        </p:nvCxnSpPr>
        <p:spPr>
          <a:xfrm rot="10800000">
            <a:off x="7132043" y="2664919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8" name="Google Shape;325;p39">
            <a:extLst>
              <a:ext uri="{FF2B5EF4-FFF2-40B4-BE49-F238E27FC236}">
                <a16:creationId xmlns:a16="http://schemas.microsoft.com/office/drawing/2014/main" id="{2BC483F1-27B2-4B77-8BA9-149EB9297329}"/>
              </a:ext>
            </a:extLst>
          </p:cNvPr>
          <p:cNvSpPr txBox="1"/>
          <p:nvPr/>
        </p:nvSpPr>
        <p:spPr>
          <a:xfrm>
            <a:off x="7207345" y="3729866"/>
            <a:ext cx="1009304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Staff Awards 2024</a:t>
            </a:r>
            <a:endParaRPr sz="9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9" name="Google Shape;326;p39">
            <a:extLst>
              <a:ext uri="{FF2B5EF4-FFF2-40B4-BE49-F238E27FC236}">
                <a16:creationId xmlns:a16="http://schemas.microsoft.com/office/drawing/2014/main" id="{7398A48F-5878-40A4-B9B1-361E6E171BF3}"/>
              </a:ext>
            </a:extLst>
          </p:cNvPr>
          <p:cNvCxnSpPr/>
          <p:nvPr/>
        </p:nvCxnSpPr>
        <p:spPr>
          <a:xfrm rot="10800000">
            <a:off x="8080480" y="2664919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0" name="Google Shape;327;p39">
            <a:extLst>
              <a:ext uri="{FF2B5EF4-FFF2-40B4-BE49-F238E27FC236}">
                <a16:creationId xmlns:a16="http://schemas.microsoft.com/office/drawing/2014/main" id="{D1CABA96-B8F0-444A-9B9E-063B72AB3142}"/>
              </a:ext>
            </a:extLst>
          </p:cNvPr>
          <p:cNvSpPr txBox="1"/>
          <p:nvPr/>
        </p:nvSpPr>
        <p:spPr>
          <a:xfrm>
            <a:off x="7711997" y="2073991"/>
            <a:ext cx="897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Learning &amp; Teaching Conference 2024</a:t>
            </a:r>
            <a:endParaRPr sz="9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1" name="Google Shape;328;p39">
            <a:extLst>
              <a:ext uri="{FF2B5EF4-FFF2-40B4-BE49-F238E27FC236}">
                <a16:creationId xmlns:a16="http://schemas.microsoft.com/office/drawing/2014/main" id="{64BC4987-21F6-4BFE-B1B0-A12F674BE40D}"/>
              </a:ext>
            </a:extLst>
          </p:cNvPr>
          <p:cNvCxnSpPr/>
          <p:nvPr/>
        </p:nvCxnSpPr>
        <p:spPr>
          <a:xfrm rot="10800000">
            <a:off x="3819798" y="3507957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2" name="Google Shape;329;p39">
            <a:extLst>
              <a:ext uri="{FF2B5EF4-FFF2-40B4-BE49-F238E27FC236}">
                <a16:creationId xmlns:a16="http://schemas.microsoft.com/office/drawing/2014/main" id="{216D9A8D-62B1-4D02-91C6-39979D675D93}"/>
              </a:ext>
            </a:extLst>
          </p:cNvPr>
          <p:cNvSpPr txBox="1"/>
          <p:nvPr/>
        </p:nvSpPr>
        <p:spPr>
          <a:xfrm>
            <a:off x="3359050" y="4069769"/>
            <a:ext cx="1009305" cy="697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w/c 2nd October 2023: Scheme launches with guidance issued at Faculty level</a:t>
            </a:r>
            <a:endParaRPr sz="9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3" name="Google Shape;330;p39">
            <a:extLst>
              <a:ext uri="{FF2B5EF4-FFF2-40B4-BE49-F238E27FC236}">
                <a16:creationId xmlns:a16="http://schemas.microsoft.com/office/drawing/2014/main" id="{71D816E8-4B8B-47A2-A7B6-9133BF24FA24}"/>
              </a:ext>
            </a:extLst>
          </p:cNvPr>
          <p:cNvCxnSpPr/>
          <p:nvPr/>
        </p:nvCxnSpPr>
        <p:spPr>
          <a:xfrm rot="10800000">
            <a:off x="4767592" y="2577562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4" name="Google Shape;331;p39">
            <a:extLst>
              <a:ext uri="{FF2B5EF4-FFF2-40B4-BE49-F238E27FC236}">
                <a16:creationId xmlns:a16="http://schemas.microsoft.com/office/drawing/2014/main" id="{5658D131-7053-4809-ABA5-E4EEC8659805}"/>
              </a:ext>
            </a:extLst>
          </p:cNvPr>
          <p:cNvSpPr txBox="1"/>
          <p:nvPr/>
        </p:nvSpPr>
        <p:spPr>
          <a:xfrm>
            <a:off x="4317111" y="1939750"/>
            <a:ext cx="897000" cy="661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8</a:t>
            </a:r>
            <a:r>
              <a:rPr lang="en" sz="900" baseline="30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th</a:t>
            </a: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December 2023: Faculty deadline for applications</a:t>
            </a:r>
            <a:endParaRPr sz="9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5" name="Google Shape;332;p39">
            <a:extLst>
              <a:ext uri="{FF2B5EF4-FFF2-40B4-BE49-F238E27FC236}">
                <a16:creationId xmlns:a16="http://schemas.microsoft.com/office/drawing/2014/main" id="{3CF23D78-0AFB-4524-8479-01068BDEA91A}"/>
              </a:ext>
            </a:extLst>
          </p:cNvPr>
          <p:cNvCxnSpPr/>
          <p:nvPr/>
        </p:nvCxnSpPr>
        <p:spPr>
          <a:xfrm rot="10800000">
            <a:off x="5784669" y="2593257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6" name="Google Shape;333;p39">
            <a:extLst>
              <a:ext uri="{FF2B5EF4-FFF2-40B4-BE49-F238E27FC236}">
                <a16:creationId xmlns:a16="http://schemas.microsoft.com/office/drawing/2014/main" id="{2E3F1904-5AD4-4DA3-A97B-D5408CEC2A21}"/>
              </a:ext>
            </a:extLst>
          </p:cNvPr>
          <p:cNvSpPr txBox="1"/>
          <p:nvPr/>
        </p:nvSpPr>
        <p:spPr>
          <a:xfrm>
            <a:off x="5329913" y="1997438"/>
            <a:ext cx="897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w/c 12</a:t>
            </a:r>
            <a:r>
              <a:rPr lang="en-US" sz="900" baseline="30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th</a:t>
            </a:r>
            <a:r>
              <a:rPr lang="en-US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February 2024: Faculty AP showcase events</a:t>
            </a:r>
            <a:endParaRPr sz="9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9" name="Google Shape;336;p39">
            <a:extLst>
              <a:ext uri="{FF2B5EF4-FFF2-40B4-BE49-F238E27FC236}">
                <a16:creationId xmlns:a16="http://schemas.microsoft.com/office/drawing/2014/main" id="{338A67DE-76C3-4CEA-BCED-062E850D3445}"/>
              </a:ext>
            </a:extLst>
          </p:cNvPr>
          <p:cNvCxnSpPr/>
          <p:nvPr/>
        </p:nvCxnSpPr>
        <p:spPr>
          <a:xfrm rot="10800000">
            <a:off x="7686661" y="3554286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7" name="Google Shape;325;p39">
            <a:extLst>
              <a:ext uri="{FF2B5EF4-FFF2-40B4-BE49-F238E27FC236}">
                <a16:creationId xmlns:a16="http://schemas.microsoft.com/office/drawing/2014/main" id="{B7167C48-1219-284E-B287-CB54BE8DB1EC}"/>
              </a:ext>
            </a:extLst>
          </p:cNvPr>
          <p:cNvSpPr txBox="1"/>
          <p:nvPr/>
        </p:nvSpPr>
        <p:spPr>
          <a:xfrm>
            <a:off x="6626274" y="2059857"/>
            <a:ext cx="1009304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All outcomes reported to The Academy by 29</a:t>
            </a:r>
            <a:r>
              <a:rPr lang="en" sz="900" baseline="30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th</a:t>
            </a:r>
            <a:r>
              <a:rPr lang="en" sz="9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April 2024</a:t>
            </a:r>
            <a:endParaRPr sz="9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84293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97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Varga-Atkins, Tunde</dc:creator>
  <cp:lastModifiedBy>Hills, Laura</cp:lastModifiedBy>
  <cp:revision>5</cp:revision>
  <dcterms:created xsi:type="dcterms:W3CDTF">2022-06-13T14:37:19Z</dcterms:created>
  <dcterms:modified xsi:type="dcterms:W3CDTF">2023-08-31T07:11:05Z</dcterms:modified>
</cp:coreProperties>
</file>